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= Natural Systems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= Human Systems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Orange = Value Descriptors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d70b2d507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d70b2d50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= Natural Systems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= Human Systems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Orange = Value Descriptors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4d70b2d507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4d70b2d507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= Natural Systems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= Human Systems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Orange = Value Descriptors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10.png"/><Relationship Id="rId13" Type="http://schemas.openxmlformats.org/officeDocument/2006/relationships/image" Target="../media/image12.jp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5" Type="http://schemas.openxmlformats.org/officeDocument/2006/relationships/image" Target="../media/image4.jpg"/><Relationship Id="rId14" Type="http://schemas.openxmlformats.org/officeDocument/2006/relationships/image" Target="../media/image8.jpg"/><Relationship Id="rId17" Type="http://schemas.openxmlformats.org/officeDocument/2006/relationships/image" Target="../media/image3.jpg"/><Relationship Id="rId16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11.jp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10.png"/><Relationship Id="rId13" Type="http://schemas.openxmlformats.org/officeDocument/2006/relationships/image" Target="../media/image12.jp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5" Type="http://schemas.openxmlformats.org/officeDocument/2006/relationships/image" Target="../media/image4.jpg"/><Relationship Id="rId14" Type="http://schemas.openxmlformats.org/officeDocument/2006/relationships/image" Target="../media/image8.jpg"/><Relationship Id="rId17" Type="http://schemas.openxmlformats.org/officeDocument/2006/relationships/image" Target="../media/image3.jpg"/><Relationship Id="rId16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11.jp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10.png"/><Relationship Id="rId13" Type="http://schemas.openxmlformats.org/officeDocument/2006/relationships/image" Target="../media/image12.jp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5" Type="http://schemas.openxmlformats.org/officeDocument/2006/relationships/image" Target="../media/image4.jpg"/><Relationship Id="rId14" Type="http://schemas.openxmlformats.org/officeDocument/2006/relationships/image" Target="../media/image8.jpg"/><Relationship Id="rId17" Type="http://schemas.openxmlformats.org/officeDocument/2006/relationships/image" Target="../media/image3.jpg"/><Relationship Id="rId16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11.jp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233625" y="2007600"/>
            <a:ext cx="1233300" cy="818360"/>
            <a:chOff x="233625" y="2007600"/>
            <a:chExt cx="1233300" cy="818360"/>
          </a:xfrm>
        </p:grpSpPr>
        <p:pic>
          <p:nvPicPr>
            <p:cNvPr id="55" name="Google Shape;55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3700" y="2007600"/>
              <a:ext cx="1233150" cy="818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56;p13"/>
            <p:cNvSpPr txBox="1"/>
            <p:nvPr/>
          </p:nvSpPr>
          <p:spPr>
            <a:xfrm>
              <a:off x="233625" y="210527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Safe Drinking Water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57" name="Google Shape;57;p13"/>
          <p:cNvGrpSpPr/>
          <p:nvPr/>
        </p:nvGrpSpPr>
        <p:grpSpPr>
          <a:xfrm>
            <a:off x="1727775" y="2105267"/>
            <a:ext cx="1548825" cy="782733"/>
            <a:chOff x="1727775" y="2105267"/>
            <a:chExt cx="1548825" cy="782733"/>
          </a:xfrm>
        </p:grpSpPr>
        <p:pic>
          <p:nvPicPr>
            <p:cNvPr id="58" name="Google Shape;58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27775" y="2105267"/>
              <a:ext cx="1548825" cy="782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59;p13"/>
            <p:cNvSpPr txBox="1"/>
            <p:nvPr/>
          </p:nvSpPr>
          <p:spPr>
            <a:xfrm>
              <a:off x="1885538" y="2196800"/>
              <a:ext cx="1233300" cy="69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Urban Stormwater Runoff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60" name="Google Shape;60;p13"/>
          <p:cNvGrpSpPr/>
          <p:nvPr/>
        </p:nvGrpSpPr>
        <p:grpSpPr>
          <a:xfrm>
            <a:off x="6430400" y="3096513"/>
            <a:ext cx="1233300" cy="785523"/>
            <a:chOff x="6430400" y="3096513"/>
            <a:chExt cx="1233300" cy="785523"/>
          </a:xfrm>
        </p:grpSpPr>
        <p:pic>
          <p:nvPicPr>
            <p:cNvPr id="61" name="Google Shape;61;p13"/>
            <p:cNvPicPr preferRelativeResize="0"/>
            <p:nvPr/>
          </p:nvPicPr>
          <p:blipFill rotWithShape="1">
            <a:blip r:embed="rId5">
              <a:alphaModFix/>
            </a:blip>
            <a:srcRect b="6738" l="9928" r="38037" t="27324"/>
            <a:stretch/>
          </p:blipFill>
          <p:spPr>
            <a:xfrm>
              <a:off x="6467575" y="3096513"/>
              <a:ext cx="1104800" cy="785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Google Shape;62;p13"/>
            <p:cNvSpPr txBox="1"/>
            <p:nvPr/>
          </p:nvSpPr>
          <p:spPr>
            <a:xfrm>
              <a:off x="6430400" y="328767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Stream Impairment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63" name="Google Shape;63;p13"/>
          <p:cNvGrpSpPr/>
          <p:nvPr/>
        </p:nvGrpSpPr>
        <p:grpSpPr>
          <a:xfrm>
            <a:off x="152400" y="2911875"/>
            <a:ext cx="1314450" cy="989704"/>
            <a:chOff x="152400" y="2911875"/>
            <a:chExt cx="1314450" cy="989704"/>
          </a:xfrm>
        </p:grpSpPr>
        <p:pic>
          <p:nvPicPr>
            <p:cNvPr id="64" name="Google Shape;64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2400" y="2911875"/>
              <a:ext cx="1314450" cy="9897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13"/>
            <p:cNvSpPr txBox="1"/>
            <p:nvPr/>
          </p:nvSpPr>
          <p:spPr>
            <a:xfrm>
              <a:off x="317025" y="3205125"/>
              <a:ext cx="9852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Energy Industry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66" name="Google Shape;66;p13"/>
          <p:cNvGrpSpPr/>
          <p:nvPr/>
        </p:nvGrpSpPr>
        <p:grpSpPr>
          <a:xfrm>
            <a:off x="1727775" y="3076972"/>
            <a:ext cx="1548814" cy="824600"/>
            <a:chOff x="1727775" y="3076972"/>
            <a:chExt cx="1548814" cy="824600"/>
          </a:xfrm>
        </p:grpSpPr>
        <p:pic>
          <p:nvPicPr>
            <p:cNvPr id="67" name="Google Shape;67;p13"/>
            <p:cNvPicPr preferRelativeResize="0"/>
            <p:nvPr/>
          </p:nvPicPr>
          <p:blipFill rotWithShape="1">
            <a:blip r:embed="rId7">
              <a:alphaModFix/>
            </a:blip>
            <a:srcRect b="19730" l="0" r="0" t="0"/>
            <a:stretch/>
          </p:blipFill>
          <p:spPr>
            <a:xfrm>
              <a:off x="1727775" y="3076972"/>
              <a:ext cx="1548814" cy="82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" name="Google Shape;68;p13"/>
            <p:cNvSpPr txBox="1"/>
            <p:nvPr/>
          </p:nvSpPr>
          <p:spPr>
            <a:xfrm>
              <a:off x="1836725" y="320512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Agricultural Impacts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69" name="Google Shape;69;p13"/>
          <p:cNvGrpSpPr/>
          <p:nvPr/>
        </p:nvGrpSpPr>
        <p:grpSpPr>
          <a:xfrm>
            <a:off x="4910538" y="2984388"/>
            <a:ext cx="1319550" cy="844680"/>
            <a:chOff x="4910538" y="2984388"/>
            <a:chExt cx="1319550" cy="844680"/>
          </a:xfrm>
        </p:grpSpPr>
        <p:pic>
          <p:nvPicPr>
            <p:cNvPr id="70" name="Google Shape;70;p13"/>
            <p:cNvPicPr preferRelativeResize="0"/>
            <p:nvPr/>
          </p:nvPicPr>
          <p:blipFill rotWithShape="1">
            <a:blip r:embed="rId8">
              <a:alphaModFix/>
            </a:blip>
            <a:srcRect b="15282" l="24463" r="9130" t="0"/>
            <a:stretch/>
          </p:blipFill>
          <p:spPr>
            <a:xfrm>
              <a:off x="4910538" y="2984388"/>
              <a:ext cx="1319550" cy="844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Google Shape;71;p13"/>
            <p:cNvSpPr txBox="1"/>
            <p:nvPr/>
          </p:nvSpPr>
          <p:spPr>
            <a:xfrm>
              <a:off x="4972238" y="307697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Wastewater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72" name="Google Shape;72;p13"/>
          <p:cNvGrpSpPr/>
          <p:nvPr/>
        </p:nvGrpSpPr>
        <p:grpSpPr>
          <a:xfrm>
            <a:off x="7712700" y="2952750"/>
            <a:ext cx="1319550" cy="907947"/>
            <a:chOff x="7712700" y="2952750"/>
            <a:chExt cx="1319550" cy="907947"/>
          </a:xfrm>
        </p:grpSpPr>
        <p:pic>
          <p:nvPicPr>
            <p:cNvPr id="73" name="Google Shape;73;p13"/>
            <p:cNvPicPr preferRelativeResize="0"/>
            <p:nvPr/>
          </p:nvPicPr>
          <p:blipFill rotWithShape="1">
            <a:blip r:embed="rId9">
              <a:alphaModFix/>
            </a:blip>
            <a:srcRect b="36915" l="21769" r="26076" t="9317"/>
            <a:stretch/>
          </p:blipFill>
          <p:spPr>
            <a:xfrm>
              <a:off x="7712700" y="2952750"/>
              <a:ext cx="1319550" cy="9079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Google Shape;74;p13"/>
            <p:cNvSpPr txBox="1"/>
            <p:nvPr/>
          </p:nvSpPr>
          <p:spPr>
            <a:xfrm>
              <a:off x="7864025" y="3205125"/>
              <a:ext cx="1104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Riparian Buffers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75" name="Google Shape;75;p13"/>
          <p:cNvGrpSpPr/>
          <p:nvPr/>
        </p:nvGrpSpPr>
        <p:grpSpPr>
          <a:xfrm>
            <a:off x="6403325" y="4145225"/>
            <a:ext cx="1233300" cy="824600"/>
            <a:chOff x="6403325" y="4145225"/>
            <a:chExt cx="1233300" cy="824600"/>
          </a:xfrm>
        </p:grpSpPr>
        <p:pic>
          <p:nvPicPr>
            <p:cNvPr id="76" name="Google Shape;76;p13"/>
            <p:cNvPicPr preferRelativeResize="0"/>
            <p:nvPr/>
          </p:nvPicPr>
          <p:blipFill rotWithShape="1">
            <a:blip r:embed="rId10">
              <a:alphaModFix/>
            </a:blip>
            <a:srcRect b="25245" l="38953" r="0" t="6172"/>
            <a:stretch/>
          </p:blipFill>
          <p:spPr>
            <a:xfrm>
              <a:off x="6467575" y="4145225"/>
              <a:ext cx="1104800" cy="82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13"/>
            <p:cNvSpPr txBox="1"/>
            <p:nvPr/>
          </p:nvSpPr>
          <p:spPr>
            <a:xfrm>
              <a:off x="6403325" y="4296738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Forestry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78" name="Google Shape;78;p13"/>
          <p:cNvGrpSpPr/>
          <p:nvPr/>
        </p:nvGrpSpPr>
        <p:grpSpPr>
          <a:xfrm>
            <a:off x="3439900" y="3143700"/>
            <a:ext cx="1270325" cy="691161"/>
            <a:chOff x="3439900" y="3143700"/>
            <a:chExt cx="1270325" cy="691161"/>
          </a:xfrm>
        </p:grpSpPr>
        <p:pic>
          <p:nvPicPr>
            <p:cNvPr id="79" name="Google Shape;79;p13"/>
            <p:cNvPicPr preferRelativeResize="0"/>
            <p:nvPr/>
          </p:nvPicPr>
          <p:blipFill rotWithShape="1">
            <a:blip r:embed="rId11">
              <a:alphaModFix/>
            </a:blip>
            <a:srcRect b="0" l="0" r="0" t="15454"/>
            <a:stretch/>
          </p:blipFill>
          <p:spPr>
            <a:xfrm>
              <a:off x="3439900" y="3143700"/>
              <a:ext cx="1233150" cy="691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13"/>
            <p:cNvSpPr txBox="1"/>
            <p:nvPr/>
          </p:nvSpPr>
          <p:spPr>
            <a:xfrm>
              <a:off x="3476925" y="320512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Emerging </a:t>
              </a: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Contaminants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81" name="Google Shape;81;p13"/>
          <p:cNvGrpSpPr/>
          <p:nvPr/>
        </p:nvGrpSpPr>
        <p:grpSpPr>
          <a:xfrm>
            <a:off x="5181488" y="4317579"/>
            <a:ext cx="1233300" cy="706925"/>
            <a:chOff x="5181488" y="4317579"/>
            <a:chExt cx="1233300" cy="706925"/>
          </a:xfrm>
        </p:grpSpPr>
        <p:pic>
          <p:nvPicPr>
            <p:cNvPr id="82" name="Google Shape;82;p13"/>
            <p:cNvPicPr preferRelativeResize="0"/>
            <p:nvPr/>
          </p:nvPicPr>
          <p:blipFill rotWithShape="1">
            <a:blip r:embed="rId12">
              <a:alphaModFix/>
            </a:blip>
            <a:srcRect b="0" l="0" r="0" t="32491"/>
            <a:stretch/>
          </p:blipFill>
          <p:spPr>
            <a:xfrm>
              <a:off x="5233220" y="4317579"/>
              <a:ext cx="1104800" cy="706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Google Shape;83;p13"/>
            <p:cNvSpPr txBox="1"/>
            <p:nvPr/>
          </p:nvSpPr>
          <p:spPr>
            <a:xfrm>
              <a:off x="5181488" y="4469438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Harmful Algal Blooms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84" name="Google Shape;84;p13"/>
          <p:cNvGrpSpPr/>
          <p:nvPr/>
        </p:nvGrpSpPr>
        <p:grpSpPr>
          <a:xfrm>
            <a:off x="7715250" y="4122950"/>
            <a:ext cx="1314450" cy="869117"/>
            <a:chOff x="7715250" y="4122950"/>
            <a:chExt cx="1314450" cy="869117"/>
          </a:xfrm>
        </p:grpSpPr>
        <p:pic>
          <p:nvPicPr>
            <p:cNvPr id="85" name="Google Shape;85;p1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715250" y="4122950"/>
              <a:ext cx="1314450" cy="8691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13"/>
            <p:cNvSpPr txBox="1"/>
            <p:nvPr/>
          </p:nvSpPr>
          <p:spPr>
            <a:xfrm>
              <a:off x="7755825" y="457342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Environmental Justice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234400" y="4026850"/>
            <a:ext cx="894300" cy="942975"/>
            <a:chOff x="4234400" y="4026850"/>
            <a:chExt cx="894300" cy="942975"/>
          </a:xfrm>
        </p:grpSpPr>
        <p:pic>
          <p:nvPicPr>
            <p:cNvPr id="88" name="Google Shape;88;p1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362450" y="4026850"/>
              <a:ext cx="685800" cy="942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13"/>
            <p:cNvSpPr txBox="1"/>
            <p:nvPr/>
          </p:nvSpPr>
          <p:spPr>
            <a:xfrm>
              <a:off x="4234400" y="4223450"/>
              <a:ext cx="894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Invasive Species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90" name="Google Shape;90;p13"/>
          <p:cNvGrpSpPr/>
          <p:nvPr/>
        </p:nvGrpSpPr>
        <p:grpSpPr>
          <a:xfrm>
            <a:off x="2800450" y="4138413"/>
            <a:ext cx="1319550" cy="838200"/>
            <a:chOff x="2800450" y="4138413"/>
            <a:chExt cx="1319550" cy="838200"/>
          </a:xfrm>
        </p:grpSpPr>
        <p:pic>
          <p:nvPicPr>
            <p:cNvPr id="91" name="Google Shape;91;p13"/>
            <p:cNvPicPr preferRelativeResize="0"/>
            <p:nvPr/>
          </p:nvPicPr>
          <p:blipFill rotWithShape="1">
            <a:blip r:embed="rId15">
              <a:alphaModFix/>
            </a:blip>
            <a:srcRect b="0" l="0" r="67707" t="0"/>
            <a:stretch/>
          </p:blipFill>
          <p:spPr>
            <a:xfrm>
              <a:off x="2800450" y="4138413"/>
              <a:ext cx="1319550" cy="83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13"/>
            <p:cNvSpPr txBox="1"/>
            <p:nvPr/>
          </p:nvSpPr>
          <p:spPr>
            <a:xfrm>
              <a:off x="3100800" y="4296738"/>
              <a:ext cx="846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Climate Change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93" name="Google Shape;93;p13"/>
          <p:cNvGrpSpPr/>
          <p:nvPr/>
        </p:nvGrpSpPr>
        <p:grpSpPr>
          <a:xfrm>
            <a:off x="1371600" y="4090550"/>
            <a:ext cx="1314450" cy="933950"/>
            <a:chOff x="1371600" y="4090550"/>
            <a:chExt cx="1314450" cy="933950"/>
          </a:xfrm>
        </p:grpSpPr>
        <p:pic>
          <p:nvPicPr>
            <p:cNvPr id="94" name="Google Shape;94;p13"/>
            <p:cNvPicPr preferRelativeResize="0"/>
            <p:nvPr/>
          </p:nvPicPr>
          <p:blipFill rotWithShape="1">
            <a:blip r:embed="rId16">
              <a:alphaModFix/>
            </a:blip>
            <a:srcRect b="10158" l="10526" r="32294" t="17283"/>
            <a:stretch/>
          </p:blipFill>
          <p:spPr>
            <a:xfrm>
              <a:off x="1371600" y="4090550"/>
              <a:ext cx="1314450" cy="933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13"/>
            <p:cNvSpPr txBox="1"/>
            <p:nvPr/>
          </p:nvSpPr>
          <p:spPr>
            <a:xfrm>
              <a:off x="1412175" y="4296738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Population Growth &amp; Development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96" name="Google Shape;96;p13"/>
          <p:cNvGrpSpPr/>
          <p:nvPr/>
        </p:nvGrpSpPr>
        <p:grpSpPr>
          <a:xfrm>
            <a:off x="152400" y="4223450"/>
            <a:ext cx="1104804" cy="824600"/>
            <a:chOff x="152400" y="4223450"/>
            <a:chExt cx="1104804" cy="824600"/>
          </a:xfrm>
        </p:grpSpPr>
        <p:pic>
          <p:nvPicPr>
            <p:cNvPr id="97" name="Google Shape;97;p13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52400" y="4223450"/>
              <a:ext cx="1104804" cy="82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13"/>
            <p:cNvSpPr txBox="1"/>
            <p:nvPr/>
          </p:nvSpPr>
          <p:spPr>
            <a:xfrm>
              <a:off x="254950" y="4355925"/>
              <a:ext cx="8997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Wildlife Threats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sp>
        <p:nvSpPr>
          <p:cNvPr id="99" name="Google Shape;99;p13"/>
          <p:cNvSpPr txBox="1"/>
          <p:nvPr/>
        </p:nvSpPr>
        <p:spPr>
          <a:xfrm>
            <a:off x="152400" y="115400"/>
            <a:ext cx="1028700" cy="4947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Watershed Ecosystem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152400" y="692300"/>
            <a:ext cx="894300" cy="4947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Climate Systems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1257200" y="167600"/>
            <a:ext cx="8943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Biosphere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152400" y="1269200"/>
            <a:ext cx="10287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Geosphere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03" name="Google Shape;103;p13"/>
          <p:cNvSpPr txBox="1"/>
          <p:nvPr/>
        </p:nvSpPr>
        <p:spPr>
          <a:xfrm>
            <a:off x="1190000" y="729288"/>
            <a:ext cx="10287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Atmosphere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1257200" y="1291000"/>
            <a:ext cx="11049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Hydrosphere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05" name="Google Shape;105;p13"/>
          <p:cNvSpPr txBox="1"/>
          <p:nvPr/>
        </p:nvSpPr>
        <p:spPr>
          <a:xfrm>
            <a:off x="2227600" y="167675"/>
            <a:ext cx="1028700" cy="3903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Recreation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06" name="Google Shape;106;p13"/>
          <p:cNvSpPr txBox="1"/>
          <p:nvPr/>
        </p:nvSpPr>
        <p:spPr>
          <a:xfrm>
            <a:off x="2362000" y="662975"/>
            <a:ext cx="1028700" cy="3903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Government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07" name="Google Shape;107;p13"/>
          <p:cNvSpPr txBox="1"/>
          <p:nvPr/>
        </p:nvSpPr>
        <p:spPr>
          <a:xfrm>
            <a:off x="2438200" y="1158275"/>
            <a:ext cx="1104900" cy="691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Natural Resource Management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08" name="Google Shape;108;p13"/>
          <p:cNvSpPr txBox="1"/>
          <p:nvPr/>
        </p:nvSpPr>
        <p:spPr>
          <a:xfrm>
            <a:off x="3439900" y="67025"/>
            <a:ext cx="894300" cy="591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Cultural Systems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09" name="Google Shape;109;p13"/>
          <p:cNvSpPr txBox="1"/>
          <p:nvPr/>
        </p:nvSpPr>
        <p:spPr>
          <a:xfrm>
            <a:off x="3619200" y="729300"/>
            <a:ext cx="894300" cy="591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Economic Systems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4572000" y="6702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Aesthetic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4572000" y="557975"/>
            <a:ext cx="7632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Ethical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2" name="Google Shape;112;p13"/>
          <p:cNvSpPr txBox="1"/>
          <p:nvPr/>
        </p:nvSpPr>
        <p:spPr>
          <a:xfrm>
            <a:off x="4589600" y="1048925"/>
            <a:ext cx="10287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Educational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4504800" y="1525725"/>
            <a:ext cx="11049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Ethnocentric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4" name="Google Shape;114;p13"/>
          <p:cNvSpPr txBox="1"/>
          <p:nvPr/>
        </p:nvSpPr>
        <p:spPr>
          <a:xfrm>
            <a:off x="4466700" y="2016663"/>
            <a:ext cx="11049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Recreational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5704100" y="167600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Societal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6" name="Google Shape;116;p13"/>
          <p:cNvSpPr txBox="1"/>
          <p:nvPr/>
        </p:nvSpPr>
        <p:spPr>
          <a:xfrm>
            <a:off x="5704100" y="6629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Political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7" name="Google Shape;117;p13"/>
          <p:cNvSpPr txBox="1"/>
          <p:nvPr/>
        </p:nvSpPr>
        <p:spPr>
          <a:xfrm>
            <a:off x="5704100" y="1120175"/>
            <a:ext cx="1233300" cy="494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Environmental Justice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8" name="Google Shape;118;p13"/>
          <p:cNvSpPr txBox="1"/>
          <p:nvPr/>
        </p:nvSpPr>
        <p:spPr>
          <a:xfrm>
            <a:off x="5704100" y="1681775"/>
            <a:ext cx="7632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Health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19" name="Google Shape;119;p13"/>
          <p:cNvSpPr txBox="1"/>
          <p:nvPr/>
        </p:nvSpPr>
        <p:spPr>
          <a:xfrm>
            <a:off x="5704100" y="2160550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Scientific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20" name="Google Shape;120;p13"/>
          <p:cNvSpPr txBox="1"/>
          <p:nvPr/>
        </p:nvSpPr>
        <p:spPr>
          <a:xfrm>
            <a:off x="6770900" y="2057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Economic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21" name="Google Shape;121;p13"/>
          <p:cNvSpPr txBox="1"/>
          <p:nvPr/>
        </p:nvSpPr>
        <p:spPr>
          <a:xfrm>
            <a:off x="6770900" y="6629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Religious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22" name="Google Shape;122;p13"/>
          <p:cNvSpPr txBox="1"/>
          <p:nvPr/>
        </p:nvSpPr>
        <p:spPr>
          <a:xfrm>
            <a:off x="6999500" y="11201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Personal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23" name="Google Shape;123;p13"/>
          <p:cNvSpPr txBox="1"/>
          <p:nvPr/>
        </p:nvSpPr>
        <p:spPr>
          <a:xfrm>
            <a:off x="6730900" y="2160550"/>
            <a:ext cx="12702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Environmental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24" name="Google Shape;124;p13"/>
          <p:cNvSpPr txBox="1"/>
          <p:nvPr/>
        </p:nvSpPr>
        <p:spPr>
          <a:xfrm>
            <a:off x="6999500" y="1579263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Ecological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4"/>
          <p:cNvGrpSpPr/>
          <p:nvPr/>
        </p:nvGrpSpPr>
        <p:grpSpPr>
          <a:xfrm>
            <a:off x="233625" y="2007600"/>
            <a:ext cx="1233300" cy="818360"/>
            <a:chOff x="233625" y="2007600"/>
            <a:chExt cx="1233300" cy="818360"/>
          </a:xfrm>
        </p:grpSpPr>
        <p:pic>
          <p:nvPicPr>
            <p:cNvPr id="130" name="Google Shape;130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3700" y="2007600"/>
              <a:ext cx="1233150" cy="818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14"/>
            <p:cNvSpPr txBox="1"/>
            <p:nvPr/>
          </p:nvSpPr>
          <p:spPr>
            <a:xfrm>
              <a:off x="233625" y="210527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Safe Drinking Water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32" name="Google Shape;132;p14"/>
          <p:cNvGrpSpPr/>
          <p:nvPr/>
        </p:nvGrpSpPr>
        <p:grpSpPr>
          <a:xfrm>
            <a:off x="1727775" y="2105267"/>
            <a:ext cx="1548825" cy="782733"/>
            <a:chOff x="1727775" y="2105267"/>
            <a:chExt cx="1548825" cy="782733"/>
          </a:xfrm>
        </p:grpSpPr>
        <p:pic>
          <p:nvPicPr>
            <p:cNvPr id="133" name="Google Shape;133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27775" y="2105267"/>
              <a:ext cx="1548825" cy="782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4"/>
            <p:cNvSpPr txBox="1"/>
            <p:nvPr/>
          </p:nvSpPr>
          <p:spPr>
            <a:xfrm>
              <a:off x="1885538" y="2196800"/>
              <a:ext cx="1233300" cy="69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Urban Stormwater Runoff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35" name="Google Shape;135;p14"/>
          <p:cNvGrpSpPr/>
          <p:nvPr/>
        </p:nvGrpSpPr>
        <p:grpSpPr>
          <a:xfrm>
            <a:off x="6430400" y="3096513"/>
            <a:ext cx="1233300" cy="785523"/>
            <a:chOff x="6430400" y="3096513"/>
            <a:chExt cx="1233300" cy="785523"/>
          </a:xfrm>
        </p:grpSpPr>
        <p:pic>
          <p:nvPicPr>
            <p:cNvPr id="136" name="Google Shape;136;p14"/>
            <p:cNvPicPr preferRelativeResize="0"/>
            <p:nvPr/>
          </p:nvPicPr>
          <p:blipFill rotWithShape="1">
            <a:blip r:embed="rId5">
              <a:alphaModFix/>
            </a:blip>
            <a:srcRect b="6738" l="9928" r="38037" t="27324"/>
            <a:stretch/>
          </p:blipFill>
          <p:spPr>
            <a:xfrm>
              <a:off x="6467575" y="3096513"/>
              <a:ext cx="1104800" cy="785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14"/>
            <p:cNvSpPr txBox="1"/>
            <p:nvPr/>
          </p:nvSpPr>
          <p:spPr>
            <a:xfrm>
              <a:off x="6430400" y="328767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Stream Impairment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38" name="Google Shape;138;p14"/>
          <p:cNvGrpSpPr/>
          <p:nvPr/>
        </p:nvGrpSpPr>
        <p:grpSpPr>
          <a:xfrm>
            <a:off x="152400" y="2911875"/>
            <a:ext cx="1314450" cy="989704"/>
            <a:chOff x="152400" y="2911875"/>
            <a:chExt cx="1314450" cy="989704"/>
          </a:xfrm>
        </p:grpSpPr>
        <p:pic>
          <p:nvPicPr>
            <p:cNvPr id="139" name="Google Shape;139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2400" y="2911875"/>
              <a:ext cx="1314450" cy="9897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14"/>
            <p:cNvSpPr txBox="1"/>
            <p:nvPr/>
          </p:nvSpPr>
          <p:spPr>
            <a:xfrm>
              <a:off x="317025" y="3205125"/>
              <a:ext cx="9852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Energy Industry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41" name="Google Shape;141;p14"/>
          <p:cNvGrpSpPr/>
          <p:nvPr/>
        </p:nvGrpSpPr>
        <p:grpSpPr>
          <a:xfrm>
            <a:off x="1727775" y="3076972"/>
            <a:ext cx="1548814" cy="824600"/>
            <a:chOff x="1727775" y="3076972"/>
            <a:chExt cx="1548814" cy="824600"/>
          </a:xfrm>
        </p:grpSpPr>
        <p:pic>
          <p:nvPicPr>
            <p:cNvPr id="142" name="Google Shape;142;p14"/>
            <p:cNvPicPr preferRelativeResize="0"/>
            <p:nvPr/>
          </p:nvPicPr>
          <p:blipFill rotWithShape="1">
            <a:blip r:embed="rId7">
              <a:alphaModFix/>
            </a:blip>
            <a:srcRect b="19730" l="0" r="0" t="0"/>
            <a:stretch/>
          </p:blipFill>
          <p:spPr>
            <a:xfrm>
              <a:off x="1727775" y="3076972"/>
              <a:ext cx="1548814" cy="82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4"/>
            <p:cNvSpPr txBox="1"/>
            <p:nvPr/>
          </p:nvSpPr>
          <p:spPr>
            <a:xfrm>
              <a:off x="1836725" y="320512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Agricultural Impacts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44" name="Google Shape;144;p14"/>
          <p:cNvGrpSpPr/>
          <p:nvPr/>
        </p:nvGrpSpPr>
        <p:grpSpPr>
          <a:xfrm>
            <a:off x="4910538" y="2984388"/>
            <a:ext cx="1319550" cy="844680"/>
            <a:chOff x="4910538" y="2984388"/>
            <a:chExt cx="1319550" cy="844680"/>
          </a:xfrm>
        </p:grpSpPr>
        <p:pic>
          <p:nvPicPr>
            <p:cNvPr id="145" name="Google Shape;145;p14"/>
            <p:cNvPicPr preferRelativeResize="0"/>
            <p:nvPr/>
          </p:nvPicPr>
          <p:blipFill rotWithShape="1">
            <a:blip r:embed="rId8">
              <a:alphaModFix/>
            </a:blip>
            <a:srcRect b="15282" l="24463" r="9130" t="0"/>
            <a:stretch/>
          </p:blipFill>
          <p:spPr>
            <a:xfrm>
              <a:off x="4910538" y="2984388"/>
              <a:ext cx="1319550" cy="844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14"/>
            <p:cNvSpPr txBox="1"/>
            <p:nvPr/>
          </p:nvSpPr>
          <p:spPr>
            <a:xfrm>
              <a:off x="4972238" y="307697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Wastewater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47" name="Google Shape;147;p14"/>
          <p:cNvGrpSpPr/>
          <p:nvPr/>
        </p:nvGrpSpPr>
        <p:grpSpPr>
          <a:xfrm>
            <a:off x="7712700" y="2952750"/>
            <a:ext cx="1319550" cy="907947"/>
            <a:chOff x="7712700" y="2952750"/>
            <a:chExt cx="1319550" cy="907947"/>
          </a:xfrm>
        </p:grpSpPr>
        <p:pic>
          <p:nvPicPr>
            <p:cNvPr id="148" name="Google Shape;148;p14"/>
            <p:cNvPicPr preferRelativeResize="0"/>
            <p:nvPr/>
          </p:nvPicPr>
          <p:blipFill rotWithShape="1">
            <a:blip r:embed="rId9">
              <a:alphaModFix/>
            </a:blip>
            <a:srcRect b="36915" l="21769" r="26076" t="9317"/>
            <a:stretch/>
          </p:blipFill>
          <p:spPr>
            <a:xfrm>
              <a:off x="7712700" y="2952750"/>
              <a:ext cx="1319550" cy="9079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14"/>
            <p:cNvSpPr txBox="1"/>
            <p:nvPr/>
          </p:nvSpPr>
          <p:spPr>
            <a:xfrm>
              <a:off x="7864025" y="3205125"/>
              <a:ext cx="1104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Riparian Buffers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50" name="Google Shape;150;p14"/>
          <p:cNvGrpSpPr/>
          <p:nvPr/>
        </p:nvGrpSpPr>
        <p:grpSpPr>
          <a:xfrm>
            <a:off x="6403325" y="4145225"/>
            <a:ext cx="1233300" cy="824600"/>
            <a:chOff x="6403325" y="4145225"/>
            <a:chExt cx="1233300" cy="824600"/>
          </a:xfrm>
        </p:grpSpPr>
        <p:pic>
          <p:nvPicPr>
            <p:cNvPr id="151" name="Google Shape;151;p14"/>
            <p:cNvPicPr preferRelativeResize="0"/>
            <p:nvPr/>
          </p:nvPicPr>
          <p:blipFill rotWithShape="1">
            <a:blip r:embed="rId10">
              <a:alphaModFix/>
            </a:blip>
            <a:srcRect b="25245" l="38953" r="0" t="6172"/>
            <a:stretch/>
          </p:blipFill>
          <p:spPr>
            <a:xfrm>
              <a:off x="6467575" y="4145225"/>
              <a:ext cx="1104800" cy="82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4"/>
            <p:cNvSpPr txBox="1"/>
            <p:nvPr/>
          </p:nvSpPr>
          <p:spPr>
            <a:xfrm>
              <a:off x="6403325" y="4296738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Forestry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53" name="Google Shape;153;p14"/>
          <p:cNvGrpSpPr/>
          <p:nvPr/>
        </p:nvGrpSpPr>
        <p:grpSpPr>
          <a:xfrm>
            <a:off x="3439900" y="3143700"/>
            <a:ext cx="1270325" cy="691161"/>
            <a:chOff x="3439900" y="3143700"/>
            <a:chExt cx="1270325" cy="691161"/>
          </a:xfrm>
        </p:grpSpPr>
        <p:pic>
          <p:nvPicPr>
            <p:cNvPr id="154" name="Google Shape;154;p14"/>
            <p:cNvPicPr preferRelativeResize="0"/>
            <p:nvPr/>
          </p:nvPicPr>
          <p:blipFill rotWithShape="1">
            <a:blip r:embed="rId11">
              <a:alphaModFix/>
            </a:blip>
            <a:srcRect b="0" l="0" r="0" t="15454"/>
            <a:stretch/>
          </p:blipFill>
          <p:spPr>
            <a:xfrm>
              <a:off x="3439900" y="3143700"/>
              <a:ext cx="1233150" cy="691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14"/>
            <p:cNvSpPr txBox="1"/>
            <p:nvPr/>
          </p:nvSpPr>
          <p:spPr>
            <a:xfrm>
              <a:off x="3476925" y="320512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Emerging Contaminants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56" name="Google Shape;156;p14"/>
          <p:cNvGrpSpPr/>
          <p:nvPr/>
        </p:nvGrpSpPr>
        <p:grpSpPr>
          <a:xfrm>
            <a:off x="5181488" y="4317579"/>
            <a:ext cx="1233300" cy="706925"/>
            <a:chOff x="5181488" y="4317579"/>
            <a:chExt cx="1233300" cy="706925"/>
          </a:xfrm>
        </p:grpSpPr>
        <p:pic>
          <p:nvPicPr>
            <p:cNvPr id="157" name="Google Shape;157;p14"/>
            <p:cNvPicPr preferRelativeResize="0"/>
            <p:nvPr/>
          </p:nvPicPr>
          <p:blipFill rotWithShape="1">
            <a:blip r:embed="rId12">
              <a:alphaModFix/>
            </a:blip>
            <a:srcRect b="0" l="0" r="0" t="32491"/>
            <a:stretch/>
          </p:blipFill>
          <p:spPr>
            <a:xfrm>
              <a:off x="5233220" y="4317579"/>
              <a:ext cx="1104800" cy="706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14"/>
            <p:cNvSpPr txBox="1"/>
            <p:nvPr/>
          </p:nvSpPr>
          <p:spPr>
            <a:xfrm>
              <a:off x="5181488" y="4469438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Harmful Algal Blooms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59" name="Google Shape;159;p14"/>
          <p:cNvGrpSpPr/>
          <p:nvPr/>
        </p:nvGrpSpPr>
        <p:grpSpPr>
          <a:xfrm>
            <a:off x="7715250" y="4122950"/>
            <a:ext cx="1314450" cy="869117"/>
            <a:chOff x="7715250" y="4122950"/>
            <a:chExt cx="1314450" cy="869117"/>
          </a:xfrm>
        </p:grpSpPr>
        <p:pic>
          <p:nvPicPr>
            <p:cNvPr id="160" name="Google Shape;160;p14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715250" y="4122950"/>
              <a:ext cx="1314450" cy="8691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4"/>
            <p:cNvSpPr txBox="1"/>
            <p:nvPr/>
          </p:nvSpPr>
          <p:spPr>
            <a:xfrm>
              <a:off x="7755825" y="457342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Environmental Justice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4234400" y="4026850"/>
            <a:ext cx="894300" cy="942975"/>
            <a:chOff x="4234400" y="4026850"/>
            <a:chExt cx="894300" cy="942975"/>
          </a:xfrm>
        </p:grpSpPr>
        <p:pic>
          <p:nvPicPr>
            <p:cNvPr id="163" name="Google Shape;163;p14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362450" y="4026850"/>
              <a:ext cx="685800" cy="942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4"/>
            <p:cNvSpPr txBox="1"/>
            <p:nvPr/>
          </p:nvSpPr>
          <p:spPr>
            <a:xfrm>
              <a:off x="4234400" y="4223450"/>
              <a:ext cx="894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Invasive Species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65" name="Google Shape;165;p14"/>
          <p:cNvGrpSpPr/>
          <p:nvPr/>
        </p:nvGrpSpPr>
        <p:grpSpPr>
          <a:xfrm>
            <a:off x="2800450" y="4138413"/>
            <a:ext cx="1319550" cy="838200"/>
            <a:chOff x="2800450" y="4138413"/>
            <a:chExt cx="1319550" cy="838200"/>
          </a:xfrm>
        </p:grpSpPr>
        <p:pic>
          <p:nvPicPr>
            <p:cNvPr id="166" name="Google Shape;166;p14"/>
            <p:cNvPicPr preferRelativeResize="0"/>
            <p:nvPr/>
          </p:nvPicPr>
          <p:blipFill rotWithShape="1">
            <a:blip r:embed="rId15">
              <a:alphaModFix/>
            </a:blip>
            <a:srcRect b="0" l="0" r="67707" t="0"/>
            <a:stretch/>
          </p:blipFill>
          <p:spPr>
            <a:xfrm>
              <a:off x="2800450" y="4138413"/>
              <a:ext cx="1319550" cy="83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14"/>
            <p:cNvSpPr txBox="1"/>
            <p:nvPr/>
          </p:nvSpPr>
          <p:spPr>
            <a:xfrm>
              <a:off x="3100800" y="4296738"/>
              <a:ext cx="846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Climate Change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68" name="Google Shape;168;p14"/>
          <p:cNvGrpSpPr/>
          <p:nvPr/>
        </p:nvGrpSpPr>
        <p:grpSpPr>
          <a:xfrm>
            <a:off x="1371600" y="4090550"/>
            <a:ext cx="1314450" cy="933950"/>
            <a:chOff x="1371600" y="4090550"/>
            <a:chExt cx="1314450" cy="933950"/>
          </a:xfrm>
        </p:grpSpPr>
        <p:pic>
          <p:nvPicPr>
            <p:cNvPr id="169" name="Google Shape;169;p14"/>
            <p:cNvPicPr preferRelativeResize="0"/>
            <p:nvPr/>
          </p:nvPicPr>
          <p:blipFill rotWithShape="1">
            <a:blip r:embed="rId16">
              <a:alphaModFix/>
            </a:blip>
            <a:srcRect b="10158" l="10526" r="32294" t="17283"/>
            <a:stretch/>
          </p:blipFill>
          <p:spPr>
            <a:xfrm>
              <a:off x="1371600" y="4090550"/>
              <a:ext cx="1314450" cy="933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14"/>
            <p:cNvSpPr txBox="1"/>
            <p:nvPr/>
          </p:nvSpPr>
          <p:spPr>
            <a:xfrm>
              <a:off x="1412175" y="4296738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Population Growth &amp; Development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171" name="Google Shape;171;p14"/>
          <p:cNvGrpSpPr/>
          <p:nvPr/>
        </p:nvGrpSpPr>
        <p:grpSpPr>
          <a:xfrm>
            <a:off x="152400" y="4223450"/>
            <a:ext cx="1104804" cy="824600"/>
            <a:chOff x="152400" y="4223450"/>
            <a:chExt cx="1104804" cy="824600"/>
          </a:xfrm>
        </p:grpSpPr>
        <p:pic>
          <p:nvPicPr>
            <p:cNvPr id="172" name="Google Shape;172;p14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52400" y="4223450"/>
              <a:ext cx="1104804" cy="82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p14"/>
            <p:cNvSpPr txBox="1"/>
            <p:nvPr/>
          </p:nvSpPr>
          <p:spPr>
            <a:xfrm>
              <a:off x="254950" y="4355925"/>
              <a:ext cx="8997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Wildlife Threats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sp>
        <p:nvSpPr>
          <p:cNvPr id="174" name="Google Shape;174;p14"/>
          <p:cNvSpPr txBox="1"/>
          <p:nvPr/>
        </p:nvSpPr>
        <p:spPr>
          <a:xfrm>
            <a:off x="152400" y="115400"/>
            <a:ext cx="1028700" cy="4947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Watershed Ecosystem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75" name="Google Shape;175;p14"/>
          <p:cNvSpPr txBox="1"/>
          <p:nvPr/>
        </p:nvSpPr>
        <p:spPr>
          <a:xfrm>
            <a:off x="152400" y="692300"/>
            <a:ext cx="894300" cy="4947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Climate Systems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76" name="Google Shape;176;p14"/>
          <p:cNvSpPr txBox="1"/>
          <p:nvPr/>
        </p:nvSpPr>
        <p:spPr>
          <a:xfrm>
            <a:off x="1257200" y="167600"/>
            <a:ext cx="8943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Biosphere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77" name="Google Shape;177;p14"/>
          <p:cNvSpPr txBox="1"/>
          <p:nvPr/>
        </p:nvSpPr>
        <p:spPr>
          <a:xfrm>
            <a:off x="152400" y="1269200"/>
            <a:ext cx="10287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Geosphere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78" name="Google Shape;178;p14"/>
          <p:cNvSpPr txBox="1"/>
          <p:nvPr/>
        </p:nvSpPr>
        <p:spPr>
          <a:xfrm>
            <a:off x="1190000" y="729288"/>
            <a:ext cx="10287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Atmosphere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79" name="Google Shape;179;p14"/>
          <p:cNvSpPr txBox="1"/>
          <p:nvPr/>
        </p:nvSpPr>
        <p:spPr>
          <a:xfrm>
            <a:off x="1257200" y="1291000"/>
            <a:ext cx="11049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Hydrosphere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80" name="Google Shape;180;p14"/>
          <p:cNvSpPr txBox="1"/>
          <p:nvPr/>
        </p:nvSpPr>
        <p:spPr>
          <a:xfrm>
            <a:off x="2227600" y="167675"/>
            <a:ext cx="1028700" cy="3903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Recreation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81" name="Google Shape;181;p14"/>
          <p:cNvSpPr txBox="1"/>
          <p:nvPr/>
        </p:nvSpPr>
        <p:spPr>
          <a:xfrm>
            <a:off x="2362000" y="662975"/>
            <a:ext cx="1028700" cy="3903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Government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82" name="Google Shape;182;p14"/>
          <p:cNvSpPr txBox="1"/>
          <p:nvPr/>
        </p:nvSpPr>
        <p:spPr>
          <a:xfrm>
            <a:off x="2438200" y="1158275"/>
            <a:ext cx="1104900" cy="691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Natural Resource Management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83" name="Google Shape;183;p14"/>
          <p:cNvSpPr txBox="1"/>
          <p:nvPr/>
        </p:nvSpPr>
        <p:spPr>
          <a:xfrm>
            <a:off x="3439900" y="67025"/>
            <a:ext cx="894300" cy="591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Cultural Systems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84" name="Google Shape;184;p14"/>
          <p:cNvSpPr txBox="1"/>
          <p:nvPr/>
        </p:nvSpPr>
        <p:spPr>
          <a:xfrm>
            <a:off x="3619200" y="729300"/>
            <a:ext cx="894300" cy="591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Economic Systems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85" name="Google Shape;185;p14"/>
          <p:cNvSpPr txBox="1"/>
          <p:nvPr/>
        </p:nvSpPr>
        <p:spPr>
          <a:xfrm>
            <a:off x="4572000" y="6702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Aesthetic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86" name="Google Shape;186;p14"/>
          <p:cNvSpPr txBox="1"/>
          <p:nvPr/>
        </p:nvSpPr>
        <p:spPr>
          <a:xfrm>
            <a:off x="4572000" y="557975"/>
            <a:ext cx="7632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Ethical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4589600" y="1048925"/>
            <a:ext cx="10287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Educational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88" name="Google Shape;188;p14"/>
          <p:cNvSpPr txBox="1"/>
          <p:nvPr/>
        </p:nvSpPr>
        <p:spPr>
          <a:xfrm>
            <a:off x="4504800" y="1525725"/>
            <a:ext cx="11049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Ethnocentric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89" name="Google Shape;189;p14"/>
          <p:cNvSpPr txBox="1"/>
          <p:nvPr/>
        </p:nvSpPr>
        <p:spPr>
          <a:xfrm>
            <a:off x="4466700" y="2016663"/>
            <a:ext cx="11049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Recreational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0" name="Google Shape;190;p14"/>
          <p:cNvSpPr txBox="1"/>
          <p:nvPr/>
        </p:nvSpPr>
        <p:spPr>
          <a:xfrm>
            <a:off x="5704100" y="167600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Societal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1" name="Google Shape;191;p14"/>
          <p:cNvSpPr txBox="1"/>
          <p:nvPr/>
        </p:nvSpPr>
        <p:spPr>
          <a:xfrm>
            <a:off x="5704100" y="6629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Political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2" name="Google Shape;192;p14"/>
          <p:cNvSpPr txBox="1"/>
          <p:nvPr/>
        </p:nvSpPr>
        <p:spPr>
          <a:xfrm>
            <a:off x="5704100" y="1120175"/>
            <a:ext cx="1233300" cy="494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Environmental Justice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3" name="Google Shape;193;p14"/>
          <p:cNvSpPr txBox="1"/>
          <p:nvPr/>
        </p:nvSpPr>
        <p:spPr>
          <a:xfrm>
            <a:off x="5704100" y="1681775"/>
            <a:ext cx="7632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Health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4" name="Google Shape;194;p14"/>
          <p:cNvSpPr txBox="1"/>
          <p:nvPr/>
        </p:nvSpPr>
        <p:spPr>
          <a:xfrm>
            <a:off x="5704100" y="2160550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Scientific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5" name="Google Shape;195;p14"/>
          <p:cNvSpPr txBox="1"/>
          <p:nvPr/>
        </p:nvSpPr>
        <p:spPr>
          <a:xfrm>
            <a:off x="6770900" y="2057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Economic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6" name="Google Shape;196;p14"/>
          <p:cNvSpPr txBox="1"/>
          <p:nvPr/>
        </p:nvSpPr>
        <p:spPr>
          <a:xfrm>
            <a:off x="6770900" y="6629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Religious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7" name="Google Shape;197;p14"/>
          <p:cNvSpPr txBox="1"/>
          <p:nvPr/>
        </p:nvSpPr>
        <p:spPr>
          <a:xfrm>
            <a:off x="6999500" y="11201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Personal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8" name="Google Shape;198;p14"/>
          <p:cNvSpPr txBox="1"/>
          <p:nvPr/>
        </p:nvSpPr>
        <p:spPr>
          <a:xfrm>
            <a:off x="6730900" y="2160550"/>
            <a:ext cx="12702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Environmental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9" name="Google Shape;199;p14"/>
          <p:cNvSpPr txBox="1"/>
          <p:nvPr/>
        </p:nvSpPr>
        <p:spPr>
          <a:xfrm>
            <a:off x="6999500" y="1579263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Ecological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5"/>
          <p:cNvGrpSpPr/>
          <p:nvPr/>
        </p:nvGrpSpPr>
        <p:grpSpPr>
          <a:xfrm>
            <a:off x="233625" y="2007600"/>
            <a:ext cx="1233300" cy="818360"/>
            <a:chOff x="233625" y="2007600"/>
            <a:chExt cx="1233300" cy="818360"/>
          </a:xfrm>
        </p:grpSpPr>
        <p:pic>
          <p:nvPicPr>
            <p:cNvPr id="205" name="Google Shape;205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3700" y="2007600"/>
              <a:ext cx="1233150" cy="818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206;p15"/>
            <p:cNvSpPr txBox="1"/>
            <p:nvPr/>
          </p:nvSpPr>
          <p:spPr>
            <a:xfrm>
              <a:off x="233625" y="210527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Safe Drinking Water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07" name="Google Shape;207;p15"/>
          <p:cNvGrpSpPr/>
          <p:nvPr/>
        </p:nvGrpSpPr>
        <p:grpSpPr>
          <a:xfrm>
            <a:off x="1727775" y="2105267"/>
            <a:ext cx="1548825" cy="782733"/>
            <a:chOff x="1727775" y="2105267"/>
            <a:chExt cx="1548825" cy="782733"/>
          </a:xfrm>
        </p:grpSpPr>
        <p:pic>
          <p:nvPicPr>
            <p:cNvPr id="208" name="Google Shape;208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27775" y="2105267"/>
              <a:ext cx="1548825" cy="782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15"/>
            <p:cNvSpPr txBox="1"/>
            <p:nvPr/>
          </p:nvSpPr>
          <p:spPr>
            <a:xfrm>
              <a:off x="1885538" y="2196800"/>
              <a:ext cx="1233300" cy="69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Urban Stormwater Runoff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10" name="Google Shape;210;p15"/>
          <p:cNvGrpSpPr/>
          <p:nvPr/>
        </p:nvGrpSpPr>
        <p:grpSpPr>
          <a:xfrm>
            <a:off x="6430400" y="3096513"/>
            <a:ext cx="1233300" cy="785523"/>
            <a:chOff x="6430400" y="3096513"/>
            <a:chExt cx="1233300" cy="785523"/>
          </a:xfrm>
        </p:grpSpPr>
        <p:pic>
          <p:nvPicPr>
            <p:cNvPr id="211" name="Google Shape;211;p15"/>
            <p:cNvPicPr preferRelativeResize="0"/>
            <p:nvPr/>
          </p:nvPicPr>
          <p:blipFill rotWithShape="1">
            <a:blip r:embed="rId5">
              <a:alphaModFix/>
            </a:blip>
            <a:srcRect b="6738" l="9928" r="38037" t="27324"/>
            <a:stretch/>
          </p:blipFill>
          <p:spPr>
            <a:xfrm>
              <a:off x="6467575" y="3096513"/>
              <a:ext cx="1104800" cy="785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15"/>
            <p:cNvSpPr txBox="1"/>
            <p:nvPr/>
          </p:nvSpPr>
          <p:spPr>
            <a:xfrm>
              <a:off x="6430400" y="328767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Stream Impairment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13" name="Google Shape;213;p15"/>
          <p:cNvGrpSpPr/>
          <p:nvPr/>
        </p:nvGrpSpPr>
        <p:grpSpPr>
          <a:xfrm>
            <a:off x="152400" y="2911875"/>
            <a:ext cx="1314450" cy="989704"/>
            <a:chOff x="152400" y="2911875"/>
            <a:chExt cx="1314450" cy="989704"/>
          </a:xfrm>
        </p:grpSpPr>
        <p:pic>
          <p:nvPicPr>
            <p:cNvPr id="214" name="Google Shape;214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2400" y="2911875"/>
              <a:ext cx="1314450" cy="9897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15"/>
            <p:cNvSpPr txBox="1"/>
            <p:nvPr/>
          </p:nvSpPr>
          <p:spPr>
            <a:xfrm>
              <a:off x="317025" y="3205125"/>
              <a:ext cx="9852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Energy Industry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16" name="Google Shape;216;p15"/>
          <p:cNvGrpSpPr/>
          <p:nvPr/>
        </p:nvGrpSpPr>
        <p:grpSpPr>
          <a:xfrm>
            <a:off x="1727775" y="3076972"/>
            <a:ext cx="1548814" cy="824600"/>
            <a:chOff x="1727775" y="3076972"/>
            <a:chExt cx="1548814" cy="824600"/>
          </a:xfrm>
        </p:grpSpPr>
        <p:pic>
          <p:nvPicPr>
            <p:cNvPr id="217" name="Google Shape;217;p15"/>
            <p:cNvPicPr preferRelativeResize="0"/>
            <p:nvPr/>
          </p:nvPicPr>
          <p:blipFill rotWithShape="1">
            <a:blip r:embed="rId7">
              <a:alphaModFix/>
            </a:blip>
            <a:srcRect b="19730" l="0" r="0" t="0"/>
            <a:stretch/>
          </p:blipFill>
          <p:spPr>
            <a:xfrm>
              <a:off x="1727775" y="3076972"/>
              <a:ext cx="1548814" cy="82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15"/>
            <p:cNvSpPr txBox="1"/>
            <p:nvPr/>
          </p:nvSpPr>
          <p:spPr>
            <a:xfrm>
              <a:off x="1836725" y="320512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Agricultural Impacts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19" name="Google Shape;219;p15"/>
          <p:cNvGrpSpPr/>
          <p:nvPr/>
        </p:nvGrpSpPr>
        <p:grpSpPr>
          <a:xfrm>
            <a:off x="4910538" y="2984388"/>
            <a:ext cx="1319550" cy="844680"/>
            <a:chOff x="4910538" y="2984388"/>
            <a:chExt cx="1319550" cy="844680"/>
          </a:xfrm>
        </p:grpSpPr>
        <p:pic>
          <p:nvPicPr>
            <p:cNvPr id="220" name="Google Shape;220;p15"/>
            <p:cNvPicPr preferRelativeResize="0"/>
            <p:nvPr/>
          </p:nvPicPr>
          <p:blipFill rotWithShape="1">
            <a:blip r:embed="rId8">
              <a:alphaModFix/>
            </a:blip>
            <a:srcRect b="15282" l="24463" r="9130" t="0"/>
            <a:stretch/>
          </p:blipFill>
          <p:spPr>
            <a:xfrm>
              <a:off x="4910538" y="2984388"/>
              <a:ext cx="1319550" cy="844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15"/>
            <p:cNvSpPr txBox="1"/>
            <p:nvPr/>
          </p:nvSpPr>
          <p:spPr>
            <a:xfrm>
              <a:off x="4972238" y="307697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Wastewater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22" name="Google Shape;222;p15"/>
          <p:cNvGrpSpPr/>
          <p:nvPr/>
        </p:nvGrpSpPr>
        <p:grpSpPr>
          <a:xfrm>
            <a:off x="7712700" y="2952750"/>
            <a:ext cx="1319550" cy="907947"/>
            <a:chOff x="7712700" y="2952750"/>
            <a:chExt cx="1319550" cy="907947"/>
          </a:xfrm>
        </p:grpSpPr>
        <p:pic>
          <p:nvPicPr>
            <p:cNvPr id="223" name="Google Shape;223;p15"/>
            <p:cNvPicPr preferRelativeResize="0"/>
            <p:nvPr/>
          </p:nvPicPr>
          <p:blipFill rotWithShape="1">
            <a:blip r:embed="rId9">
              <a:alphaModFix/>
            </a:blip>
            <a:srcRect b="36915" l="21769" r="26076" t="9317"/>
            <a:stretch/>
          </p:blipFill>
          <p:spPr>
            <a:xfrm>
              <a:off x="7712700" y="2952750"/>
              <a:ext cx="1319550" cy="9079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15"/>
            <p:cNvSpPr txBox="1"/>
            <p:nvPr/>
          </p:nvSpPr>
          <p:spPr>
            <a:xfrm>
              <a:off x="7864025" y="3205125"/>
              <a:ext cx="1104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Riparian Buffers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25" name="Google Shape;225;p15"/>
          <p:cNvGrpSpPr/>
          <p:nvPr/>
        </p:nvGrpSpPr>
        <p:grpSpPr>
          <a:xfrm>
            <a:off x="6403325" y="4145225"/>
            <a:ext cx="1233300" cy="824600"/>
            <a:chOff x="6403325" y="4145225"/>
            <a:chExt cx="1233300" cy="824600"/>
          </a:xfrm>
        </p:grpSpPr>
        <p:pic>
          <p:nvPicPr>
            <p:cNvPr id="226" name="Google Shape;226;p15"/>
            <p:cNvPicPr preferRelativeResize="0"/>
            <p:nvPr/>
          </p:nvPicPr>
          <p:blipFill rotWithShape="1">
            <a:blip r:embed="rId10">
              <a:alphaModFix/>
            </a:blip>
            <a:srcRect b="25245" l="38953" r="0" t="6172"/>
            <a:stretch/>
          </p:blipFill>
          <p:spPr>
            <a:xfrm>
              <a:off x="6467575" y="4145225"/>
              <a:ext cx="1104800" cy="82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5"/>
            <p:cNvSpPr txBox="1"/>
            <p:nvPr/>
          </p:nvSpPr>
          <p:spPr>
            <a:xfrm>
              <a:off x="6403325" y="4296738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Forestry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28" name="Google Shape;228;p15"/>
          <p:cNvGrpSpPr/>
          <p:nvPr/>
        </p:nvGrpSpPr>
        <p:grpSpPr>
          <a:xfrm>
            <a:off x="3439900" y="3143700"/>
            <a:ext cx="1270325" cy="691161"/>
            <a:chOff x="3439900" y="3143700"/>
            <a:chExt cx="1270325" cy="691161"/>
          </a:xfrm>
        </p:grpSpPr>
        <p:pic>
          <p:nvPicPr>
            <p:cNvPr id="229" name="Google Shape;229;p15"/>
            <p:cNvPicPr preferRelativeResize="0"/>
            <p:nvPr/>
          </p:nvPicPr>
          <p:blipFill rotWithShape="1">
            <a:blip r:embed="rId11">
              <a:alphaModFix/>
            </a:blip>
            <a:srcRect b="0" l="0" r="0" t="15454"/>
            <a:stretch/>
          </p:blipFill>
          <p:spPr>
            <a:xfrm>
              <a:off x="3439900" y="3143700"/>
              <a:ext cx="1233150" cy="691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15"/>
            <p:cNvSpPr txBox="1"/>
            <p:nvPr/>
          </p:nvSpPr>
          <p:spPr>
            <a:xfrm>
              <a:off x="3476925" y="320512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Emerging Contaminants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31" name="Google Shape;231;p15"/>
          <p:cNvGrpSpPr/>
          <p:nvPr/>
        </p:nvGrpSpPr>
        <p:grpSpPr>
          <a:xfrm>
            <a:off x="5181488" y="4317579"/>
            <a:ext cx="1233300" cy="706925"/>
            <a:chOff x="5181488" y="4317579"/>
            <a:chExt cx="1233300" cy="706925"/>
          </a:xfrm>
        </p:grpSpPr>
        <p:pic>
          <p:nvPicPr>
            <p:cNvPr id="232" name="Google Shape;232;p15"/>
            <p:cNvPicPr preferRelativeResize="0"/>
            <p:nvPr/>
          </p:nvPicPr>
          <p:blipFill rotWithShape="1">
            <a:blip r:embed="rId12">
              <a:alphaModFix/>
            </a:blip>
            <a:srcRect b="0" l="0" r="0" t="32491"/>
            <a:stretch/>
          </p:blipFill>
          <p:spPr>
            <a:xfrm>
              <a:off x="5233220" y="4317579"/>
              <a:ext cx="1104800" cy="706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15"/>
            <p:cNvSpPr txBox="1"/>
            <p:nvPr/>
          </p:nvSpPr>
          <p:spPr>
            <a:xfrm>
              <a:off x="5181488" y="4469438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Harmful Algal Blooms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34" name="Google Shape;234;p15"/>
          <p:cNvGrpSpPr/>
          <p:nvPr/>
        </p:nvGrpSpPr>
        <p:grpSpPr>
          <a:xfrm>
            <a:off x="7715250" y="4122950"/>
            <a:ext cx="1314450" cy="869117"/>
            <a:chOff x="7715250" y="4122950"/>
            <a:chExt cx="1314450" cy="869117"/>
          </a:xfrm>
        </p:grpSpPr>
        <p:pic>
          <p:nvPicPr>
            <p:cNvPr id="235" name="Google Shape;235;p15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715250" y="4122950"/>
              <a:ext cx="1314450" cy="8691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p15"/>
            <p:cNvSpPr txBox="1"/>
            <p:nvPr/>
          </p:nvSpPr>
          <p:spPr>
            <a:xfrm>
              <a:off x="7755825" y="4573425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Environmental Justice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37" name="Google Shape;237;p15"/>
          <p:cNvGrpSpPr/>
          <p:nvPr/>
        </p:nvGrpSpPr>
        <p:grpSpPr>
          <a:xfrm>
            <a:off x="4234400" y="4026850"/>
            <a:ext cx="894300" cy="942975"/>
            <a:chOff x="4234400" y="4026850"/>
            <a:chExt cx="894300" cy="942975"/>
          </a:xfrm>
        </p:grpSpPr>
        <p:pic>
          <p:nvPicPr>
            <p:cNvPr id="238" name="Google Shape;238;p1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362450" y="4026850"/>
              <a:ext cx="685800" cy="942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5"/>
            <p:cNvSpPr txBox="1"/>
            <p:nvPr/>
          </p:nvSpPr>
          <p:spPr>
            <a:xfrm>
              <a:off x="4234400" y="4223450"/>
              <a:ext cx="894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Invasive Species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40" name="Google Shape;240;p15"/>
          <p:cNvGrpSpPr/>
          <p:nvPr/>
        </p:nvGrpSpPr>
        <p:grpSpPr>
          <a:xfrm>
            <a:off x="2800450" y="4138413"/>
            <a:ext cx="1319550" cy="838200"/>
            <a:chOff x="2800450" y="4138413"/>
            <a:chExt cx="1319550" cy="838200"/>
          </a:xfrm>
        </p:grpSpPr>
        <p:pic>
          <p:nvPicPr>
            <p:cNvPr id="241" name="Google Shape;241;p15"/>
            <p:cNvPicPr preferRelativeResize="0"/>
            <p:nvPr/>
          </p:nvPicPr>
          <p:blipFill rotWithShape="1">
            <a:blip r:embed="rId15">
              <a:alphaModFix/>
            </a:blip>
            <a:srcRect b="0" l="0" r="67707" t="0"/>
            <a:stretch/>
          </p:blipFill>
          <p:spPr>
            <a:xfrm>
              <a:off x="2800450" y="4138413"/>
              <a:ext cx="1319550" cy="83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15"/>
            <p:cNvSpPr txBox="1"/>
            <p:nvPr/>
          </p:nvSpPr>
          <p:spPr>
            <a:xfrm>
              <a:off x="3100800" y="4296738"/>
              <a:ext cx="846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Climate Change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43" name="Google Shape;243;p15"/>
          <p:cNvGrpSpPr/>
          <p:nvPr/>
        </p:nvGrpSpPr>
        <p:grpSpPr>
          <a:xfrm>
            <a:off x="1371600" y="4090550"/>
            <a:ext cx="1314450" cy="933950"/>
            <a:chOff x="1371600" y="4090550"/>
            <a:chExt cx="1314450" cy="933950"/>
          </a:xfrm>
        </p:grpSpPr>
        <p:pic>
          <p:nvPicPr>
            <p:cNvPr id="244" name="Google Shape;244;p15"/>
            <p:cNvPicPr preferRelativeResize="0"/>
            <p:nvPr/>
          </p:nvPicPr>
          <p:blipFill rotWithShape="1">
            <a:blip r:embed="rId16">
              <a:alphaModFix/>
            </a:blip>
            <a:srcRect b="10158" l="10526" r="32294" t="17283"/>
            <a:stretch/>
          </p:blipFill>
          <p:spPr>
            <a:xfrm>
              <a:off x="1371600" y="4090550"/>
              <a:ext cx="1314450" cy="933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15"/>
            <p:cNvSpPr txBox="1"/>
            <p:nvPr/>
          </p:nvSpPr>
          <p:spPr>
            <a:xfrm>
              <a:off x="1412175" y="4296738"/>
              <a:ext cx="12333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Population Growth &amp; Development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246" name="Google Shape;246;p15"/>
          <p:cNvGrpSpPr/>
          <p:nvPr/>
        </p:nvGrpSpPr>
        <p:grpSpPr>
          <a:xfrm>
            <a:off x="152400" y="4223450"/>
            <a:ext cx="1104804" cy="824600"/>
            <a:chOff x="152400" y="4223450"/>
            <a:chExt cx="1104804" cy="824600"/>
          </a:xfrm>
        </p:grpSpPr>
        <p:pic>
          <p:nvPicPr>
            <p:cNvPr id="247" name="Google Shape;247;p15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52400" y="4223450"/>
              <a:ext cx="1104804" cy="82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5"/>
            <p:cNvSpPr txBox="1"/>
            <p:nvPr/>
          </p:nvSpPr>
          <p:spPr>
            <a:xfrm>
              <a:off x="254950" y="4355925"/>
              <a:ext cx="8997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  <a:highlight>
                    <a:schemeClr val="lt1"/>
                  </a:highlight>
                </a:rPr>
                <a:t>Wildlife Threats</a:t>
              </a:r>
              <a:endParaRPr b="1" sz="1100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</p:grpSp>
      <p:sp>
        <p:nvSpPr>
          <p:cNvPr id="249" name="Google Shape;249;p15"/>
          <p:cNvSpPr txBox="1"/>
          <p:nvPr/>
        </p:nvSpPr>
        <p:spPr>
          <a:xfrm>
            <a:off x="152400" y="115400"/>
            <a:ext cx="1028700" cy="4947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Watershed Ecosystem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152400" y="692300"/>
            <a:ext cx="894300" cy="4947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Climate Systems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51" name="Google Shape;251;p15"/>
          <p:cNvSpPr txBox="1"/>
          <p:nvPr/>
        </p:nvSpPr>
        <p:spPr>
          <a:xfrm>
            <a:off x="1257200" y="167600"/>
            <a:ext cx="8943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Biosphere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52" name="Google Shape;252;p15"/>
          <p:cNvSpPr txBox="1"/>
          <p:nvPr/>
        </p:nvSpPr>
        <p:spPr>
          <a:xfrm>
            <a:off x="152400" y="1269200"/>
            <a:ext cx="10287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Geosphere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53" name="Google Shape;253;p15"/>
          <p:cNvSpPr txBox="1"/>
          <p:nvPr/>
        </p:nvSpPr>
        <p:spPr>
          <a:xfrm>
            <a:off x="1190000" y="729288"/>
            <a:ext cx="10287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Atmosphere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1257200" y="1291000"/>
            <a:ext cx="1104900" cy="390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Hydrosphere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55" name="Google Shape;255;p15"/>
          <p:cNvSpPr txBox="1"/>
          <p:nvPr/>
        </p:nvSpPr>
        <p:spPr>
          <a:xfrm>
            <a:off x="2227600" y="167675"/>
            <a:ext cx="1028700" cy="3903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Recreation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56" name="Google Shape;256;p15"/>
          <p:cNvSpPr txBox="1"/>
          <p:nvPr/>
        </p:nvSpPr>
        <p:spPr>
          <a:xfrm>
            <a:off x="2362000" y="662975"/>
            <a:ext cx="1028700" cy="3903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Government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57" name="Google Shape;257;p15"/>
          <p:cNvSpPr txBox="1"/>
          <p:nvPr/>
        </p:nvSpPr>
        <p:spPr>
          <a:xfrm>
            <a:off x="2438200" y="1158275"/>
            <a:ext cx="1104900" cy="691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Natural Resource Management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3439900" y="67025"/>
            <a:ext cx="894300" cy="591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Cultural Systems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3619200" y="729300"/>
            <a:ext cx="894300" cy="591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Economic Systems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4572000" y="6702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Aesthetic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61" name="Google Shape;261;p15"/>
          <p:cNvSpPr txBox="1"/>
          <p:nvPr/>
        </p:nvSpPr>
        <p:spPr>
          <a:xfrm>
            <a:off x="4572000" y="557975"/>
            <a:ext cx="7632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Ethical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62" name="Google Shape;262;p15"/>
          <p:cNvSpPr txBox="1"/>
          <p:nvPr/>
        </p:nvSpPr>
        <p:spPr>
          <a:xfrm>
            <a:off x="4589600" y="1048925"/>
            <a:ext cx="10287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Educational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63" name="Google Shape;263;p15"/>
          <p:cNvSpPr txBox="1"/>
          <p:nvPr/>
        </p:nvSpPr>
        <p:spPr>
          <a:xfrm>
            <a:off x="4504800" y="1525725"/>
            <a:ext cx="11049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Ethnocentric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64" name="Google Shape;264;p15"/>
          <p:cNvSpPr txBox="1"/>
          <p:nvPr/>
        </p:nvSpPr>
        <p:spPr>
          <a:xfrm>
            <a:off x="4466700" y="2016663"/>
            <a:ext cx="11049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Recreational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65" name="Google Shape;265;p15"/>
          <p:cNvSpPr txBox="1"/>
          <p:nvPr/>
        </p:nvSpPr>
        <p:spPr>
          <a:xfrm>
            <a:off x="5704100" y="167600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Societal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5704100" y="6629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Political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67" name="Google Shape;267;p15"/>
          <p:cNvSpPr txBox="1"/>
          <p:nvPr/>
        </p:nvSpPr>
        <p:spPr>
          <a:xfrm>
            <a:off x="5704100" y="1120175"/>
            <a:ext cx="1233300" cy="4947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Environmental Justice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68" name="Google Shape;268;p15"/>
          <p:cNvSpPr txBox="1"/>
          <p:nvPr/>
        </p:nvSpPr>
        <p:spPr>
          <a:xfrm>
            <a:off x="5704100" y="1681775"/>
            <a:ext cx="7632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Health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69" name="Google Shape;269;p15"/>
          <p:cNvSpPr txBox="1"/>
          <p:nvPr/>
        </p:nvSpPr>
        <p:spPr>
          <a:xfrm>
            <a:off x="5704100" y="2160550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Scientific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70" name="Google Shape;270;p15"/>
          <p:cNvSpPr txBox="1"/>
          <p:nvPr/>
        </p:nvSpPr>
        <p:spPr>
          <a:xfrm>
            <a:off x="6770900" y="2057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Economic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6770900" y="6629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Religious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6999500" y="1120175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Personal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73" name="Google Shape;273;p15"/>
          <p:cNvSpPr txBox="1"/>
          <p:nvPr/>
        </p:nvSpPr>
        <p:spPr>
          <a:xfrm>
            <a:off x="6730900" y="2160550"/>
            <a:ext cx="12702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Environmental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6999500" y="1579263"/>
            <a:ext cx="894300" cy="39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Ecological</a:t>
            </a:r>
            <a:endParaRPr b="1"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