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Proxima Nova" panose="020B0604020202020204" charset="0"/>
      <p:regular r:id="rId21"/>
      <p:bold r:id="rId22"/>
      <p:italic r:id="rId23"/>
      <p:boldItalic r:id="rId24"/>
    </p:embeddedFont>
    <p:embeddedFont>
      <p:font typeface="Proxima Nova Semibold" panose="020B0604020202020204" charset="0"/>
      <p:regular r:id="rId25"/>
      <p:bold r:id="rId26"/>
      <p:boldItalic r:id="rId27"/>
    </p:embeddedFont>
    <p:embeddedFont>
      <p:font typeface="Proxima Nova Extrabold" panose="020B0604020202020204" charset="0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3" roundtripDataSignature="AMtx7mho2e8/eb2a4Jr5hyzqDxVnNqJz7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9E43D2-1BDB-4105-8A0F-ECCA088914FB}">
  <a:tblStyle styleId="{FF9E43D2-1BDB-4105-8A0F-ECCA088914F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785DFDD-A281-4C8F-A407-8C4D17200B3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93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770ad5e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21770ad5e1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1770ad5e15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21770ad5e15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1770ad5e15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21770ad5e15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1770ad5e15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21770ad5e15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1770ad5e1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21770ad5e1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4d62393be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g34d62393be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[Make additions/subtractions and sub out webpages based on the location of your workshop]</a:t>
            </a:r>
            <a:endParaRPr sz="12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1770ad5e15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21770ad5e15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1770ad5e15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21770ad5e15_0_2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1770ad5e15_0_3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21770ad5e15_0_3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1770ad5e15_0_3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21770ad5e15_0_3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1770ad5e15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g21770ad5e15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1770ad5e15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g21770ad5e15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1770ad5e15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" name="Google Shape;69;g21770ad5e15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1770ad5e1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g21770ad5e1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1770ad5e15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1770ad5e15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1770ad5e1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g21770ad5e15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1770ad5e15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1770ad5e15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1770ad5e15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21770ad5e15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Ask the group to brainstorm things to consider:  classify them into categories: safety, class management and logistics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9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9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1770ad5e15_0_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Issue Investigation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1770ad5e15_0_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Synthesis and Conclusion</a:t>
            </a:r>
            <a:endParaRPr/>
          </a:p>
        </p:txBody>
      </p:sp>
      <p:sp>
        <p:nvSpPr>
          <p:cNvPr id="117" name="Google Shape;117;g21770ad5e15_0_5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Be prepared to report the following:</a:t>
            </a:r>
            <a:endParaRPr/>
          </a:p>
          <a:p>
            <a:pPr marL="9144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What supporting question did you focus on?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Briefly describe how your field work went.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What conclusions can be drawn based on the information and data you collected and synthesized?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Communicate (pictures/charts/graph) what your conclusions were and how they relate to the Driving Question and Local Issue.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What more do you need to know? Were there new questions that popped up? What additional research and/or data do you need now?</a:t>
            </a:r>
            <a:endParaRPr/>
          </a:p>
        </p:txBody>
      </p:sp>
      <p:pic>
        <p:nvPicPr>
          <p:cNvPr id="118" name="Google Shape;118;g21770ad5e15_0_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1770ad5e15_0_5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Design a graphic representation of the data collected and information learned</a:t>
            </a:r>
            <a:endParaRPr/>
          </a:p>
        </p:txBody>
      </p:sp>
      <p:pic>
        <p:nvPicPr>
          <p:cNvPr id="124" name="Google Shape;124;g21770ad5e15_0_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1770ad5e15_0_64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Outdoor Field Experiences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Successes/Challenges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Supporting individual or group work outside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Connecting to class work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Assessing student learning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learning happens best outside?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30" name="Google Shape;130;g21770ad5e15_0_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1726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1770ad5e15_0_11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3</a:t>
            </a:r>
            <a:endParaRPr/>
          </a:p>
        </p:txBody>
      </p:sp>
      <p:sp>
        <p:nvSpPr>
          <p:cNvPr id="136" name="Google Shape;136;g21770ad5e15_0_11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Outdoor Field Experiences in Virginia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4d62393be0_0_0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Explore nearby Outdoor Field Experience locations</a:t>
            </a:r>
            <a:endParaRPr/>
          </a:p>
        </p:txBody>
      </p:sp>
      <p:sp>
        <p:nvSpPr>
          <p:cNvPr id="142" name="Google Shape;142;g34d62393be0_0_0"/>
          <p:cNvSpPr txBox="1"/>
          <p:nvPr/>
        </p:nvSpPr>
        <p:spPr>
          <a:xfrm>
            <a:off x="7403700" y="1179113"/>
            <a:ext cx="1123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dk2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Page 17</a:t>
            </a:r>
            <a:endParaRPr sz="1800" b="0" i="0" u="none" strike="noStrike" cap="none">
              <a:solidFill>
                <a:schemeClr val="dk2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43" name="Google Shape;143;g34d62393be0_0_0"/>
          <p:cNvPicPr preferRelativeResize="0"/>
          <p:nvPr/>
        </p:nvPicPr>
        <p:blipFill rotWithShape="1">
          <a:blip r:embed="rId3">
            <a:alphaModFix/>
          </a:blip>
          <a:srcRect t="119" b="119"/>
          <a:stretch/>
        </p:blipFill>
        <p:spPr>
          <a:xfrm>
            <a:off x="7297204" y="1614963"/>
            <a:ext cx="1336483" cy="1724877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4" name="Google Shape;144;g34d62393be0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5" name="Google Shape;145;g34d62393be0_0_0"/>
          <p:cNvGraphicFramePr/>
          <p:nvPr/>
        </p:nvGraphicFramePr>
        <p:xfrm>
          <a:off x="311700" y="1003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{C785DFDD-A281-4C8F-A407-8C4D17200B39}</a:tableStyleId>
              </a:tblPr>
              <a:tblGrid>
                <a:gridCol w="2197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7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74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Find your Park</a:t>
                      </a:r>
                      <a:endParaRPr sz="18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findyourpark.com</a:t>
                      </a: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4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1770ad5e15_0_22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4</a:t>
            </a:r>
            <a:endParaRPr/>
          </a:p>
        </p:txBody>
      </p:sp>
      <p:sp>
        <p:nvSpPr>
          <p:cNvPr id="151" name="Google Shape;151;g21770ad5e15_0_22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Issue Investigation - More than Outdoor Field Experiences</a:t>
            </a:r>
            <a:endParaRPr/>
          </a:p>
        </p:txBody>
      </p:sp>
      <p:pic>
        <p:nvPicPr>
          <p:cNvPr id="152" name="Google Shape;152;g21770ad5e15_0_2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08638" y="3932263"/>
            <a:ext cx="1786574" cy="1004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1770ad5e15_0_274"/>
          <p:cNvSpPr txBox="1">
            <a:spLocks noGrp="1"/>
          </p:cNvSpPr>
          <p:nvPr>
            <p:ph type="title"/>
          </p:nvPr>
        </p:nvSpPr>
        <p:spPr>
          <a:xfrm>
            <a:off x="172375" y="266300"/>
            <a:ext cx="8718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Case Study: FCPS / Blandy</a:t>
            </a:r>
            <a:endParaRPr/>
          </a:p>
        </p:txBody>
      </p:sp>
      <p:sp>
        <p:nvSpPr>
          <p:cNvPr id="158" name="Google Shape;158;g21770ad5e15_0_274"/>
          <p:cNvSpPr txBox="1">
            <a:spLocks noGrp="1"/>
          </p:cNvSpPr>
          <p:nvPr>
            <p:ph type="body" idx="1"/>
          </p:nvPr>
        </p:nvSpPr>
        <p:spPr>
          <a:xfrm>
            <a:off x="311700" y="923875"/>
            <a:ext cx="8520600" cy="30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do outdoor field experiences help to answer or look more deeply at the driving question/supporting questions?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Which learning objectives or standards do the outdoor field experiences help to address?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was each outdoor field experience contextualized to give it more meaning?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do indoor lessons and components support the overall issue investigation?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might the indoor components provide students the opportunity to translate existing knowledge to the investigation?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59" name="Google Shape;159;g21770ad5e15_0_2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08638" y="3932263"/>
            <a:ext cx="1786574" cy="1004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8D35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1770ad5e15_0_32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5</a:t>
            </a:r>
            <a:endParaRPr/>
          </a:p>
        </p:txBody>
      </p:sp>
      <p:sp>
        <p:nvSpPr>
          <p:cNvPr id="165" name="Google Shape;165;g21770ad5e15_0_32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Plan it!</a:t>
            </a:r>
            <a:endParaRPr sz="3000"/>
          </a:p>
        </p:txBody>
      </p:sp>
      <p:pic>
        <p:nvPicPr>
          <p:cNvPr id="166" name="Google Shape;166;g21770ad5e15_0_3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1770ad5e15_0_37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Planning your </a:t>
            </a:r>
            <a:r>
              <a:rPr lang="en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MWEE</a:t>
            </a:r>
            <a:r>
              <a:rPr lang="en"/>
              <a:t>!</a:t>
            </a:r>
            <a:endParaRPr/>
          </a:p>
        </p:txBody>
      </p:sp>
      <p:sp>
        <p:nvSpPr>
          <p:cNvPr id="172" name="Google Shape;172;g21770ad5e15_0_376"/>
          <p:cNvSpPr txBox="1">
            <a:spLocks noGrp="1"/>
          </p:cNvSpPr>
          <p:nvPr>
            <p:ph type="body" idx="1"/>
          </p:nvPr>
        </p:nvSpPr>
        <p:spPr>
          <a:xfrm>
            <a:off x="2484000" y="1344750"/>
            <a:ext cx="6348300" cy="17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Complete the </a:t>
            </a:r>
            <a:r>
              <a:rPr lang="en" u="sng"/>
              <a:t>Incorporating Outdoor Field Experiences</a:t>
            </a:r>
            <a:r>
              <a:rPr lang="en"/>
              <a:t> worksheet (pages 18-20)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Complete the </a:t>
            </a:r>
            <a:r>
              <a:rPr lang="en" u="sng"/>
              <a:t>Issue Investigation</a:t>
            </a:r>
            <a:r>
              <a:rPr lang="en"/>
              <a:t> section (pages 24-25) of the Environmental Literacy Model (ELM)</a:t>
            </a:r>
            <a:endParaRPr/>
          </a:p>
        </p:txBody>
      </p:sp>
      <p:sp>
        <p:nvSpPr>
          <p:cNvPr id="173" name="Google Shape;173;g21770ad5e15_0_376"/>
          <p:cNvSpPr txBox="1">
            <a:spLocks noGrp="1"/>
          </p:cNvSpPr>
          <p:nvPr>
            <p:ph type="body" idx="1"/>
          </p:nvPr>
        </p:nvSpPr>
        <p:spPr>
          <a:xfrm>
            <a:off x="311700" y="3592975"/>
            <a:ext cx="8520600" cy="11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Reference the MWEE Audit Tool (pages 37-54) for additional guidance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/>
              <a:t>Use each other to bounce off ideas!</a:t>
            </a:r>
            <a:endParaRPr/>
          </a:p>
        </p:txBody>
      </p:sp>
      <p:pic>
        <p:nvPicPr>
          <p:cNvPr id="174" name="Google Shape;174;g21770ad5e15_0_376"/>
          <p:cNvPicPr preferRelativeResize="0"/>
          <p:nvPr/>
        </p:nvPicPr>
        <p:blipFill rotWithShape="1">
          <a:blip r:embed="rId3">
            <a:alphaModFix/>
          </a:blip>
          <a:srcRect t="118" b="119"/>
          <a:stretch/>
        </p:blipFill>
        <p:spPr>
          <a:xfrm>
            <a:off x="821536" y="1148100"/>
            <a:ext cx="1662467" cy="2145587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5" name="Google Shape;175;g21770ad5e15_0_3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1770ad5e15_0_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1</a:t>
            </a:r>
            <a:endParaRPr/>
          </a:p>
        </p:txBody>
      </p:sp>
      <p:sp>
        <p:nvSpPr>
          <p:cNvPr id="60" name="Google Shape;60;g21770ad5e15_0_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Youth Voice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1770ad5e15_0_9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does it mean to support youth voice?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are you doing in your classroom or programs to support youth voice?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are the biggest benefits for supporting youth voice? What are the biggest challenges in supporting youth voice?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6" name="Google Shape;66;g21770ad5e15_0_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265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1770ad5e15_0_14"/>
          <p:cNvSpPr txBox="1">
            <a:spLocks noGrp="1"/>
          </p:cNvSpPr>
          <p:nvPr>
            <p:ph type="ctrTitle"/>
          </p:nvPr>
        </p:nvSpPr>
        <p:spPr>
          <a:xfrm>
            <a:off x="311700" y="3002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Driving Question</a:t>
            </a:r>
            <a:endParaRPr/>
          </a:p>
        </p:txBody>
      </p:sp>
      <p:sp>
        <p:nvSpPr>
          <p:cNvPr id="72" name="Google Shape;72;g21770ad5e15_0_14"/>
          <p:cNvSpPr txBox="1">
            <a:spLocks noGrp="1"/>
          </p:cNvSpPr>
          <p:nvPr>
            <p:ph type="subTitle" idx="1"/>
          </p:nvPr>
        </p:nvSpPr>
        <p:spPr>
          <a:xfrm>
            <a:off x="311700" y="109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[Workshop Driving Question here]</a:t>
            </a:r>
            <a:endParaRPr/>
          </a:p>
        </p:txBody>
      </p:sp>
      <p:sp>
        <p:nvSpPr>
          <p:cNvPr id="73" name="Google Shape;73;g21770ad5e15_0_14"/>
          <p:cNvSpPr txBox="1">
            <a:spLocks noGrp="1"/>
          </p:cNvSpPr>
          <p:nvPr>
            <p:ph type="ctrTitle"/>
          </p:nvPr>
        </p:nvSpPr>
        <p:spPr>
          <a:xfrm>
            <a:off x="311700" y="205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/>
              <a:t>Supporting Questions</a:t>
            </a:r>
            <a:endParaRPr sz="3600"/>
          </a:p>
        </p:txBody>
      </p:sp>
      <p:sp>
        <p:nvSpPr>
          <p:cNvPr id="74" name="Google Shape;74;g21770ad5e15_0_14"/>
          <p:cNvSpPr txBox="1">
            <a:spLocks noGrp="1"/>
          </p:cNvSpPr>
          <p:nvPr>
            <p:ph type="subTitle" idx="1"/>
          </p:nvPr>
        </p:nvSpPr>
        <p:spPr>
          <a:xfrm>
            <a:off x="311700" y="29186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[Workshop Supporting Questions from Part 2 here]</a:t>
            </a:r>
            <a:endParaRPr sz="1800"/>
          </a:p>
        </p:txBody>
      </p:sp>
      <p:pic>
        <p:nvPicPr>
          <p:cNvPr id="75" name="Google Shape;75;g21770ad5e15_0_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1770ad5e15_0_22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could you best support youth voice during the development of supporting questions?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81" name="Google Shape;81;g21770ad5e15_0_22"/>
          <p:cNvSpPr txBox="1">
            <a:spLocks noGrp="1"/>
          </p:cNvSpPr>
          <p:nvPr>
            <p:ph type="subTitle" idx="1"/>
          </p:nvPr>
        </p:nvSpPr>
        <p:spPr>
          <a:xfrm>
            <a:off x="6941450" y="2676563"/>
            <a:ext cx="13359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Page 11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82" name="Google Shape;82;g21770ad5e15_0_22"/>
          <p:cNvPicPr preferRelativeResize="0"/>
          <p:nvPr/>
        </p:nvPicPr>
        <p:blipFill rotWithShape="1">
          <a:blip r:embed="rId3">
            <a:alphaModFix/>
          </a:blip>
          <a:srcRect t="118" b="119"/>
          <a:stretch/>
        </p:blipFill>
        <p:spPr>
          <a:xfrm>
            <a:off x="4939500" y="2501463"/>
            <a:ext cx="1733702" cy="2237527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3" name="Google Shape;83;g21770ad5e15_0_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040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1770ad5e15_0_2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2</a:t>
            </a:r>
            <a:endParaRPr/>
          </a:p>
        </p:txBody>
      </p:sp>
      <p:sp>
        <p:nvSpPr>
          <p:cNvPr id="89" name="Google Shape;89;g21770ad5e15_0_2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Modeling an Investigation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1770ad5e15_0_34"/>
          <p:cNvSpPr txBox="1">
            <a:spLocks noGrp="1"/>
          </p:cNvSpPr>
          <p:nvPr>
            <p:ph type="ctrTitle"/>
          </p:nvPr>
        </p:nvSpPr>
        <p:spPr>
          <a:xfrm>
            <a:off x="311700" y="3002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Driving Question</a:t>
            </a:r>
            <a:endParaRPr/>
          </a:p>
        </p:txBody>
      </p:sp>
      <p:sp>
        <p:nvSpPr>
          <p:cNvPr id="95" name="Google Shape;95;g21770ad5e15_0_34"/>
          <p:cNvSpPr txBox="1">
            <a:spLocks noGrp="1"/>
          </p:cNvSpPr>
          <p:nvPr>
            <p:ph type="subTitle" idx="1"/>
          </p:nvPr>
        </p:nvSpPr>
        <p:spPr>
          <a:xfrm>
            <a:off x="311700" y="109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[Workshop Driving Question here]</a:t>
            </a:r>
            <a:endParaRPr/>
          </a:p>
        </p:txBody>
      </p:sp>
      <p:sp>
        <p:nvSpPr>
          <p:cNvPr id="96" name="Google Shape;96;g21770ad5e15_0_34"/>
          <p:cNvSpPr txBox="1">
            <a:spLocks noGrp="1"/>
          </p:cNvSpPr>
          <p:nvPr>
            <p:ph type="ctrTitle"/>
          </p:nvPr>
        </p:nvSpPr>
        <p:spPr>
          <a:xfrm>
            <a:off x="311700" y="205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/>
              <a:t>Supporting Questions</a:t>
            </a:r>
            <a:endParaRPr sz="3600"/>
          </a:p>
        </p:txBody>
      </p:sp>
      <p:sp>
        <p:nvSpPr>
          <p:cNvPr id="97" name="Google Shape;97;g21770ad5e15_0_34"/>
          <p:cNvSpPr txBox="1">
            <a:spLocks noGrp="1"/>
          </p:cNvSpPr>
          <p:nvPr>
            <p:ph type="subTitle" idx="1"/>
          </p:nvPr>
        </p:nvSpPr>
        <p:spPr>
          <a:xfrm>
            <a:off x="311700" y="29186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[Workshop Supporting Questions from Part 2 here]</a:t>
            </a:r>
            <a:endParaRPr sz="1800"/>
          </a:p>
        </p:txBody>
      </p:sp>
      <p:pic>
        <p:nvPicPr>
          <p:cNvPr id="98" name="Google Shape;98;g21770ad5e15_0_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1770ad5e15_0_42"/>
          <p:cNvSpPr txBox="1">
            <a:spLocks noGrp="1"/>
          </p:cNvSpPr>
          <p:nvPr>
            <p:ph type="title"/>
          </p:nvPr>
        </p:nvSpPr>
        <p:spPr>
          <a:xfrm>
            <a:off x="311700" y="2584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Considerations while Planning an Investigation </a:t>
            </a:r>
            <a:br>
              <a:rPr lang="en"/>
            </a:br>
            <a:r>
              <a:rPr lang="en"/>
              <a:t>(as the student)</a:t>
            </a:r>
            <a:endParaRPr/>
          </a:p>
        </p:txBody>
      </p:sp>
      <p:graphicFrame>
        <p:nvGraphicFramePr>
          <p:cNvPr id="104" name="Google Shape;104;g21770ad5e15_0_42"/>
          <p:cNvGraphicFramePr/>
          <p:nvPr/>
        </p:nvGraphicFramePr>
        <p:xfrm>
          <a:off x="439325" y="1297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{FF9E43D2-1BDB-4105-8A0F-ECCA088914FB}</a:tableStyleId>
              </a:tblPr>
              <a:tblGrid>
                <a:gridCol w="264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2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2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4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Proxima Nova Semibold"/>
                          <a:ea typeface="Proxima Nova Semibold"/>
                          <a:cs typeface="Proxima Nova Semibold"/>
                          <a:sym typeface="Proxima Nova Semibold"/>
                        </a:rPr>
                        <a:t>DATA</a:t>
                      </a:r>
                      <a:endParaRPr sz="1400" u="none" strike="noStrike" cap="none">
                        <a:latin typeface="Proxima Nova Semibold"/>
                        <a:ea typeface="Proxima Nova Semibold"/>
                        <a:cs typeface="Proxima Nova Semibold"/>
                        <a:sym typeface="Proxima Nova Semibol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Proxima Nova Semibold"/>
                          <a:ea typeface="Proxima Nova Semibold"/>
                          <a:cs typeface="Proxima Nova Semibold"/>
                          <a:sym typeface="Proxima Nova Semibold"/>
                        </a:rPr>
                        <a:t>COLLECTION</a:t>
                      </a:r>
                      <a:endParaRPr sz="1400" u="none" strike="noStrike" cap="none">
                        <a:latin typeface="Proxima Nova Semibold"/>
                        <a:ea typeface="Proxima Nova Semibold"/>
                        <a:cs typeface="Proxima Nova Semibold"/>
                        <a:sym typeface="Proxima Nova Semibol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Proxima Nova Semibold"/>
                          <a:ea typeface="Proxima Nova Semibold"/>
                          <a:cs typeface="Proxima Nova Semibold"/>
                          <a:sym typeface="Proxima Nova Semibold"/>
                        </a:rPr>
                        <a:t>LOGISTICS</a:t>
                      </a:r>
                      <a:endParaRPr sz="1400" u="none" strike="noStrike" cap="none">
                        <a:latin typeface="Proxima Nova Semibold"/>
                        <a:ea typeface="Proxima Nova Semibold"/>
                        <a:cs typeface="Proxima Nova Semibold"/>
                        <a:sym typeface="Proxima Nova Semibol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data already exists?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prior knowledge must we learn?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Where can we find this information?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tools do we have?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is the study site like and what type of data can we collect there?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How will we collect data? What are our procedures?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roles/jobs are required to collect the data?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How much time do we have at the site?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How many students will be at the site?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Are there safety concerns?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5" name="Google Shape;105;g21770ad5e15_0_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770ad5e15_0_48"/>
          <p:cNvSpPr txBox="1">
            <a:spLocks noGrp="1"/>
          </p:cNvSpPr>
          <p:nvPr>
            <p:ph type="body" idx="2"/>
          </p:nvPr>
        </p:nvSpPr>
        <p:spPr>
          <a:xfrm>
            <a:off x="4921900" y="1628100"/>
            <a:ext cx="38370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Before we go outside…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do we need to consider to make this a safe, effective, and manageable experience?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11" name="Google Shape;111;g21770ad5e15_0_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10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Office PowerPoint</Application>
  <PresentationFormat>On-screen Show (16:9)</PresentationFormat>
  <Paragraphs>81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Proxima Nova</vt:lpstr>
      <vt:lpstr>Arial</vt:lpstr>
      <vt:lpstr>Proxima Nova Semibold</vt:lpstr>
      <vt:lpstr>Proxima Nova Extrabold</vt:lpstr>
      <vt:lpstr>MWEE</vt:lpstr>
      <vt:lpstr>Issue Investigation</vt:lpstr>
      <vt:lpstr>Activity 1</vt:lpstr>
      <vt:lpstr>PowerPoint Presentation</vt:lpstr>
      <vt:lpstr>Driving Question</vt:lpstr>
      <vt:lpstr>PowerPoint Presentation</vt:lpstr>
      <vt:lpstr>Activity 2</vt:lpstr>
      <vt:lpstr>Driving Question</vt:lpstr>
      <vt:lpstr>Considerations while Planning an Investigation  (as the student)</vt:lpstr>
      <vt:lpstr>PowerPoint Presentation</vt:lpstr>
      <vt:lpstr>Synthesis and Conclusion</vt:lpstr>
      <vt:lpstr>Design a graphic representation of the data collected and information learned</vt:lpstr>
      <vt:lpstr>PowerPoint Presentation</vt:lpstr>
      <vt:lpstr>Activity 3</vt:lpstr>
      <vt:lpstr>Explore nearby Outdoor Field Experience locations</vt:lpstr>
      <vt:lpstr>Activity 4</vt:lpstr>
      <vt:lpstr>Case Study: FCPS / Blandy</vt:lpstr>
      <vt:lpstr>Activity 5</vt:lpstr>
      <vt:lpstr>Planning your MWEE!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 Investigation</dc:title>
  <dc:creator>Krysta.Hougen</dc:creator>
  <cp:lastModifiedBy>Krysta.Hougen</cp:lastModifiedBy>
  <cp:revision>1</cp:revision>
  <dcterms:modified xsi:type="dcterms:W3CDTF">2025-04-22T14:42:06Z</dcterms:modified>
</cp:coreProperties>
</file>