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Proxima Nova Extrabold"/>
      <p:bold r:id="rId15"/>
    </p:embeddedFont>
    <p:embeddedFont>
      <p:font typeface="Proxima Nova Semibold"/>
      <p:regular r:id="rId16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SEn7FgXwyDoeS9vKW/GrQpZ5o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Extrabold-bold.fntdata"/><Relationship Id="rId14" Type="http://schemas.openxmlformats.org/officeDocument/2006/relationships/font" Target="fonts/ProximaNova-boldItalic.fntdata"/><Relationship Id="rId17" Type="http://schemas.openxmlformats.org/officeDocument/2006/relationships/font" Target="fonts/ProximaNovaSemibold-bold.fntdata"/><Relationship Id="rId16" Type="http://schemas.openxmlformats.org/officeDocument/2006/relationships/font" Target="fonts/ProximaNovaSemibold-regular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ProximaNova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59d1563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0e59d156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0e59d1563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0e59d1563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0e59d1563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20e59d1563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0e59d1563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g20e59d1563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0e59d1563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20e59d1563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Proxima Nova Extrabold"/>
              <a:buNone/>
              <a:defRPr sz="5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roxima Nova Semibold"/>
              <a:buNone/>
              <a:defRPr sz="28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7" name="Google Shape;17;p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Proxima Nova Extrabold"/>
              <a:buNone/>
              <a:defRPr sz="36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 Semibold"/>
              <a:buChar char="●"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Semibold"/>
              <a:buNone/>
              <a:defRPr b="0" i="0" sz="2800" u="none" cap="none" strike="noStrike">
                <a:solidFill>
                  <a:schemeClr val="dk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0e59d15635_0_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Auditing your MWEE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0e59d15635_0_4"/>
          <p:cNvSpPr txBox="1"/>
          <p:nvPr>
            <p:ph type="title"/>
          </p:nvPr>
        </p:nvSpPr>
        <p:spPr>
          <a:xfrm>
            <a:off x="265500" y="175975"/>
            <a:ext cx="40452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4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Auditing your MWEE</a:t>
            </a:r>
            <a:endParaRPr sz="2400"/>
          </a:p>
        </p:txBody>
      </p:sp>
      <p:sp>
        <p:nvSpPr>
          <p:cNvPr id="60" name="Google Shape;60;g20e59d15635_0_4"/>
          <p:cNvSpPr txBox="1"/>
          <p:nvPr>
            <p:ph idx="2" type="body"/>
          </p:nvPr>
        </p:nvSpPr>
        <p:spPr>
          <a:xfrm>
            <a:off x="4939500" y="1268250"/>
            <a:ext cx="3837000" cy="334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Use the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MWEE Audit Tool</a:t>
            </a: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 (pages 37-54) to evaluate your completed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ELM.</a:t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Exchange your ELM with someone else. Audit each other’s ELM and share feedback.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1" name="Google Shape;61;g20e59d15635_0_4"/>
          <p:cNvPicPr preferRelativeResize="0"/>
          <p:nvPr/>
        </p:nvPicPr>
        <p:blipFill rotWithShape="1">
          <a:blip r:embed="rId3">
            <a:alphaModFix/>
          </a:blip>
          <a:srcRect b="119" l="0" r="0" t="119"/>
          <a:stretch/>
        </p:blipFill>
        <p:spPr>
          <a:xfrm>
            <a:off x="676350" y="861512"/>
            <a:ext cx="3223499" cy="4160276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g20e59d15635_0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54950" y="4093025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0e59d15635_0_11"/>
          <p:cNvSpPr txBox="1"/>
          <p:nvPr>
            <p:ph idx="2" type="body"/>
          </p:nvPr>
        </p:nvSpPr>
        <p:spPr>
          <a:xfrm>
            <a:off x="4939500" y="280175"/>
            <a:ext cx="3837000" cy="45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How was your experience working with the Audit Tool?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8" name="Google Shape;68;g20e59d15635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1326" y="789026"/>
            <a:ext cx="3565450" cy="35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e59d15635_0_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800"/>
              <a:t>Share your MWEE!</a:t>
            </a:r>
            <a:endParaRPr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8D3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0e59d15635_0_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Activity 5</a:t>
            </a:r>
            <a:endParaRPr/>
          </a:p>
        </p:txBody>
      </p:sp>
      <p:sp>
        <p:nvSpPr>
          <p:cNvPr id="79" name="Google Shape;79;g20e59d15635_0_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>
                <a:latin typeface="Proxima Nova Semibold"/>
                <a:ea typeface="Proxima Nova Semibold"/>
                <a:cs typeface="Proxima Nova Semibold"/>
                <a:sym typeface="Proxima Nova Semibold"/>
              </a:rPr>
              <a:t>Refine, refine, refine!</a:t>
            </a:r>
            <a:endParaRPr sz="30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sz="3000"/>
              <a:t>Incorporate feedback and new ideas into your ELM.</a:t>
            </a:r>
            <a:endParaRPr sz="3000"/>
          </a:p>
        </p:txBody>
      </p:sp>
      <p:pic>
        <p:nvPicPr>
          <p:cNvPr id="80" name="Google Shape;80;g20e59d15635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51800" y="3986400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WEE">
  <a:themeElements>
    <a:clrScheme name="Simple Light">
      <a:dk1>
        <a:srgbClr val="FFFFFF"/>
      </a:dk1>
      <a:lt1>
        <a:srgbClr val="039BE5"/>
      </a:lt1>
      <a:dk2>
        <a:srgbClr val="404040"/>
      </a:dk2>
      <a:lt2>
        <a:srgbClr val="EEEEEE"/>
      </a:lt2>
      <a:accent1>
        <a:srgbClr val="FF791A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