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Proxima Nova"/>
      <p:regular r:id="rId11"/>
      <p:bold r:id="rId12"/>
      <p:italic r:id="rId13"/>
      <p:boldItalic r:id="rId14"/>
    </p:embeddedFont>
    <p:embeddedFont>
      <p:font typeface="Proxima Nova Extrabold"/>
      <p:bold r:id="rId15"/>
    </p:embeddedFont>
    <p:embeddedFont>
      <p:font typeface="Proxima Nova Semibold"/>
      <p:regular r:id="rId16"/>
      <p:bold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9" roundtripDataSignature="AMtx7mh8RbR9H4UVZDGPWFhYk4zLcoyzB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roximaNova-regular.fntdata"/><Relationship Id="rId10" Type="http://schemas.openxmlformats.org/officeDocument/2006/relationships/slide" Target="slides/slide5.xml"/><Relationship Id="rId13" Type="http://schemas.openxmlformats.org/officeDocument/2006/relationships/font" Target="fonts/ProximaNova-italic.fntdata"/><Relationship Id="rId12" Type="http://schemas.openxmlformats.org/officeDocument/2006/relationships/font" Target="fonts/ProximaNova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ProximaNovaExtrabold-bold.fntdata"/><Relationship Id="rId14" Type="http://schemas.openxmlformats.org/officeDocument/2006/relationships/font" Target="fonts/ProximaNova-boldItalic.fntdata"/><Relationship Id="rId17" Type="http://schemas.openxmlformats.org/officeDocument/2006/relationships/font" Target="fonts/ProximaNovaSemibold-bold.fntdata"/><Relationship Id="rId16" Type="http://schemas.openxmlformats.org/officeDocument/2006/relationships/font" Target="fonts/ProximaNovaSemibold-regular.fntdata"/><Relationship Id="rId5" Type="http://schemas.openxmlformats.org/officeDocument/2006/relationships/notesMaster" Target="notesMasters/notesMaster1.xml"/><Relationship Id="rId19" Type="http://customschemas.google.com/relationships/presentationmetadata" Target="metadata"/><Relationship Id="rId6" Type="http://schemas.openxmlformats.org/officeDocument/2006/relationships/slide" Target="slides/slide1.xml"/><Relationship Id="rId18" Type="http://schemas.openxmlformats.org/officeDocument/2006/relationships/font" Target="fonts/ProximaNovaSemibold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7" name="Google Shape;5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5" name="Google Shape;6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1" name="Google Shape;7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6" name="Google Shape;7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Font typeface="Proxima Nova Extrabold"/>
              <a:buNone/>
              <a:defRPr sz="5200"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7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Proxima Nova Semibold"/>
              <a:buNone/>
              <a:defRPr sz="2800"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6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8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8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6" name="Google Shape;16;p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7" name="Google Shape;17;p8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8" name="Google Shape;18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9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Proxima Nova Extrabold"/>
              <a:buNone/>
              <a:defRPr sz="3600">
                <a:latin typeface="Proxima Nova Extrabold"/>
                <a:ea typeface="Proxima Nova Extrabold"/>
                <a:cs typeface="Proxima Nova Extrabold"/>
                <a:sym typeface="Proxima Nova Extra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1" name="Google Shape;21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4" name="Google Shape;24;p1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Proxima Nova Semibold"/>
              <a:buChar char="●"/>
              <a:defRPr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5" name="Google Shape;2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8" name="Google Shape;28;p11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11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3" name="Google Shape;33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3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6" name="Google Shape;36;p13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7" name="Google Shape;37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4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0" name="Google Shape;40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5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 Semibold"/>
              <a:buNone/>
              <a:defRPr b="0" i="0" sz="2800" u="none" cap="none" strike="noStrike">
                <a:solidFill>
                  <a:schemeClr val="dk1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roxima Nova"/>
              <a:buChar char="●"/>
              <a:defRPr b="0" i="0" sz="18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 b="0" i="0" sz="14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 b="0" i="0" sz="14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 b="0" i="0" sz="14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 b="0" i="0" sz="14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 b="0" i="0" sz="14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 b="0" i="0" sz="14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 b="0" i="0" sz="14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roxima Nova"/>
              <a:buChar char="■"/>
              <a:defRPr b="0" i="0" sz="1400" u="none" cap="none" strike="noStrik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Relationship Id="rId4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B7ABF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"/>
              <a:t>Auditing your MWEE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B7ABF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"/>
          <p:cNvSpPr txBox="1"/>
          <p:nvPr>
            <p:ph type="title"/>
          </p:nvPr>
        </p:nvSpPr>
        <p:spPr>
          <a:xfrm>
            <a:off x="265500" y="175975"/>
            <a:ext cx="4045200" cy="548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" sz="2400">
                <a:extLst>
                  <a:ext uri="http://customooxmlschemas.google.com/">
                    <go:slidesCustomData xmlns:go="http://customooxmlschemas.google.com/" textRoundtripDataId="0"/>
                  </a:ext>
                </a:extLst>
              </a:rPr>
              <a:t>Auditing your MWEE</a:t>
            </a:r>
            <a:endParaRPr sz="2400"/>
          </a:p>
        </p:txBody>
      </p:sp>
      <p:sp>
        <p:nvSpPr>
          <p:cNvPr id="60" name="Google Shape;60;p2"/>
          <p:cNvSpPr txBox="1"/>
          <p:nvPr>
            <p:ph idx="2" type="body"/>
          </p:nvPr>
        </p:nvSpPr>
        <p:spPr>
          <a:xfrm>
            <a:off x="4939500" y="1268250"/>
            <a:ext cx="3837000" cy="334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2400">
                <a:latin typeface="Proxima Nova Semibold"/>
                <a:ea typeface="Proxima Nova Semibold"/>
                <a:cs typeface="Proxima Nova Semibold"/>
                <a:sym typeface="Proxima Nova Semibold"/>
              </a:rPr>
              <a:t>Use the </a:t>
            </a:r>
            <a:r>
              <a:rPr lang="en" sz="2400" u="sng">
                <a:latin typeface="Proxima Nova Semibold"/>
                <a:ea typeface="Proxima Nova Semibold"/>
                <a:cs typeface="Proxima Nova Semibold"/>
                <a:sym typeface="Proxima Nova Semibold"/>
              </a:rPr>
              <a:t>MWEE Audit Tool</a:t>
            </a:r>
            <a:r>
              <a:rPr lang="en" sz="2400">
                <a:latin typeface="Proxima Nova Semibold"/>
                <a:ea typeface="Proxima Nova Semibold"/>
                <a:cs typeface="Proxima Nova Semibold"/>
                <a:sym typeface="Proxima Nova Semibold"/>
              </a:rPr>
              <a:t> (pages 37-54) to evaluate your completed </a:t>
            </a:r>
            <a:r>
              <a:rPr lang="en" sz="2400" u="sng">
                <a:latin typeface="Proxima Nova Semibold"/>
                <a:ea typeface="Proxima Nova Semibold"/>
                <a:cs typeface="Proxima Nova Semibold"/>
                <a:sym typeface="Proxima Nova Semibold"/>
              </a:rPr>
              <a:t>ELM.</a:t>
            </a:r>
            <a:endParaRPr sz="2400" u="sng">
              <a:latin typeface="Proxima Nova Semibold"/>
              <a:ea typeface="Proxima Nova Semibold"/>
              <a:cs typeface="Proxima Nova Semibold"/>
              <a:sym typeface="Proxima Nova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400" u="sng">
              <a:latin typeface="Proxima Nova Semibold"/>
              <a:ea typeface="Proxima Nova Semibold"/>
              <a:cs typeface="Proxima Nova Semibold"/>
              <a:sym typeface="Proxima Nova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n" sz="2400">
                <a:latin typeface="Proxima Nova Semibold"/>
                <a:ea typeface="Proxima Nova Semibold"/>
                <a:cs typeface="Proxima Nova Semibold"/>
                <a:sym typeface="Proxima Nova Semibold"/>
              </a:rPr>
              <a:t>Exchange your ELM with someone else. Audit each other’s ELM and share feedback.</a:t>
            </a:r>
            <a:endParaRPr sz="2400">
              <a:latin typeface="Proxima Nova Semibold"/>
              <a:ea typeface="Proxima Nova Semibold"/>
              <a:cs typeface="Proxima Nova Semibold"/>
              <a:sym typeface="Proxima Nova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t/>
            </a:r>
            <a:endParaRPr>
              <a:latin typeface="Proxima Nova Semibold"/>
              <a:ea typeface="Proxima Nova Semibold"/>
              <a:cs typeface="Proxima Nova Semibold"/>
              <a:sym typeface="Proxima Nova Semibold"/>
            </a:endParaRPr>
          </a:p>
        </p:txBody>
      </p:sp>
      <p:pic>
        <p:nvPicPr>
          <p:cNvPr id="61" name="Google Shape;61;p2"/>
          <p:cNvPicPr preferRelativeResize="0"/>
          <p:nvPr/>
        </p:nvPicPr>
        <p:blipFill rotWithShape="1">
          <a:blip r:embed="rId3">
            <a:alphaModFix/>
          </a:blip>
          <a:srcRect b="119" l="0" r="0" t="119"/>
          <a:stretch/>
        </p:blipFill>
        <p:spPr>
          <a:xfrm>
            <a:off x="676350" y="861512"/>
            <a:ext cx="3223499" cy="4160276"/>
          </a:xfrm>
          <a:prstGeom prst="rect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62" name="Google Shape;62;p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54950" y="4093025"/>
            <a:ext cx="1786646" cy="1004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B7ABF"/>
        </a:soli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"/>
          <p:cNvSpPr txBox="1"/>
          <p:nvPr>
            <p:ph idx="2" type="body"/>
          </p:nvPr>
        </p:nvSpPr>
        <p:spPr>
          <a:xfrm>
            <a:off x="4939500" y="280175"/>
            <a:ext cx="3837000" cy="454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" sz="2400">
                <a:latin typeface="Proxima Nova Semibold"/>
                <a:ea typeface="Proxima Nova Semibold"/>
                <a:cs typeface="Proxima Nova Semibold"/>
                <a:sym typeface="Proxima Nova Semibold"/>
              </a:rPr>
              <a:t>How was your experience working with the Audit Tool?</a:t>
            </a:r>
            <a:endParaRPr sz="2400">
              <a:latin typeface="Proxima Nova Semibold"/>
              <a:ea typeface="Proxima Nova Semibold"/>
              <a:cs typeface="Proxima Nova Semibold"/>
              <a:sym typeface="Proxima Nova Semibold"/>
            </a:endParaRPr>
          </a:p>
        </p:txBody>
      </p:sp>
      <p:pic>
        <p:nvPicPr>
          <p:cNvPr id="68" name="Google Shape;68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1326" y="789026"/>
            <a:ext cx="3565450" cy="3565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B7ABF"/>
        </a:solid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 sz="4800"/>
              <a:t>Share your MWEE!</a:t>
            </a:r>
            <a:endParaRPr sz="4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28D35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5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"/>
              <a:t>Activity 5</a:t>
            </a:r>
            <a:endParaRPr/>
          </a:p>
        </p:txBody>
      </p:sp>
      <p:sp>
        <p:nvSpPr>
          <p:cNvPr id="79" name="Google Shape;79;p5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3000">
                <a:latin typeface="Proxima Nova Semibold"/>
                <a:ea typeface="Proxima Nova Semibold"/>
                <a:cs typeface="Proxima Nova Semibold"/>
                <a:sym typeface="Proxima Nova Semibold"/>
              </a:rPr>
              <a:t>Refine, refine, refine!</a:t>
            </a:r>
            <a:endParaRPr sz="3000">
              <a:latin typeface="Proxima Nova Semibold"/>
              <a:ea typeface="Proxima Nova Semibold"/>
              <a:cs typeface="Proxima Nova Semibold"/>
              <a:sym typeface="Proxima Nova Semibold"/>
            </a:endParaRPr>
          </a:p>
          <a:p>
            <a:pPr indent="0" lvl="0" marL="0" rtl="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rPr lang="en" sz="3000"/>
              <a:t>Incorporate feedback and new ideas into your ELM.</a:t>
            </a:r>
            <a:endParaRPr sz="3000"/>
          </a:p>
        </p:txBody>
      </p:sp>
      <p:pic>
        <p:nvPicPr>
          <p:cNvPr id="80" name="Google Shape;80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51800" y="3986400"/>
            <a:ext cx="1786646" cy="1004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WEE">
  <a:themeElements>
    <a:clrScheme name="Simple Light">
      <a:dk1>
        <a:srgbClr val="FFFFFF"/>
      </a:dk1>
      <a:lt1>
        <a:srgbClr val="039BE5"/>
      </a:lt1>
      <a:dk2>
        <a:srgbClr val="404040"/>
      </a:dk2>
      <a:lt2>
        <a:srgbClr val="EEEEEE"/>
      </a:lt2>
      <a:accent1>
        <a:srgbClr val="FF791A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