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roxima Nova"/>
      <p:regular r:id="rId32"/>
      <p:bold r:id="rId33"/>
      <p:italic r:id="rId34"/>
      <p:boldItalic r:id="rId35"/>
    </p:embeddedFont>
    <p:embeddedFont>
      <p:font typeface="Proxima Nova Extrabold"/>
      <p:bold r:id="rId36"/>
    </p:embeddedFont>
    <p:embeddedFont>
      <p:font typeface="Proxima Nova Semibold"/>
      <p:regular r:id="rId37"/>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h8QrqPZS/YWBEtVoXkYOxziZKe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bold.fntdata"/><Relationship Id="rId10" Type="http://schemas.openxmlformats.org/officeDocument/2006/relationships/slide" Target="slides/slide5.xml"/><Relationship Id="rId32" Type="http://schemas.openxmlformats.org/officeDocument/2006/relationships/font" Target="fonts/ProximaNova-regular.fntdata"/><Relationship Id="rId13" Type="http://schemas.openxmlformats.org/officeDocument/2006/relationships/slide" Target="slides/slide8.xml"/><Relationship Id="rId35" Type="http://schemas.openxmlformats.org/officeDocument/2006/relationships/font" Target="fonts/ProximaNova-boldItalic.fntdata"/><Relationship Id="rId12" Type="http://schemas.openxmlformats.org/officeDocument/2006/relationships/slide" Target="slides/slide7.xml"/><Relationship Id="rId34" Type="http://schemas.openxmlformats.org/officeDocument/2006/relationships/font" Target="fonts/ProximaNova-italic.fntdata"/><Relationship Id="rId15" Type="http://schemas.openxmlformats.org/officeDocument/2006/relationships/slide" Target="slides/slide10.xml"/><Relationship Id="rId37" Type="http://schemas.openxmlformats.org/officeDocument/2006/relationships/font" Target="fonts/ProximaNovaSemibold-regular.fntdata"/><Relationship Id="rId14" Type="http://schemas.openxmlformats.org/officeDocument/2006/relationships/slide" Target="slides/slide9.xml"/><Relationship Id="rId36" Type="http://schemas.openxmlformats.org/officeDocument/2006/relationships/font" Target="fonts/ProximaNovaExtrabold-bold.fntdata"/><Relationship Id="rId17" Type="http://schemas.openxmlformats.org/officeDocument/2006/relationships/slide" Target="slides/slide12.xml"/><Relationship Id="rId39" Type="http://schemas.openxmlformats.org/officeDocument/2006/relationships/font" Target="fonts/ProximaNovaSemibold-boldItalic.fntdata"/><Relationship Id="rId16" Type="http://schemas.openxmlformats.org/officeDocument/2006/relationships/slide" Target="slides/slide11.xml"/><Relationship Id="rId38" Type="http://schemas.openxmlformats.org/officeDocument/2006/relationships/font" Target="fonts/ProximaNovaSemi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0c5a01fe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0c5a01fee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c5a01fee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0c5a01fee1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0c5a01fee1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0c5a01fee1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0c5a01fee1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0c5a01fee1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0c5a01fee1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0c5a01fee1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0c5a01fee1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0c5a01fee1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c5a01fee1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0c5a01fee1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0c5a01fee1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20c5a01fee1_0_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c5a01fee1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0c5a01fee1_0_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c5a01fee1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0c5a01fee1_0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c5a01fee1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0c5a01fee1_0_3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0c5a01fee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20c5a01fee1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c5a01fee1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0c5a01fee1_0_3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0c5a01fee1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0c5a01fee1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c5a01fee1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0c5a01fee1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c5a01fee1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0c5a01fee1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0c5a01fee1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20c5a01fee1_0_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0c5a01fee1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0c5a01fee1_0_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c5a01fee1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0c5a01fee1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0c5a01fee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20c5a01fee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0c5a01fee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20c5a01fee1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c5a01fee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20c5a01fee1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0c5a01fee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0c5a01fee1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c5a01fee1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0c5a01fee1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0c5a01fee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0c5a01fee1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 name="Google Shape;17;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s://www.chemedx.org/article/implementing-claim-evidence-reasoning-framework-chemistry-classro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53" name="Shape 53"/>
        <p:cNvGrpSpPr/>
        <p:nvPr/>
      </p:nvGrpSpPr>
      <p:grpSpPr>
        <a:xfrm>
          <a:off x="0" y="0"/>
          <a:ext cx="0" cy="0"/>
          <a:chOff x="0" y="0"/>
          <a:chExt cx="0" cy="0"/>
        </a:xfrm>
      </p:grpSpPr>
      <p:sp>
        <p:nvSpPr>
          <p:cNvPr id="54" name="Google Shape;54;g20c5a01fee1_0_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extLst>
                  <a:ext uri="http://customooxmlschemas.google.com/">
                    <go:slidesCustomData xmlns:go="http://customooxmlschemas.google.com/" textRoundtripDataId="0"/>
                  </a:ext>
                </a:extLst>
              </a:rPr>
              <a:t>Informed Action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16" name="Shape 116"/>
        <p:cNvGrpSpPr/>
        <p:nvPr/>
      </p:nvGrpSpPr>
      <p:grpSpPr>
        <a:xfrm>
          <a:off x="0" y="0"/>
          <a:ext cx="0" cy="0"/>
          <a:chOff x="0" y="0"/>
          <a:chExt cx="0" cy="0"/>
        </a:xfrm>
      </p:grpSpPr>
      <p:sp>
        <p:nvSpPr>
          <p:cNvPr id="117" name="Google Shape;117;g20c5a01fee1_0_135"/>
          <p:cNvSpPr txBox="1"/>
          <p:nvPr>
            <p:ph idx="2" type="body"/>
          </p:nvPr>
        </p:nvSpPr>
        <p:spPr>
          <a:xfrm>
            <a:off x="4939500" y="280175"/>
            <a:ext cx="3837000" cy="443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was your experience of first thinking of projects on your own?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did your ideas compare to others?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Do you think this method would work with your students?</a:t>
            </a:r>
            <a:endParaRPr sz="2400">
              <a:latin typeface="Proxima Nova Semibold"/>
              <a:ea typeface="Proxima Nova Semibold"/>
              <a:cs typeface="Proxima Nova Semibold"/>
              <a:sym typeface="Proxima Nova Semibold"/>
            </a:endParaRPr>
          </a:p>
        </p:txBody>
      </p:sp>
      <p:pic>
        <p:nvPicPr>
          <p:cNvPr id="118" name="Google Shape;118;g20c5a01fee1_0_135"/>
          <p:cNvPicPr preferRelativeResize="0"/>
          <p:nvPr/>
        </p:nvPicPr>
        <p:blipFill rotWithShape="1">
          <a:blip r:embed="rId3">
            <a:alphaModFix/>
          </a:blip>
          <a:srcRect b="0" l="0" r="0" t="0"/>
          <a:stretch/>
        </p:blipFill>
        <p:spPr>
          <a:xfrm>
            <a:off x="529451" y="789026"/>
            <a:ext cx="3565450" cy="356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22" name="Shape 122"/>
        <p:cNvGrpSpPr/>
        <p:nvPr/>
      </p:nvGrpSpPr>
      <p:grpSpPr>
        <a:xfrm>
          <a:off x="0" y="0"/>
          <a:ext cx="0" cy="0"/>
          <a:chOff x="0" y="0"/>
          <a:chExt cx="0" cy="0"/>
        </a:xfrm>
      </p:grpSpPr>
      <p:sp>
        <p:nvSpPr>
          <p:cNvPr id="123" name="Google Shape;123;g20c5a01fee1_0_18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Modeling Action throughout the MWEE</a:t>
            </a:r>
            <a:endParaRPr/>
          </a:p>
        </p:txBody>
      </p:sp>
      <p:pic>
        <p:nvPicPr>
          <p:cNvPr id="124" name="Google Shape;124;g20c5a01fee1_0_185"/>
          <p:cNvPicPr preferRelativeResize="0"/>
          <p:nvPr/>
        </p:nvPicPr>
        <p:blipFill rotWithShape="1">
          <a:blip r:embed="rId3">
            <a:alphaModFix/>
          </a:blip>
          <a:srcRect b="0" l="0" r="0" t="0"/>
          <a:stretch/>
        </p:blipFill>
        <p:spPr>
          <a:xfrm>
            <a:off x="152400" y="1286925"/>
            <a:ext cx="8839206" cy="3415148"/>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28" name="Shape 128"/>
        <p:cNvGrpSpPr/>
        <p:nvPr/>
      </p:nvGrpSpPr>
      <p:grpSpPr>
        <a:xfrm>
          <a:off x="0" y="0"/>
          <a:ext cx="0" cy="0"/>
          <a:chOff x="0" y="0"/>
          <a:chExt cx="0" cy="0"/>
        </a:xfrm>
      </p:grpSpPr>
      <p:sp>
        <p:nvSpPr>
          <p:cNvPr id="129" name="Google Shape;129;g20c5a01fee1_0_190"/>
          <p:cNvSpPr/>
          <p:nvPr/>
        </p:nvSpPr>
        <p:spPr>
          <a:xfrm>
            <a:off x="224850" y="13707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0c5a01fee1_0_190"/>
          <p:cNvSpPr/>
          <p:nvPr/>
        </p:nvSpPr>
        <p:spPr>
          <a:xfrm>
            <a:off x="1978950" y="13692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20c5a01fee1_0_190"/>
          <p:cNvSpPr/>
          <p:nvPr/>
        </p:nvSpPr>
        <p:spPr>
          <a:xfrm>
            <a:off x="7241250" y="143200"/>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20c5a01fee1_0_190"/>
          <p:cNvSpPr/>
          <p:nvPr/>
        </p:nvSpPr>
        <p:spPr>
          <a:xfrm>
            <a:off x="5487150" y="14322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0c5a01fee1_0_190"/>
          <p:cNvSpPr/>
          <p:nvPr/>
        </p:nvSpPr>
        <p:spPr>
          <a:xfrm>
            <a:off x="3733050" y="136900"/>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20c5a01fee1_0_190"/>
          <p:cNvSpPr txBox="1"/>
          <p:nvPr>
            <p:ph idx="4294967295" type="subTitle"/>
          </p:nvPr>
        </p:nvSpPr>
        <p:spPr>
          <a:xfrm>
            <a:off x="305250" y="143225"/>
            <a:ext cx="15171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1</a:t>
            </a:r>
            <a:endParaRPr b="1" i="0" sz="16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Explore the prevalence of plastics and plastic waste in everyday life. Investigate issues about per-capita consumption and disposal of plastic and consider </a:t>
            </a:r>
            <a:r>
              <a:rPr b="0" i="0" lang="en" sz="1300" u="none" cap="none" strike="noStrike">
                <a:solidFill>
                  <a:schemeClr val="dk2"/>
                </a:solidFill>
                <a:latin typeface="Calibri"/>
                <a:ea typeface="Calibri"/>
                <a:cs typeface="Calibri"/>
                <a:sym typeface="Calibri"/>
              </a:rPr>
              <a:t>alternative choices.</a:t>
            </a:r>
            <a:endParaRPr b="0" i="0" sz="1300" u="none" cap="none" strike="noStrike">
              <a:solidFill>
                <a:schemeClr val="dk2"/>
              </a:solidFill>
              <a:latin typeface="Calibri"/>
              <a:ea typeface="Calibri"/>
              <a:cs typeface="Calibri"/>
              <a:sym typeface="Calibri"/>
            </a:endParaRPr>
          </a:p>
        </p:txBody>
      </p:sp>
      <p:sp>
        <p:nvSpPr>
          <p:cNvPr id="135" name="Google Shape;135;g20c5a01fee1_0_190"/>
          <p:cNvSpPr txBox="1"/>
          <p:nvPr>
            <p:ph idx="4294967295" type="subTitle"/>
          </p:nvPr>
        </p:nvSpPr>
        <p:spPr>
          <a:xfrm>
            <a:off x="1978950" y="143225"/>
            <a:ext cx="16779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2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Understand plastics as synthetic materials and explore the properties of plastic that have positive and negative impacts on the environment and society.</a:t>
            </a:r>
            <a:endParaRPr b="0" i="0" sz="1300" u="none" cap="none" strike="noStrike">
              <a:solidFill>
                <a:schemeClr val="dk2"/>
              </a:solidFill>
              <a:latin typeface="Proxima Nova"/>
              <a:ea typeface="Proxima Nova"/>
              <a:cs typeface="Proxima Nova"/>
              <a:sym typeface="Proxima Nova"/>
            </a:endParaRPr>
          </a:p>
        </p:txBody>
      </p:sp>
      <p:sp>
        <p:nvSpPr>
          <p:cNvPr id="136" name="Google Shape;136;g20c5a01fee1_0_190"/>
          <p:cNvSpPr txBox="1"/>
          <p:nvPr>
            <p:ph idx="4294967295" type="subTitle"/>
          </p:nvPr>
        </p:nvSpPr>
        <p:spPr>
          <a:xfrm>
            <a:off x="3733050" y="137075"/>
            <a:ext cx="1677900" cy="359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3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Investigate the properties of plastic that allow it to  move into waterways. Engage in outdoor field investigations to determine how runoff will move across surfaces and collect data about plastic pollution found in their local communities.</a:t>
            </a:r>
            <a:endParaRPr b="0" i="0" sz="1300" u="none" cap="none" strike="noStrike">
              <a:solidFill>
                <a:schemeClr val="dk2"/>
              </a:solidFill>
              <a:latin typeface="Proxima Nova"/>
              <a:ea typeface="Proxima Nova"/>
              <a:cs typeface="Proxima Nova"/>
              <a:sym typeface="Proxima Nova"/>
            </a:endParaRPr>
          </a:p>
        </p:txBody>
      </p:sp>
      <p:sp>
        <p:nvSpPr>
          <p:cNvPr id="137" name="Google Shape;137;g20c5a01fee1_0_190"/>
          <p:cNvSpPr txBox="1"/>
          <p:nvPr>
            <p:ph idx="4294967295" type="subTitle"/>
          </p:nvPr>
        </p:nvSpPr>
        <p:spPr>
          <a:xfrm>
            <a:off x="5567550" y="143225"/>
            <a:ext cx="15171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4</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Investigate how plastic pollution disrupts elements of an ecosystem and/or affects organisms.</a:t>
            </a:r>
            <a:endParaRPr b="0" i="0" sz="1300" u="none" cap="none" strike="noStrike">
              <a:solidFill>
                <a:schemeClr val="dk2"/>
              </a:solidFill>
              <a:latin typeface="Proxima Nova"/>
              <a:ea typeface="Proxima Nova"/>
              <a:cs typeface="Proxima Nova"/>
              <a:sym typeface="Proxima Nova"/>
            </a:endParaRPr>
          </a:p>
        </p:txBody>
      </p:sp>
      <p:sp>
        <p:nvSpPr>
          <p:cNvPr id="138" name="Google Shape;138;g20c5a01fee1_0_190"/>
          <p:cNvSpPr txBox="1"/>
          <p:nvPr>
            <p:ph idx="4294967295" type="subTitle"/>
          </p:nvPr>
        </p:nvSpPr>
        <p:spPr>
          <a:xfrm>
            <a:off x="7321650" y="143200"/>
            <a:ext cx="1517100" cy="34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5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Reflect on the first 4 lessons. What are the big issues? What actions have we engaged in? What is a collective action that our class engage in that will make a measurable difference in this issue? </a:t>
            </a:r>
            <a:endParaRPr b="0" i="0" sz="1300" u="none" cap="none" strike="noStrike">
              <a:solidFill>
                <a:schemeClr val="dk2"/>
              </a:solidFill>
              <a:latin typeface="Proxima Nova"/>
              <a:ea typeface="Proxima Nova"/>
              <a:cs typeface="Proxima Nova"/>
              <a:sym typeface="Proxima Nova"/>
            </a:endParaRPr>
          </a:p>
          <a:p>
            <a:pPr indent="0" lvl="0" marL="0" marR="0" rtl="0" algn="l">
              <a:lnSpc>
                <a:spcPct val="115000"/>
              </a:lnSpc>
              <a:spcBef>
                <a:spcPts val="1600"/>
              </a:spcBef>
              <a:spcAft>
                <a:spcPts val="1600"/>
              </a:spcAft>
              <a:buClr>
                <a:schemeClr val="dk2"/>
              </a:buClr>
              <a:buSzPts val="1800"/>
              <a:buFont typeface="Proxima Nova"/>
              <a:buNone/>
            </a:pPr>
            <a:r>
              <a:t/>
            </a:r>
            <a:endParaRPr b="0" i="0" sz="1400" u="none" cap="none" strike="noStrike">
              <a:solidFill>
                <a:schemeClr val="accent5"/>
              </a:solidFill>
              <a:latin typeface="Calibri"/>
              <a:ea typeface="Calibri"/>
              <a:cs typeface="Calibri"/>
              <a:sym typeface="Calibri"/>
            </a:endParaRPr>
          </a:p>
        </p:txBody>
      </p:sp>
      <p:sp>
        <p:nvSpPr>
          <p:cNvPr id="139" name="Google Shape;139;g20c5a01fee1_0_190"/>
          <p:cNvSpPr/>
          <p:nvPr/>
        </p:nvSpPr>
        <p:spPr>
          <a:xfrm>
            <a:off x="224850" y="3836175"/>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0c5a01fee1_0_190"/>
          <p:cNvSpPr/>
          <p:nvPr/>
        </p:nvSpPr>
        <p:spPr>
          <a:xfrm>
            <a:off x="37330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0c5a01fee1_0_190"/>
          <p:cNvSpPr/>
          <p:nvPr/>
        </p:nvSpPr>
        <p:spPr>
          <a:xfrm>
            <a:off x="19789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0c5a01fee1_0_190"/>
          <p:cNvSpPr/>
          <p:nvPr/>
        </p:nvSpPr>
        <p:spPr>
          <a:xfrm>
            <a:off x="54871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20c5a01fee1_0_190"/>
          <p:cNvSpPr txBox="1"/>
          <p:nvPr>
            <p:ph idx="4294967295" type="subTitle"/>
          </p:nvPr>
        </p:nvSpPr>
        <p:spPr>
          <a:xfrm>
            <a:off x="224850" y="3836175"/>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Engage communities with public service announcements.</a:t>
            </a:r>
            <a:endParaRPr b="0" i="0" sz="1200" u="none" cap="none" strike="noStrike">
              <a:solidFill>
                <a:schemeClr val="dk2"/>
              </a:solidFill>
              <a:latin typeface="Proxima Nova"/>
              <a:ea typeface="Proxima Nova"/>
              <a:cs typeface="Proxima Nova"/>
              <a:sym typeface="Proxima Nova"/>
            </a:endParaRPr>
          </a:p>
        </p:txBody>
      </p:sp>
      <p:sp>
        <p:nvSpPr>
          <p:cNvPr id="144" name="Google Shape;144;g20c5a01fee1_0_190"/>
          <p:cNvSpPr txBox="1"/>
          <p:nvPr>
            <p:ph idx="4294967295" type="subTitle"/>
          </p:nvPr>
        </p:nvSpPr>
        <p:spPr>
          <a:xfrm>
            <a:off x="1978950" y="3836200"/>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Design/administer a plastic use survey for the school</a:t>
            </a:r>
            <a:endParaRPr b="0" i="0" sz="1200" u="none" cap="none" strike="noStrike">
              <a:solidFill>
                <a:schemeClr val="dk2"/>
              </a:solidFill>
              <a:latin typeface="Proxima Nova"/>
              <a:ea typeface="Proxima Nova"/>
              <a:cs typeface="Proxima Nova"/>
              <a:sym typeface="Proxima Nova"/>
            </a:endParaRPr>
          </a:p>
        </p:txBody>
      </p:sp>
      <p:sp>
        <p:nvSpPr>
          <p:cNvPr id="145" name="Google Shape;145;g20c5a01fee1_0_190"/>
          <p:cNvSpPr txBox="1"/>
          <p:nvPr>
            <p:ph idx="4294967295" type="subTitle"/>
          </p:nvPr>
        </p:nvSpPr>
        <p:spPr>
          <a:xfrm>
            <a:off x="3733050" y="3836200"/>
            <a:ext cx="1677900" cy="113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Create an infographic to educate the public on plastic issues</a:t>
            </a:r>
            <a:endParaRPr b="0" i="0" sz="1200" u="none" cap="none" strike="noStrike">
              <a:solidFill>
                <a:schemeClr val="dk2"/>
              </a:solidFill>
              <a:latin typeface="Proxima Nova"/>
              <a:ea typeface="Proxima Nova"/>
              <a:cs typeface="Proxima Nova"/>
              <a:sym typeface="Proxima Nova"/>
            </a:endParaRPr>
          </a:p>
        </p:txBody>
      </p:sp>
      <p:sp>
        <p:nvSpPr>
          <p:cNvPr id="146" name="Google Shape;146;g20c5a01fee1_0_190"/>
          <p:cNvSpPr txBox="1"/>
          <p:nvPr>
            <p:ph idx="4294967295" type="subTitle"/>
          </p:nvPr>
        </p:nvSpPr>
        <p:spPr>
          <a:xfrm>
            <a:off x="5527350" y="3836200"/>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Participate in a personal or class pledge</a:t>
            </a:r>
            <a:endParaRPr b="0" i="0" sz="1200" u="none" cap="none" strike="noStrike">
              <a:solidFill>
                <a:schemeClr val="dk2"/>
              </a:solidFill>
              <a:latin typeface="Proxima Nova"/>
              <a:ea typeface="Proxima Nova"/>
              <a:cs typeface="Proxima Nova"/>
              <a:sym typeface="Proxima Nova"/>
            </a:endParaRPr>
          </a:p>
        </p:txBody>
      </p:sp>
      <p:sp>
        <p:nvSpPr>
          <p:cNvPr id="147" name="Google Shape;147;g20c5a01fee1_0_190"/>
          <p:cNvSpPr/>
          <p:nvPr/>
        </p:nvSpPr>
        <p:spPr>
          <a:xfrm>
            <a:off x="7241250" y="382215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20c5a01fee1_0_190"/>
          <p:cNvSpPr txBox="1"/>
          <p:nvPr>
            <p:ph idx="4294967295" type="subTitle"/>
          </p:nvPr>
        </p:nvSpPr>
        <p:spPr>
          <a:xfrm>
            <a:off x="7237050" y="4006000"/>
            <a:ext cx="1758300" cy="8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Proxima Nova"/>
              <a:buNone/>
            </a:pPr>
            <a:r>
              <a:rPr b="0" i="0" lang="en" sz="1800" u="none" cap="none" strike="noStrike">
                <a:solidFill>
                  <a:schemeClr val="lt1"/>
                </a:solidFill>
                <a:latin typeface="Proxima Nova Semibold"/>
                <a:ea typeface="Proxima Nova Semibold"/>
                <a:cs typeface="Proxima Nova Semibold"/>
                <a:sym typeface="Proxima Nova Semibold"/>
              </a:rPr>
              <a:t>STUDENT LED ACTION!</a:t>
            </a:r>
            <a:endParaRPr b="0" i="0" sz="1800" u="none" cap="none" strike="noStrike">
              <a:solidFill>
                <a:schemeClr val="lt1"/>
              </a:solidFill>
              <a:latin typeface="Proxima Nova Semibold"/>
              <a:ea typeface="Proxima Nova Semibold"/>
              <a:cs typeface="Proxima Nova Semibold"/>
              <a:sym typeface="Proxima Nova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52" name="Shape 152"/>
        <p:cNvGrpSpPr/>
        <p:nvPr/>
      </p:nvGrpSpPr>
      <p:grpSpPr>
        <a:xfrm>
          <a:off x="0" y="0"/>
          <a:ext cx="0" cy="0"/>
          <a:chOff x="0" y="0"/>
          <a:chExt cx="0" cy="0"/>
        </a:xfrm>
      </p:grpSpPr>
      <p:sp>
        <p:nvSpPr>
          <p:cNvPr id="153" name="Google Shape;153;g20c5a01fee1_0_213"/>
          <p:cNvSpPr txBox="1"/>
          <p:nvPr>
            <p:ph idx="2" type="body"/>
          </p:nvPr>
        </p:nvSpPr>
        <p:spPr>
          <a:xfrm>
            <a:off x="4921900" y="1011000"/>
            <a:ext cx="3837000" cy="313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Modeling action is completely optional…</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are the opportunities or challenges around employing this method?</a:t>
            </a:r>
            <a:endParaRPr sz="2400">
              <a:latin typeface="Proxima Nova Semibold"/>
              <a:ea typeface="Proxima Nova Semibold"/>
              <a:cs typeface="Proxima Nova Semibold"/>
              <a:sym typeface="Proxima Nova Semibold"/>
            </a:endParaRPr>
          </a:p>
        </p:txBody>
      </p:sp>
      <p:pic>
        <p:nvPicPr>
          <p:cNvPr id="154" name="Google Shape;154;g20c5a01fee1_0_213"/>
          <p:cNvPicPr preferRelativeResize="0"/>
          <p:nvPr/>
        </p:nvPicPr>
        <p:blipFill rotWithShape="1">
          <a:blip r:embed="rId3">
            <a:alphaModFix/>
          </a:blip>
          <a:srcRect b="0" l="0" r="0" t="0"/>
          <a:stretch/>
        </p:blipFill>
        <p:spPr>
          <a:xfrm>
            <a:off x="560401" y="795926"/>
            <a:ext cx="3565450" cy="356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58" name="Shape 158"/>
        <p:cNvGrpSpPr/>
        <p:nvPr/>
      </p:nvGrpSpPr>
      <p:grpSpPr>
        <a:xfrm>
          <a:off x="0" y="0"/>
          <a:ext cx="0" cy="0"/>
          <a:chOff x="0" y="0"/>
          <a:chExt cx="0" cy="0"/>
        </a:xfrm>
      </p:grpSpPr>
      <p:sp>
        <p:nvSpPr>
          <p:cNvPr id="159" name="Google Shape;159;g20c5a01fee1_0_218"/>
          <p:cNvSpPr txBox="1"/>
          <p:nvPr>
            <p:ph type="title"/>
          </p:nvPr>
        </p:nvSpPr>
        <p:spPr>
          <a:xfrm>
            <a:off x="311700" y="2459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extLst>
                  <a:ext uri="http://customooxmlschemas.google.com/">
                    <go:slidesCustomData xmlns:go="http://customooxmlschemas.google.com/" textRoundtripDataId="4"/>
                  </a:ext>
                </a:extLst>
              </a:rPr>
              <a:t>Moving from Claims to Informed Action</a:t>
            </a:r>
            <a:endParaRPr/>
          </a:p>
        </p:txBody>
      </p:sp>
      <p:sp>
        <p:nvSpPr>
          <p:cNvPr id="160" name="Google Shape;160;g20c5a01fee1_0_218"/>
          <p:cNvSpPr txBox="1"/>
          <p:nvPr>
            <p:ph idx="1" type="body"/>
          </p:nvPr>
        </p:nvSpPr>
        <p:spPr>
          <a:xfrm>
            <a:off x="3585050" y="1728538"/>
            <a:ext cx="4068900" cy="130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Complete the </a:t>
            </a:r>
            <a:r>
              <a:rPr lang="en" u="sng"/>
              <a:t>Moving from Claims to Informed Action</a:t>
            </a:r>
            <a:r>
              <a:rPr lang="en"/>
              <a:t> student worksheet with the claim you developed in your CER</a:t>
            </a:r>
            <a:endParaRPr sz="1200"/>
          </a:p>
        </p:txBody>
      </p:sp>
      <p:pic>
        <p:nvPicPr>
          <p:cNvPr id="161" name="Google Shape;161;g20c5a01fee1_0_218"/>
          <p:cNvPicPr preferRelativeResize="0"/>
          <p:nvPr/>
        </p:nvPicPr>
        <p:blipFill rotWithShape="1">
          <a:blip r:embed="rId3">
            <a:alphaModFix/>
          </a:blip>
          <a:srcRect b="0" l="0" r="0" t="0"/>
          <a:stretch/>
        </p:blipFill>
        <p:spPr>
          <a:xfrm>
            <a:off x="436000" y="1692875"/>
            <a:ext cx="2962275" cy="1381125"/>
          </a:xfrm>
          <a:prstGeom prst="rect">
            <a:avLst/>
          </a:prstGeom>
          <a:noFill/>
          <a:ln>
            <a:noFill/>
          </a:ln>
        </p:spPr>
      </p:pic>
      <p:pic>
        <p:nvPicPr>
          <p:cNvPr id="162" name="Google Shape;162;g20c5a01fee1_0_218"/>
          <p:cNvPicPr preferRelativeResize="0"/>
          <p:nvPr/>
        </p:nvPicPr>
        <p:blipFill rotWithShape="1">
          <a:blip r:embed="rId4">
            <a:alphaModFix/>
          </a:blip>
          <a:srcRect b="0" l="0" r="0" t="0"/>
          <a:stretch/>
        </p:blipFill>
        <p:spPr>
          <a:xfrm>
            <a:off x="7045713" y="3947725"/>
            <a:ext cx="1786574" cy="1004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66" name="Shape 166"/>
        <p:cNvGrpSpPr/>
        <p:nvPr/>
      </p:nvGrpSpPr>
      <p:grpSpPr>
        <a:xfrm>
          <a:off x="0" y="0"/>
          <a:ext cx="0" cy="0"/>
          <a:chOff x="0" y="0"/>
          <a:chExt cx="0" cy="0"/>
        </a:xfrm>
      </p:grpSpPr>
      <p:sp>
        <p:nvSpPr>
          <p:cNvPr id="167" name="Google Shape;167;g20c5a01fee1_0_270"/>
          <p:cNvSpPr txBox="1"/>
          <p:nvPr>
            <p:ph type="title"/>
          </p:nvPr>
        </p:nvSpPr>
        <p:spPr>
          <a:xfrm>
            <a:off x="294075" y="975450"/>
            <a:ext cx="1996200" cy="245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800">
                <a:extLst>
                  <a:ext uri="http://customooxmlschemas.google.com/">
                    <go:slidesCustomData xmlns:go="http://customooxmlschemas.google.com/" textRoundtripDataId="5"/>
                  </a:ext>
                </a:extLst>
              </a:rPr>
              <a:t>Choose </a:t>
            </a:r>
            <a:r>
              <a:rPr lang="en" sz="1800" u="sng">
                <a:extLst>
                  <a:ext uri="http://customooxmlschemas.google.com/">
                    <go:slidesCustomData xmlns:go="http://customooxmlschemas.google.com/" textRoundtripDataId="6"/>
                  </a:ext>
                </a:extLst>
              </a:rPr>
              <a:t>one</a:t>
            </a:r>
            <a:r>
              <a:rPr lang="en" sz="1800">
                <a:extLst>
                  <a:ext uri="http://customooxmlschemas.google.com/">
                    <go:slidesCustomData xmlns:go="http://customooxmlschemas.google.com/" textRoundtripDataId="7"/>
                  </a:ext>
                </a:extLst>
              </a:rPr>
              <a:t> of the three action projects (solutions) you brainstormed to complete this strategy statement with.</a:t>
            </a:r>
            <a:endParaRPr sz="1800"/>
          </a:p>
        </p:txBody>
      </p:sp>
      <p:pic>
        <p:nvPicPr>
          <p:cNvPr id="168" name="Google Shape;168;g20c5a01fee1_0_270"/>
          <p:cNvPicPr preferRelativeResize="0"/>
          <p:nvPr/>
        </p:nvPicPr>
        <p:blipFill rotWithShape="1">
          <a:blip r:embed="rId3">
            <a:alphaModFix/>
          </a:blip>
          <a:srcRect b="0" l="0" r="0" t="0"/>
          <a:stretch/>
        </p:blipFill>
        <p:spPr>
          <a:xfrm>
            <a:off x="2572024" y="386025"/>
            <a:ext cx="6397475" cy="4534600"/>
          </a:xfrm>
          <a:prstGeom prst="rect">
            <a:avLst/>
          </a:prstGeom>
          <a:noFill/>
          <a:ln>
            <a:noFill/>
          </a:ln>
        </p:spPr>
      </p:pic>
      <p:pic>
        <p:nvPicPr>
          <p:cNvPr id="169" name="Google Shape;169;g20c5a01fee1_0_270"/>
          <p:cNvPicPr preferRelativeResize="0"/>
          <p:nvPr/>
        </p:nvPicPr>
        <p:blipFill rotWithShape="1">
          <a:blip r:embed="rId4">
            <a:alphaModFix/>
          </a:blip>
          <a:srcRect b="0" l="0" r="0" t="0"/>
          <a:stretch/>
        </p:blipFill>
        <p:spPr>
          <a:xfrm>
            <a:off x="263913" y="3947725"/>
            <a:ext cx="1786574" cy="1004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73" name="Shape 173"/>
        <p:cNvGrpSpPr/>
        <p:nvPr/>
      </p:nvGrpSpPr>
      <p:grpSpPr>
        <a:xfrm>
          <a:off x="0" y="0"/>
          <a:ext cx="0" cy="0"/>
          <a:chOff x="0" y="0"/>
          <a:chExt cx="0" cy="0"/>
        </a:xfrm>
      </p:grpSpPr>
      <p:sp>
        <p:nvSpPr>
          <p:cNvPr id="174" name="Google Shape;174;g20c5a01fee1_0_321"/>
          <p:cNvSpPr txBox="1"/>
          <p:nvPr>
            <p:ph idx="2" type="body"/>
          </p:nvPr>
        </p:nvSpPr>
        <p:spPr>
          <a:xfrm>
            <a:off x="4921900" y="1011000"/>
            <a:ext cx="3837000" cy="313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Which method will you use to support youth voice during action project brainstorming?</a:t>
            </a:r>
            <a:endParaRPr sz="2400">
              <a:latin typeface="Proxima Nova Semibold"/>
              <a:ea typeface="Proxima Nova Semibold"/>
              <a:cs typeface="Proxima Nova Semibold"/>
              <a:sym typeface="Proxima Nova Semibold"/>
            </a:endParaRPr>
          </a:p>
        </p:txBody>
      </p:sp>
      <p:pic>
        <p:nvPicPr>
          <p:cNvPr id="175" name="Google Shape;175;g20c5a01fee1_0_321"/>
          <p:cNvPicPr preferRelativeResize="0"/>
          <p:nvPr/>
        </p:nvPicPr>
        <p:blipFill rotWithShape="1">
          <a:blip r:embed="rId3">
            <a:alphaModFix/>
          </a:blip>
          <a:srcRect b="0" l="0" r="0" t="0"/>
          <a:stretch/>
        </p:blipFill>
        <p:spPr>
          <a:xfrm>
            <a:off x="575851" y="795926"/>
            <a:ext cx="3565450" cy="3565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79" name="Shape 179"/>
        <p:cNvGrpSpPr/>
        <p:nvPr/>
      </p:nvGrpSpPr>
      <p:grpSpPr>
        <a:xfrm>
          <a:off x="0" y="0"/>
          <a:ext cx="0" cy="0"/>
          <a:chOff x="0" y="0"/>
          <a:chExt cx="0" cy="0"/>
        </a:xfrm>
      </p:grpSpPr>
      <p:sp>
        <p:nvSpPr>
          <p:cNvPr id="180" name="Google Shape;180;g20c5a01fee1_0_3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3</a:t>
            </a:r>
            <a:endParaRPr/>
          </a:p>
        </p:txBody>
      </p:sp>
      <p:sp>
        <p:nvSpPr>
          <p:cNvPr id="181" name="Google Shape;181;g20c5a01fee1_0_3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Choosing an Action Project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85" name="Shape 185"/>
        <p:cNvGrpSpPr/>
        <p:nvPr/>
      </p:nvGrpSpPr>
      <p:grpSpPr>
        <a:xfrm>
          <a:off x="0" y="0"/>
          <a:ext cx="0" cy="0"/>
          <a:chOff x="0" y="0"/>
          <a:chExt cx="0" cy="0"/>
        </a:xfrm>
      </p:grpSpPr>
      <p:sp>
        <p:nvSpPr>
          <p:cNvPr id="186" name="Google Shape;186;g20c5a01fee1_0_331"/>
          <p:cNvSpPr txBox="1"/>
          <p:nvPr>
            <p:ph type="title"/>
          </p:nvPr>
        </p:nvSpPr>
        <p:spPr>
          <a:xfrm>
            <a:off x="303750" y="656700"/>
            <a:ext cx="1814400" cy="166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Deciding on an Action</a:t>
            </a:r>
            <a:endParaRPr/>
          </a:p>
        </p:txBody>
      </p:sp>
      <p:pic>
        <p:nvPicPr>
          <p:cNvPr id="187" name="Google Shape;187;g20c5a01fee1_0_331"/>
          <p:cNvPicPr preferRelativeResize="0"/>
          <p:nvPr/>
        </p:nvPicPr>
        <p:blipFill rotWithShape="1">
          <a:blip r:embed="rId3">
            <a:alphaModFix/>
          </a:blip>
          <a:srcRect b="0" l="0" r="0" t="0"/>
          <a:stretch/>
        </p:blipFill>
        <p:spPr>
          <a:xfrm>
            <a:off x="2852050" y="123550"/>
            <a:ext cx="3950351" cy="4896401"/>
          </a:xfrm>
          <a:prstGeom prst="rect">
            <a:avLst/>
          </a:prstGeom>
          <a:noFill/>
          <a:ln>
            <a:noFill/>
          </a:ln>
        </p:spPr>
      </p:pic>
      <p:pic>
        <p:nvPicPr>
          <p:cNvPr id="188" name="Google Shape;188;g20c5a01fee1_0_331"/>
          <p:cNvPicPr preferRelativeResize="0"/>
          <p:nvPr/>
        </p:nvPicPr>
        <p:blipFill rotWithShape="1">
          <a:blip r:embed="rId4">
            <a:alphaModFix/>
          </a:blip>
          <a:srcRect b="0" l="0" r="0" t="0"/>
          <a:stretch/>
        </p:blipFill>
        <p:spPr>
          <a:xfrm>
            <a:off x="7198113" y="4100125"/>
            <a:ext cx="1786574" cy="10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92" name="Shape 192"/>
        <p:cNvGrpSpPr/>
        <p:nvPr/>
      </p:nvGrpSpPr>
      <p:grpSpPr>
        <a:xfrm>
          <a:off x="0" y="0"/>
          <a:ext cx="0" cy="0"/>
          <a:chOff x="0" y="0"/>
          <a:chExt cx="0" cy="0"/>
        </a:xfrm>
      </p:grpSpPr>
      <p:sp>
        <p:nvSpPr>
          <p:cNvPr id="193" name="Google Shape;193;g20c5a01fee1_0_337"/>
          <p:cNvSpPr txBox="1"/>
          <p:nvPr>
            <p:ph type="title"/>
          </p:nvPr>
        </p:nvSpPr>
        <p:spPr>
          <a:xfrm>
            <a:off x="311700" y="216025"/>
            <a:ext cx="8520600" cy="110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When determining criteria for Action project selection...</a:t>
            </a:r>
            <a:endParaRPr/>
          </a:p>
        </p:txBody>
      </p:sp>
      <p:sp>
        <p:nvSpPr>
          <p:cNvPr id="194" name="Google Shape;194;g20c5a01fee1_0_337"/>
          <p:cNvSpPr txBox="1"/>
          <p:nvPr>
            <p:ph idx="1" type="body"/>
          </p:nvPr>
        </p:nvSpPr>
        <p:spPr>
          <a:xfrm>
            <a:off x="311700" y="1216150"/>
            <a:ext cx="8520600" cy="301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800"/>
              <a:buNone/>
            </a:pPr>
            <a:r>
              <a:rPr lang="en">
                <a:highlight>
                  <a:schemeClr val="dk1"/>
                </a:highlight>
              </a:rPr>
              <a:t>Realistic</a:t>
            </a:r>
            <a:r>
              <a:rPr lang="en"/>
              <a:t> - will students be able to carry out the strategy given the available resources?</a:t>
            </a:r>
            <a:endParaRPr/>
          </a:p>
          <a:p>
            <a:pPr indent="0" lvl="0" marL="0" rtl="0" algn="l">
              <a:lnSpc>
                <a:spcPct val="100000"/>
              </a:lnSpc>
              <a:spcBef>
                <a:spcPts val="1000"/>
              </a:spcBef>
              <a:spcAft>
                <a:spcPts val="0"/>
              </a:spcAft>
              <a:buSzPts val="1800"/>
              <a:buNone/>
            </a:pPr>
            <a:r>
              <a:rPr lang="en">
                <a:highlight>
                  <a:schemeClr val="dk1"/>
                </a:highlight>
              </a:rPr>
              <a:t>Precedent</a:t>
            </a:r>
            <a:r>
              <a:rPr lang="en"/>
              <a:t> - how have others used this strategy before, and how well did it work?</a:t>
            </a:r>
            <a:endParaRPr/>
          </a:p>
          <a:p>
            <a:pPr indent="0" lvl="0" marL="0" rtl="0" algn="l">
              <a:lnSpc>
                <a:spcPct val="100000"/>
              </a:lnSpc>
              <a:spcBef>
                <a:spcPts val="1000"/>
              </a:spcBef>
              <a:spcAft>
                <a:spcPts val="0"/>
              </a:spcAft>
              <a:buSzPts val="1800"/>
              <a:buNone/>
            </a:pPr>
            <a:r>
              <a:rPr lang="en">
                <a:highlight>
                  <a:schemeClr val="dk1"/>
                </a:highlight>
              </a:rPr>
              <a:t>Relevance</a:t>
            </a:r>
            <a:r>
              <a:rPr lang="en"/>
              <a:t> - how much does the strategy actually address the project goal?</a:t>
            </a:r>
            <a:endParaRPr/>
          </a:p>
          <a:p>
            <a:pPr indent="0" lvl="0" marL="0" rtl="0" algn="l">
              <a:lnSpc>
                <a:spcPct val="100000"/>
              </a:lnSpc>
              <a:spcBef>
                <a:spcPts val="1000"/>
              </a:spcBef>
              <a:spcAft>
                <a:spcPts val="0"/>
              </a:spcAft>
              <a:buSzPts val="1800"/>
              <a:buNone/>
            </a:pPr>
            <a:r>
              <a:rPr lang="en">
                <a:highlight>
                  <a:schemeClr val="dk1"/>
                </a:highlight>
              </a:rPr>
              <a:t>Simplicity</a:t>
            </a:r>
            <a:r>
              <a:rPr lang="en"/>
              <a:t> - how easy or difficult will the strategy be to carry out?</a:t>
            </a:r>
            <a:endParaRPr/>
          </a:p>
          <a:p>
            <a:pPr indent="0" lvl="0" marL="0" rtl="0" algn="l">
              <a:lnSpc>
                <a:spcPct val="100000"/>
              </a:lnSpc>
              <a:spcBef>
                <a:spcPts val="1000"/>
              </a:spcBef>
              <a:spcAft>
                <a:spcPts val="0"/>
              </a:spcAft>
              <a:buSzPts val="1800"/>
              <a:buNone/>
            </a:pPr>
            <a:r>
              <a:rPr lang="en">
                <a:highlight>
                  <a:schemeClr val="dk1"/>
                </a:highlight>
              </a:rPr>
              <a:t>Impact</a:t>
            </a:r>
            <a:r>
              <a:rPr lang="en"/>
              <a:t> - how likely is it that the strategy will have a lasting impact? Will it be sustainable?</a:t>
            </a:r>
            <a:endParaRPr/>
          </a:p>
          <a:p>
            <a:pPr indent="0" lvl="0" marL="0" rtl="0" algn="l">
              <a:lnSpc>
                <a:spcPct val="115000"/>
              </a:lnSpc>
              <a:spcBef>
                <a:spcPts val="0"/>
              </a:spcBef>
              <a:spcAft>
                <a:spcPts val="1600"/>
              </a:spcAft>
              <a:buSzPts val="1800"/>
              <a:buNone/>
            </a:pPr>
            <a:r>
              <a:t/>
            </a:r>
            <a:endParaRPr/>
          </a:p>
        </p:txBody>
      </p:sp>
      <p:sp>
        <p:nvSpPr>
          <p:cNvPr id="195" name="Google Shape;195;g20c5a01fee1_0_337"/>
          <p:cNvSpPr txBox="1"/>
          <p:nvPr/>
        </p:nvSpPr>
        <p:spPr>
          <a:xfrm>
            <a:off x="2202100" y="4234150"/>
            <a:ext cx="6447000" cy="68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dk2"/>
                </a:solidFill>
                <a:latin typeface="Proxima Nova Semibold"/>
                <a:ea typeface="Proxima Nova Semibold"/>
                <a:cs typeface="Proxima Nova Semibold"/>
                <a:sym typeface="Proxima Nova Semibold"/>
              </a:rPr>
              <a:t>As the educator, you are aware of the limiting factors. What criteria would you need to list in the </a:t>
            </a:r>
            <a:r>
              <a:rPr b="0" i="1" lang="en" sz="1400" u="none" cap="none" strike="noStrike">
                <a:solidFill>
                  <a:schemeClr val="dk2"/>
                </a:solidFill>
                <a:latin typeface="Proxima Nova Semibold"/>
                <a:ea typeface="Proxima Nova Semibold"/>
                <a:cs typeface="Proxima Nova Semibold"/>
                <a:sym typeface="Proxima Nova Semibold"/>
                <a:extLst>
                  <a:ext uri="http://customooxmlschemas.google.com/">
                    <go:slidesCustomData xmlns:go="http://customooxmlschemas.google.com/" textRoundtripDataId="8"/>
                  </a:ext>
                </a:extLst>
              </a:rPr>
              <a:t>Choosing an Action Project worksheet</a:t>
            </a:r>
            <a:r>
              <a:rPr b="0" i="1" lang="en" sz="1400" u="none" cap="none" strike="noStrike">
                <a:solidFill>
                  <a:schemeClr val="dk2"/>
                </a:solidFill>
                <a:latin typeface="Proxima Nova Semibold"/>
                <a:ea typeface="Proxima Nova Semibold"/>
                <a:cs typeface="Proxima Nova Semibold"/>
                <a:sym typeface="Proxima Nova Semibold"/>
              </a:rPr>
              <a:t>?</a:t>
            </a:r>
            <a:endParaRPr b="0" i="1" sz="1400" u="none" cap="none" strike="noStrike">
              <a:solidFill>
                <a:schemeClr val="dk2"/>
              </a:solidFill>
              <a:latin typeface="Proxima Nova Semibold"/>
              <a:ea typeface="Proxima Nova Semibold"/>
              <a:cs typeface="Proxima Nova Semibold"/>
              <a:sym typeface="Proxima Nova Semibold"/>
            </a:endParaRPr>
          </a:p>
        </p:txBody>
      </p:sp>
      <p:pic>
        <p:nvPicPr>
          <p:cNvPr id="196" name="Google Shape;196;g20c5a01fee1_0_337"/>
          <p:cNvPicPr preferRelativeResize="0"/>
          <p:nvPr/>
        </p:nvPicPr>
        <p:blipFill rotWithShape="1">
          <a:blip r:embed="rId3">
            <a:alphaModFix/>
          </a:blip>
          <a:srcRect b="0" l="0" r="0" t="0"/>
          <a:stretch/>
        </p:blipFill>
        <p:spPr>
          <a:xfrm>
            <a:off x="1203150" y="4104987"/>
            <a:ext cx="945325" cy="94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58" name="Shape 58"/>
        <p:cNvGrpSpPr/>
        <p:nvPr/>
      </p:nvGrpSpPr>
      <p:grpSpPr>
        <a:xfrm>
          <a:off x="0" y="0"/>
          <a:ext cx="0" cy="0"/>
          <a:chOff x="0" y="0"/>
          <a:chExt cx="0" cy="0"/>
        </a:xfrm>
      </p:grpSpPr>
      <p:sp>
        <p:nvSpPr>
          <p:cNvPr id="59" name="Google Shape;59;g20c5a01fee1_0_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1</a:t>
            </a:r>
            <a:endParaRPr/>
          </a:p>
        </p:txBody>
      </p:sp>
      <p:sp>
        <p:nvSpPr>
          <p:cNvPr id="60" name="Google Shape;60;g20c5a01fee1_0_4"/>
          <p:cNvSpPr txBox="1"/>
          <p:nvPr>
            <p:ph idx="2" type="body"/>
          </p:nvPr>
        </p:nvSpPr>
        <p:spPr>
          <a:xfrm>
            <a:off x="5601750" y="724075"/>
            <a:ext cx="2343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Claim Evidence Reasoning</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00" name="Shape 200"/>
        <p:cNvGrpSpPr/>
        <p:nvPr/>
      </p:nvGrpSpPr>
      <p:grpSpPr>
        <a:xfrm>
          <a:off x="0" y="0"/>
          <a:ext cx="0" cy="0"/>
          <a:chOff x="0" y="0"/>
          <a:chExt cx="0" cy="0"/>
        </a:xfrm>
      </p:grpSpPr>
      <p:sp>
        <p:nvSpPr>
          <p:cNvPr id="201" name="Google Shape;201;g20c5a01fee1_0_344"/>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well do you think this activity will work for selecting an action project?</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Have you used other methods?</a:t>
            </a:r>
            <a:endParaRPr sz="2400">
              <a:latin typeface="Proxima Nova Semibold"/>
              <a:ea typeface="Proxima Nova Semibold"/>
              <a:cs typeface="Proxima Nova Semibold"/>
              <a:sym typeface="Proxima Nova Semibold"/>
            </a:endParaRPr>
          </a:p>
        </p:txBody>
      </p:sp>
      <p:pic>
        <p:nvPicPr>
          <p:cNvPr id="202" name="Google Shape;202;g20c5a01fee1_0_344"/>
          <p:cNvPicPr preferRelativeResize="0"/>
          <p:nvPr/>
        </p:nvPicPr>
        <p:blipFill rotWithShape="1">
          <a:blip r:embed="rId3">
            <a:alphaModFix/>
          </a:blip>
          <a:srcRect b="0" l="0" r="0" t="0"/>
          <a:stretch/>
        </p:blipFill>
        <p:spPr>
          <a:xfrm>
            <a:off x="583601" y="769801"/>
            <a:ext cx="3565450" cy="3565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06" name="Shape 206"/>
        <p:cNvGrpSpPr/>
        <p:nvPr/>
      </p:nvGrpSpPr>
      <p:grpSpPr>
        <a:xfrm>
          <a:off x="0" y="0"/>
          <a:ext cx="0" cy="0"/>
          <a:chOff x="0" y="0"/>
          <a:chExt cx="0" cy="0"/>
        </a:xfrm>
      </p:grpSpPr>
      <p:sp>
        <p:nvSpPr>
          <p:cNvPr id="207" name="Google Shape;207;g20c5a01fee1_0_39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4</a:t>
            </a:r>
            <a:endParaRPr/>
          </a:p>
        </p:txBody>
      </p:sp>
      <p:sp>
        <p:nvSpPr>
          <p:cNvPr id="208" name="Google Shape;208;g20c5a01fee1_0_39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Action Project Planning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12" name="Shape 212"/>
        <p:cNvGrpSpPr/>
        <p:nvPr/>
      </p:nvGrpSpPr>
      <p:grpSpPr>
        <a:xfrm>
          <a:off x="0" y="0"/>
          <a:ext cx="0" cy="0"/>
          <a:chOff x="0" y="0"/>
          <a:chExt cx="0" cy="0"/>
        </a:xfrm>
      </p:grpSpPr>
      <p:sp>
        <p:nvSpPr>
          <p:cNvPr id="213" name="Google Shape;213;g20c5a01fee1_0_39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extLst>
                  <a:ext uri="http://customooxmlschemas.google.com/">
                    <go:slidesCustomData xmlns:go="http://customooxmlschemas.google.com/" textRoundtripDataId="9"/>
                  </a:ext>
                </a:extLst>
              </a:rPr>
              <a:t>Action Project Planning</a:t>
            </a:r>
            <a:endParaRPr/>
          </a:p>
        </p:txBody>
      </p:sp>
      <p:sp>
        <p:nvSpPr>
          <p:cNvPr id="214" name="Google Shape;214;g20c5a01fee1_0_399"/>
          <p:cNvSpPr txBox="1"/>
          <p:nvPr>
            <p:ph idx="1" type="body"/>
          </p:nvPr>
        </p:nvSpPr>
        <p:spPr>
          <a:xfrm>
            <a:off x="311700" y="1152475"/>
            <a:ext cx="81261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Create a work plan for setting the action into motion</a:t>
            </a:r>
            <a:endParaRPr/>
          </a:p>
          <a:p>
            <a:pPr indent="-317500" lvl="1" marL="914400" rtl="0" algn="l">
              <a:lnSpc>
                <a:spcPct val="150000"/>
              </a:lnSpc>
              <a:spcBef>
                <a:spcPts val="0"/>
              </a:spcBef>
              <a:spcAft>
                <a:spcPts val="0"/>
              </a:spcAft>
              <a:buSzPts val="1400"/>
              <a:buChar char="○"/>
            </a:pPr>
            <a:r>
              <a:rPr lang="en"/>
              <a:t>Review the </a:t>
            </a:r>
            <a:r>
              <a:rPr b="1" lang="en"/>
              <a:t>Environmental Action Planning </a:t>
            </a:r>
            <a:r>
              <a:rPr lang="en"/>
              <a:t>student worksheets for ideas</a:t>
            </a:r>
            <a:endParaRPr/>
          </a:p>
          <a:p>
            <a:pPr indent="-342900" lvl="0" marL="457200" rtl="0" algn="l">
              <a:lnSpc>
                <a:spcPct val="150000"/>
              </a:lnSpc>
              <a:spcBef>
                <a:spcPts val="0"/>
              </a:spcBef>
              <a:spcAft>
                <a:spcPts val="0"/>
              </a:spcAft>
              <a:buSzPts val="1800"/>
              <a:buAutoNum type="arabicPeriod"/>
            </a:pPr>
            <a:r>
              <a:rPr lang="en"/>
              <a:t>Evaluate the action against the </a:t>
            </a:r>
            <a:r>
              <a:rPr lang="en" u="sng"/>
              <a:t>MWEE Audit Tool</a:t>
            </a:r>
            <a:endParaRPr u="sng"/>
          </a:p>
          <a:p>
            <a:pPr indent="0" lvl="0" marL="0" rtl="0" algn="l">
              <a:lnSpc>
                <a:spcPct val="150000"/>
              </a:lnSpc>
              <a:spcBef>
                <a:spcPts val="1600"/>
              </a:spcBef>
              <a:spcAft>
                <a:spcPts val="0"/>
              </a:spcAft>
              <a:buSzPts val="1800"/>
              <a:buNone/>
            </a:pPr>
            <a:r>
              <a:t/>
            </a:r>
            <a:endParaRPr u="sng"/>
          </a:p>
          <a:p>
            <a:pPr indent="0" lvl="0" marL="0" rtl="0" algn="l">
              <a:lnSpc>
                <a:spcPct val="150000"/>
              </a:lnSpc>
              <a:spcBef>
                <a:spcPts val="1600"/>
              </a:spcBef>
              <a:spcAft>
                <a:spcPts val="0"/>
              </a:spcAft>
              <a:buSzPts val="1800"/>
              <a:buNone/>
            </a:pPr>
            <a:r>
              <a:t/>
            </a:r>
            <a:endParaRPr u="sng"/>
          </a:p>
          <a:p>
            <a:pPr indent="-342900" lvl="0" marL="457200" rtl="0" algn="l">
              <a:lnSpc>
                <a:spcPct val="150000"/>
              </a:lnSpc>
              <a:spcBef>
                <a:spcPts val="1600"/>
              </a:spcBef>
              <a:spcAft>
                <a:spcPts val="0"/>
              </a:spcAft>
              <a:buSzPts val="1800"/>
              <a:buAutoNum type="arabicPeriod"/>
            </a:pPr>
            <a:r>
              <a:rPr lang="en"/>
              <a:t>Share how your group will engage all students in the planning and implementation of the action project</a:t>
            </a:r>
            <a:endParaRPr/>
          </a:p>
        </p:txBody>
      </p:sp>
      <p:sp>
        <p:nvSpPr>
          <p:cNvPr id="215" name="Google Shape;215;g20c5a01fee1_0_399"/>
          <p:cNvSpPr txBox="1"/>
          <p:nvPr/>
        </p:nvSpPr>
        <p:spPr>
          <a:xfrm>
            <a:off x="2942375" y="2855426"/>
            <a:ext cx="1215300" cy="405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160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45</a:t>
            </a:r>
            <a:endParaRPr b="0" i="0" sz="1400" u="none" cap="none" strike="noStrike">
              <a:solidFill>
                <a:srgbClr val="000000"/>
              </a:solidFill>
              <a:latin typeface="Proxima Nova"/>
              <a:ea typeface="Proxima Nova"/>
              <a:cs typeface="Proxima Nova"/>
              <a:sym typeface="Proxima Nova"/>
            </a:endParaRPr>
          </a:p>
        </p:txBody>
      </p:sp>
      <p:pic>
        <p:nvPicPr>
          <p:cNvPr id="216" name="Google Shape;216;g20c5a01fee1_0_399"/>
          <p:cNvPicPr preferRelativeResize="0"/>
          <p:nvPr/>
        </p:nvPicPr>
        <p:blipFill rotWithShape="1">
          <a:blip r:embed="rId3">
            <a:alphaModFix/>
          </a:blip>
          <a:srcRect b="119" l="0" r="0" t="119"/>
          <a:stretch/>
        </p:blipFill>
        <p:spPr>
          <a:xfrm>
            <a:off x="1736375" y="2392150"/>
            <a:ext cx="1031752" cy="1331574"/>
          </a:xfrm>
          <a:prstGeom prst="rect">
            <a:avLst/>
          </a:prstGeom>
          <a:noFill/>
          <a:ln cap="flat" cmpd="sng" w="19050">
            <a:solidFill>
              <a:srgbClr val="FFFFFF"/>
            </a:solidFill>
            <a:prstDash val="solid"/>
            <a:round/>
            <a:headEnd len="sm" w="sm" type="none"/>
            <a:tailEnd len="sm" w="sm" type="none"/>
          </a:ln>
        </p:spPr>
      </p:pic>
      <p:pic>
        <p:nvPicPr>
          <p:cNvPr id="217" name="Google Shape;217;g20c5a01fee1_0_399"/>
          <p:cNvPicPr preferRelativeResize="0"/>
          <p:nvPr/>
        </p:nvPicPr>
        <p:blipFill rotWithShape="1">
          <a:blip r:embed="rId4">
            <a:alphaModFix/>
          </a:blip>
          <a:srcRect b="0" l="0" r="0" t="0"/>
          <a:stretch/>
        </p:blipFill>
        <p:spPr>
          <a:xfrm>
            <a:off x="7098594" y="1562400"/>
            <a:ext cx="868656" cy="405000"/>
          </a:xfrm>
          <a:prstGeom prst="rect">
            <a:avLst/>
          </a:prstGeom>
          <a:noFill/>
          <a:ln>
            <a:noFill/>
          </a:ln>
        </p:spPr>
      </p:pic>
      <p:pic>
        <p:nvPicPr>
          <p:cNvPr id="218" name="Google Shape;218;g20c5a01fee1_0_399"/>
          <p:cNvPicPr preferRelativeResize="0"/>
          <p:nvPr/>
        </p:nvPicPr>
        <p:blipFill rotWithShape="1">
          <a:blip r:embed="rId5">
            <a:alphaModFix/>
          </a:blip>
          <a:srcRect b="0" l="0" r="0" t="0"/>
          <a:stretch/>
        </p:blipFill>
        <p:spPr>
          <a:xfrm>
            <a:off x="7198113" y="4100125"/>
            <a:ext cx="1786574" cy="1004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22" name="Shape 222"/>
        <p:cNvGrpSpPr/>
        <p:nvPr/>
      </p:nvGrpSpPr>
      <p:grpSpPr>
        <a:xfrm>
          <a:off x="0" y="0"/>
          <a:ext cx="0" cy="0"/>
          <a:chOff x="0" y="0"/>
          <a:chExt cx="0" cy="0"/>
        </a:xfrm>
      </p:grpSpPr>
      <p:sp>
        <p:nvSpPr>
          <p:cNvPr id="223" name="Google Shape;223;g20c5a01fee1_0_408"/>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u="sng">
                <a:latin typeface="Proxima Nova Semibold"/>
                <a:ea typeface="Proxima Nova Semibold"/>
                <a:cs typeface="Proxima Nova Semibold"/>
                <a:sym typeface="Proxima Nova Semibold"/>
              </a:rPr>
              <a:t>Evaluating Action</a:t>
            </a:r>
            <a:endParaRPr sz="2400" u="sng">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u="sng">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would you assess a student’s involvement in the action project?</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would you guide reflection of the action project and MWEE experience?</a:t>
            </a:r>
            <a:endParaRPr sz="2400">
              <a:latin typeface="Proxima Nova Semibold"/>
              <a:ea typeface="Proxima Nova Semibold"/>
              <a:cs typeface="Proxima Nova Semibold"/>
              <a:sym typeface="Proxima Nova Semibold"/>
            </a:endParaRPr>
          </a:p>
        </p:txBody>
      </p:sp>
      <p:pic>
        <p:nvPicPr>
          <p:cNvPr id="224" name="Google Shape;224;g20c5a01fee1_0_408"/>
          <p:cNvPicPr preferRelativeResize="0"/>
          <p:nvPr/>
        </p:nvPicPr>
        <p:blipFill rotWithShape="1">
          <a:blip r:embed="rId3">
            <a:alphaModFix/>
          </a:blip>
          <a:srcRect b="0" l="0" r="0" t="0"/>
          <a:stretch/>
        </p:blipFill>
        <p:spPr>
          <a:xfrm>
            <a:off x="575851" y="789026"/>
            <a:ext cx="3565450" cy="3565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28" name="Shape 228"/>
        <p:cNvGrpSpPr/>
        <p:nvPr/>
      </p:nvGrpSpPr>
      <p:grpSpPr>
        <a:xfrm>
          <a:off x="0" y="0"/>
          <a:ext cx="0" cy="0"/>
          <a:chOff x="0" y="0"/>
          <a:chExt cx="0" cy="0"/>
        </a:xfrm>
      </p:grpSpPr>
      <p:sp>
        <p:nvSpPr>
          <p:cNvPr id="229" name="Google Shape;229;g20c5a01fee1_0_413"/>
          <p:cNvSpPr txBox="1"/>
          <p:nvPr>
            <p:ph type="title"/>
          </p:nvPr>
        </p:nvSpPr>
        <p:spPr>
          <a:xfrm>
            <a:off x="311700" y="445025"/>
            <a:ext cx="8686500" cy="5727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b="1" lang="en">
                <a:latin typeface="Proxima Nova"/>
                <a:ea typeface="Proxima Nova"/>
                <a:cs typeface="Proxima Nova"/>
                <a:sym typeface="Proxima Nova"/>
              </a:rPr>
              <a:t>Conestoga Valley High School </a:t>
            </a:r>
            <a:endParaRPr b="1">
              <a:latin typeface="Proxima Nova"/>
              <a:ea typeface="Proxima Nova"/>
              <a:cs typeface="Proxima Nova"/>
              <a:sym typeface="Proxima Nova"/>
            </a:endParaRPr>
          </a:p>
        </p:txBody>
      </p:sp>
      <p:sp>
        <p:nvSpPr>
          <p:cNvPr id="230" name="Google Shape;230;g20c5a01fee1_0_413"/>
          <p:cNvSpPr txBox="1"/>
          <p:nvPr>
            <p:ph idx="1" type="body"/>
          </p:nvPr>
        </p:nvSpPr>
        <p:spPr>
          <a:xfrm>
            <a:off x="311700" y="1152475"/>
            <a:ext cx="81261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Review the last page of the ELM - Informed Action</a:t>
            </a:r>
            <a:endParaRPr/>
          </a:p>
          <a:p>
            <a:pPr indent="-342900" lvl="0" marL="457200" rtl="0" algn="l">
              <a:lnSpc>
                <a:spcPct val="150000"/>
              </a:lnSpc>
              <a:spcBef>
                <a:spcPts val="0"/>
              </a:spcBef>
              <a:spcAft>
                <a:spcPts val="0"/>
              </a:spcAft>
              <a:buSzPts val="1800"/>
              <a:buAutoNum type="arabicPeriod"/>
            </a:pPr>
            <a:r>
              <a:rPr lang="en"/>
              <a:t>Take note how this section does not list out an action project but rather sketches out a plan for how the educator will guide action project selection, design and implementation.</a:t>
            </a:r>
            <a:endParaRPr/>
          </a:p>
          <a:p>
            <a:pPr indent="-342900" lvl="0" marL="457200" rtl="0" algn="l">
              <a:lnSpc>
                <a:spcPct val="150000"/>
              </a:lnSpc>
              <a:spcBef>
                <a:spcPts val="0"/>
              </a:spcBef>
              <a:spcAft>
                <a:spcPts val="0"/>
              </a:spcAft>
              <a:buSzPts val="1800"/>
              <a:buAutoNum type="arabicPeriod"/>
            </a:pPr>
            <a:r>
              <a:rPr lang="en"/>
              <a:t>Evaluate the action against the </a:t>
            </a:r>
            <a:r>
              <a:rPr lang="en" u="sng"/>
              <a:t>MWEE Audit Tool</a:t>
            </a:r>
            <a:endParaRPr u="sng"/>
          </a:p>
          <a:p>
            <a:pPr indent="0" lvl="0" marL="0" rtl="0" algn="l">
              <a:lnSpc>
                <a:spcPct val="150000"/>
              </a:lnSpc>
              <a:spcBef>
                <a:spcPts val="1600"/>
              </a:spcBef>
              <a:spcAft>
                <a:spcPts val="1600"/>
              </a:spcAft>
              <a:buSzPts val="1800"/>
              <a:buNone/>
            </a:pPr>
            <a:r>
              <a:t/>
            </a:r>
            <a:endParaRPr/>
          </a:p>
        </p:txBody>
      </p:sp>
      <p:sp>
        <p:nvSpPr>
          <p:cNvPr id="231" name="Google Shape;231;g20c5a01fee1_0_413"/>
          <p:cNvSpPr txBox="1"/>
          <p:nvPr/>
        </p:nvSpPr>
        <p:spPr>
          <a:xfrm>
            <a:off x="7098600" y="2862738"/>
            <a:ext cx="1215300" cy="405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160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45</a:t>
            </a:r>
            <a:endParaRPr b="0" i="0" sz="1400" u="none" cap="none" strike="noStrike">
              <a:solidFill>
                <a:srgbClr val="000000"/>
              </a:solidFill>
              <a:latin typeface="Proxima Nova"/>
              <a:ea typeface="Proxima Nova"/>
              <a:cs typeface="Proxima Nova"/>
              <a:sym typeface="Proxima Nova"/>
            </a:endParaRPr>
          </a:p>
        </p:txBody>
      </p:sp>
      <p:pic>
        <p:nvPicPr>
          <p:cNvPr id="232" name="Google Shape;232;g20c5a01fee1_0_413"/>
          <p:cNvPicPr preferRelativeResize="0"/>
          <p:nvPr/>
        </p:nvPicPr>
        <p:blipFill rotWithShape="1">
          <a:blip r:embed="rId3">
            <a:alphaModFix/>
          </a:blip>
          <a:srcRect b="119" l="0" r="0" t="119"/>
          <a:stretch/>
        </p:blipFill>
        <p:spPr>
          <a:xfrm>
            <a:off x="5987625" y="2460025"/>
            <a:ext cx="1031752" cy="1331574"/>
          </a:xfrm>
          <a:prstGeom prst="rect">
            <a:avLst/>
          </a:prstGeom>
          <a:noFill/>
          <a:ln cap="flat" cmpd="sng" w="19050">
            <a:solidFill>
              <a:srgbClr val="FFFFFF"/>
            </a:solidFill>
            <a:prstDash val="solid"/>
            <a:round/>
            <a:headEnd len="sm" w="sm" type="none"/>
            <a:tailEnd len="sm" w="sm" type="none"/>
          </a:ln>
        </p:spPr>
      </p:pic>
      <p:pic>
        <p:nvPicPr>
          <p:cNvPr id="233" name="Google Shape;233;g20c5a01fee1_0_413"/>
          <p:cNvPicPr preferRelativeResize="0"/>
          <p:nvPr/>
        </p:nvPicPr>
        <p:blipFill rotWithShape="1">
          <a:blip r:embed="rId4">
            <a:alphaModFix/>
          </a:blip>
          <a:srcRect b="0" l="0" r="0" t="0"/>
          <a:stretch/>
        </p:blipFill>
        <p:spPr>
          <a:xfrm>
            <a:off x="7208638" y="3932263"/>
            <a:ext cx="1786574" cy="10049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8D35"/>
        </a:solidFill>
      </p:bgPr>
    </p:bg>
    <p:spTree>
      <p:nvGrpSpPr>
        <p:cNvPr id="237" name="Shape 237"/>
        <p:cNvGrpSpPr/>
        <p:nvPr/>
      </p:nvGrpSpPr>
      <p:grpSpPr>
        <a:xfrm>
          <a:off x="0" y="0"/>
          <a:ext cx="0" cy="0"/>
          <a:chOff x="0" y="0"/>
          <a:chExt cx="0" cy="0"/>
        </a:xfrm>
      </p:grpSpPr>
      <p:sp>
        <p:nvSpPr>
          <p:cNvPr id="238" name="Google Shape;238;g20c5a01fee1_0_4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5</a:t>
            </a:r>
            <a:endParaRPr/>
          </a:p>
        </p:txBody>
      </p:sp>
      <p:sp>
        <p:nvSpPr>
          <p:cNvPr id="239" name="Google Shape;239;g20c5a01fee1_0_4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Plan it!</a:t>
            </a:r>
            <a:endParaRPr sz="3000"/>
          </a:p>
        </p:txBody>
      </p:sp>
      <p:pic>
        <p:nvPicPr>
          <p:cNvPr id="240" name="Google Shape;240;g20c5a01fee1_0_421"/>
          <p:cNvPicPr preferRelativeResize="0"/>
          <p:nvPr/>
        </p:nvPicPr>
        <p:blipFill rotWithShape="1">
          <a:blip r:embed="rId3">
            <a:alphaModFix/>
          </a:blip>
          <a:srcRect b="0" l="0" r="0" t="0"/>
          <a:stretch/>
        </p:blipFill>
        <p:spPr>
          <a:xfrm>
            <a:off x="7151800" y="3986400"/>
            <a:ext cx="1786646" cy="1004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44" name="Shape 244"/>
        <p:cNvGrpSpPr/>
        <p:nvPr/>
      </p:nvGrpSpPr>
      <p:grpSpPr>
        <a:xfrm>
          <a:off x="0" y="0"/>
          <a:ext cx="0" cy="0"/>
          <a:chOff x="0" y="0"/>
          <a:chExt cx="0" cy="0"/>
        </a:xfrm>
      </p:grpSpPr>
      <p:sp>
        <p:nvSpPr>
          <p:cNvPr id="245" name="Google Shape;245;g20c5a01fee1_0_4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Planning your MWEE!</a:t>
            </a:r>
            <a:endParaRPr/>
          </a:p>
        </p:txBody>
      </p:sp>
      <p:sp>
        <p:nvSpPr>
          <p:cNvPr id="246" name="Google Shape;246;g20c5a01fee1_0_427"/>
          <p:cNvSpPr txBox="1"/>
          <p:nvPr>
            <p:ph idx="1" type="body"/>
          </p:nvPr>
        </p:nvSpPr>
        <p:spPr>
          <a:xfrm>
            <a:off x="2484000" y="1344750"/>
            <a:ext cx="6348300" cy="1768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t/>
            </a:r>
            <a:endParaRPr/>
          </a:p>
          <a:p>
            <a:pPr indent="0" lvl="0" marL="0" rtl="0" algn="l">
              <a:lnSpc>
                <a:spcPct val="150000"/>
              </a:lnSpc>
              <a:spcBef>
                <a:spcPts val="0"/>
              </a:spcBef>
              <a:spcAft>
                <a:spcPts val="0"/>
              </a:spcAft>
              <a:buSzPts val="1800"/>
              <a:buNone/>
            </a:pPr>
            <a:r>
              <a:rPr lang="en"/>
              <a:t>Complete the </a:t>
            </a:r>
            <a:r>
              <a:rPr lang="en" u="sng"/>
              <a:t>Informed Action</a:t>
            </a:r>
            <a:r>
              <a:rPr lang="en"/>
              <a:t> section (page 26) of the Environmental Literacy Model (ELM)</a:t>
            </a:r>
            <a:endParaRPr/>
          </a:p>
        </p:txBody>
      </p:sp>
      <p:sp>
        <p:nvSpPr>
          <p:cNvPr id="247" name="Google Shape;247;g20c5a01fee1_0_427"/>
          <p:cNvSpPr txBox="1"/>
          <p:nvPr>
            <p:ph idx="1" type="body"/>
          </p:nvPr>
        </p:nvSpPr>
        <p:spPr>
          <a:xfrm>
            <a:off x="311700" y="3440575"/>
            <a:ext cx="8520600" cy="112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Reference the MWEE Audit Tool (pages 37-54) for additional guidance</a:t>
            </a:r>
            <a:endParaRPr/>
          </a:p>
          <a:p>
            <a:pPr indent="0" lvl="0" marL="0" rtl="0" algn="l">
              <a:lnSpc>
                <a:spcPct val="115000"/>
              </a:lnSpc>
              <a:spcBef>
                <a:spcPts val="1600"/>
              </a:spcBef>
              <a:spcAft>
                <a:spcPts val="1600"/>
              </a:spcAft>
              <a:buSzPts val="1800"/>
              <a:buNone/>
            </a:pPr>
            <a:r>
              <a:rPr lang="en"/>
              <a:t>Use each other to bounce off ideas!</a:t>
            </a:r>
            <a:endParaRPr/>
          </a:p>
        </p:txBody>
      </p:sp>
      <p:pic>
        <p:nvPicPr>
          <p:cNvPr id="248" name="Google Shape;248;g20c5a01fee1_0_427"/>
          <p:cNvPicPr preferRelativeResize="0"/>
          <p:nvPr/>
        </p:nvPicPr>
        <p:blipFill rotWithShape="1">
          <a:blip r:embed="rId3">
            <a:alphaModFix/>
          </a:blip>
          <a:srcRect b="119" l="0" r="0" t="119"/>
          <a:stretch/>
        </p:blipFill>
        <p:spPr>
          <a:xfrm>
            <a:off x="750300" y="1148100"/>
            <a:ext cx="1733702" cy="2237527"/>
          </a:xfrm>
          <a:prstGeom prst="rect">
            <a:avLst/>
          </a:prstGeom>
          <a:noFill/>
          <a:ln cap="flat" cmpd="sng" w="19050">
            <a:solidFill>
              <a:srgbClr val="FFFFFF"/>
            </a:solidFill>
            <a:prstDash val="solid"/>
            <a:round/>
            <a:headEnd len="sm" w="sm" type="none"/>
            <a:tailEnd len="sm" w="sm" type="none"/>
          </a:ln>
        </p:spPr>
      </p:pic>
      <p:pic>
        <p:nvPicPr>
          <p:cNvPr id="249" name="Google Shape;249;g20c5a01fee1_0_427"/>
          <p:cNvPicPr preferRelativeResize="0"/>
          <p:nvPr/>
        </p:nvPicPr>
        <p:blipFill rotWithShape="1">
          <a:blip r:embed="rId4">
            <a:alphaModFix/>
          </a:blip>
          <a:srcRect b="0" l="0" r="0" t="0"/>
          <a:stretch/>
        </p:blipFill>
        <p:spPr>
          <a:xfrm>
            <a:off x="7151800" y="3986400"/>
            <a:ext cx="1786646" cy="1004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64" name="Shape 64"/>
        <p:cNvGrpSpPr/>
        <p:nvPr/>
      </p:nvGrpSpPr>
      <p:grpSpPr>
        <a:xfrm>
          <a:off x="0" y="0"/>
          <a:ext cx="0" cy="0"/>
          <a:chOff x="0" y="0"/>
          <a:chExt cx="0" cy="0"/>
        </a:xfrm>
      </p:grpSpPr>
      <p:sp>
        <p:nvSpPr>
          <p:cNvPr id="65" name="Google Shape;65;g20c5a01fee1_0_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Connecting Issue Investigation to Action</a:t>
            </a:r>
            <a:endParaRPr/>
          </a:p>
        </p:txBody>
      </p:sp>
      <p:sp>
        <p:nvSpPr>
          <p:cNvPr id="66" name="Google Shape;66;g20c5a01fee1_0_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highlight>
                  <a:schemeClr val="dk1"/>
                </a:highlight>
              </a:rPr>
              <a:t>CLAIM:</a:t>
            </a:r>
            <a:r>
              <a:rPr lang="en" sz="2400"/>
              <a:t> A statement of a student’s understanding about a phenomenon or about the results of an investigation.</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 sz="2400">
                <a:highlight>
                  <a:schemeClr val="dk1"/>
                </a:highlight>
              </a:rPr>
              <a:t>EVIDENCE:</a:t>
            </a:r>
            <a:r>
              <a:rPr lang="en" sz="2400"/>
              <a:t> Scientific data used to support the claim.</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 sz="2400">
                <a:highlight>
                  <a:schemeClr val="dk1"/>
                </a:highlight>
              </a:rPr>
              <a:t>REASONING:</a:t>
            </a:r>
            <a:r>
              <a:rPr lang="en" sz="2400"/>
              <a:t> Ties together the claim and the evidence. </a:t>
            </a:r>
            <a:endParaRPr/>
          </a:p>
        </p:txBody>
      </p:sp>
      <p:pic>
        <p:nvPicPr>
          <p:cNvPr id="67" name="Google Shape;67;g20c5a01fee1_0_9"/>
          <p:cNvPicPr preferRelativeResize="0"/>
          <p:nvPr/>
        </p:nvPicPr>
        <p:blipFill rotWithShape="1">
          <a:blip r:embed="rId3">
            <a:alphaModFix/>
          </a:blip>
          <a:srcRect b="0" l="0" r="0" t="0"/>
          <a:stretch/>
        </p:blipFill>
        <p:spPr>
          <a:xfrm>
            <a:off x="180219" y="4085544"/>
            <a:ext cx="1490450" cy="694900"/>
          </a:xfrm>
          <a:prstGeom prst="rect">
            <a:avLst/>
          </a:prstGeom>
          <a:noFill/>
          <a:ln>
            <a:noFill/>
          </a:ln>
        </p:spPr>
      </p:pic>
      <p:sp>
        <p:nvSpPr>
          <p:cNvPr id="68" name="Google Shape;68;g20c5a01fee1_0_9"/>
          <p:cNvSpPr txBox="1"/>
          <p:nvPr>
            <p:ph idx="1" type="body"/>
          </p:nvPr>
        </p:nvSpPr>
        <p:spPr>
          <a:xfrm>
            <a:off x="1670675" y="4171850"/>
            <a:ext cx="5112600" cy="52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1600"/>
              </a:spcAft>
              <a:buSzPts val="1800"/>
              <a:buNone/>
            </a:pPr>
            <a:r>
              <a:rPr b="1" lang="en">
                <a:latin typeface="Proxima Nova"/>
                <a:ea typeface="Proxima Nova"/>
                <a:cs typeface="Proxima Nova"/>
                <a:sym typeface="Proxima Nova"/>
                <a:extLst>
                  <a:ext uri="http://customooxmlschemas.google.com/">
                    <go:slidesCustomData xmlns:go="http://customooxmlschemas.google.com/" textRoundtripDataId="1"/>
                  </a:ext>
                </a:extLst>
              </a:rPr>
              <a:t>Claim, Evidence, Reasoning</a:t>
            </a:r>
            <a:r>
              <a:rPr lang="en">
                <a:extLst>
                  <a:ext uri="http://customooxmlschemas.google.com/">
                    <go:slidesCustomData xmlns:go="http://customooxmlschemas.google.com/" textRoundtripDataId="2"/>
                  </a:ext>
                </a:extLst>
              </a:rPr>
              <a:t> student worksheet</a:t>
            </a:r>
            <a:endParaRPr/>
          </a:p>
        </p:txBody>
      </p:sp>
      <p:pic>
        <p:nvPicPr>
          <p:cNvPr id="69" name="Google Shape;69;g20c5a01fee1_0_9"/>
          <p:cNvPicPr preferRelativeResize="0"/>
          <p:nvPr/>
        </p:nvPicPr>
        <p:blipFill rotWithShape="1">
          <a:blip r:embed="rId4">
            <a:alphaModFix/>
          </a:blip>
          <a:srcRect b="0" l="0" r="0" t="0"/>
          <a:stretch/>
        </p:blipFill>
        <p:spPr>
          <a:xfrm>
            <a:off x="7045713" y="3947725"/>
            <a:ext cx="1786574" cy="100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73" name="Shape 73"/>
        <p:cNvGrpSpPr/>
        <p:nvPr/>
      </p:nvGrpSpPr>
      <p:grpSpPr>
        <a:xfrm>
          <a:off x="0" y="0"/>
          <a:ext cx="0" cy="0"/>
          <a:chOff x="0" y="0"/>
          <a:chExt cx="0" cy="0"/>
        </a:xfrm>
      </p:grpSpPr>
      <p:sp>
        <p:nvSpPr>
          <p:cNvPr id="74" name="Google Shape;74;g20c5a01fee1_0_62"/>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Has anyone used CER with students?</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other approaches have you used to develop evidence-based claims?</a:t>
            </a:r>
            <a:endParaRPr sz="2400">
              <a:latin typeface="Proxima Nova Semibold"/>
              <a:ea typeface="Proxima Nova Semibold"/>
              <a:cs typeface="Proxima Nova Semibold"/>
              <a:sym typeface="Proxima Nova Semibold"/>
            </a:endParaRPr>
          </a:p>
        </p:txBody>
      </p:sp>
      <p:pic>
        <p:nvPicPr>
          <p:cNvPr id="75" name="Google Shape;75;g20c5a01fee1_0_62"/>
          <p:cNvPicPr preferRelativeResize="0"/>
          <p:nvPr/>
        </p:nvPicPr>
        <p:blipFill rotWithShape="1">
          <a:blip r:embed="rId3">
            <a:alphaModFix/>
          </a:blip>
          <a:srcRect b="0" l="0" r="0" t="0"/>
          <a:stretch/>
        </p:blipFill>
        <p:spPr>
          <a:xfrm>
            <a:off x="568101" y="769801"/>
            <a:ext cx="3565450" cy="356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79" name="Shape 79"/>
        <p:cNvGrpSpPr/>
        <p:nvPr/>
      </p:nvGrpSpPr>
      <p:grpSpPr>
        <a:xfrm>
          <a:off x="0" y="0"/>
          <a:ext cx="0" cy="0"/>
          <a:chOff x="0" y="0"/>
          <a:chExt cx="0" cy="0"/>
        </a:xfrm>
      </p:grpSpPr>
      <p:sp>
        <p:nvSpPr>
          <p:cNvPr id="80" name="Google Shape;80;g20c5a01fee1_0_67"/>
          <p:cNvSpPr txBox="1"/>
          <p:nvPr>
            <p:ph type="title"/>
          </p:nvPr>
        </p:nvSpPr>
        <p:spPr>
          <a:xfrm>
            <a:off x="311700" y="1071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Assessment - CER Rubric</a:t>
            </a:r>
            <a:endParaRPr/>
          </a:p>
        </p:txBody>
      </p:sp>
      <p:pic>
        <p:nvPicPr>
          <p:cNvPr id="81" name="Google Shape;81;g20c5a01fee1_0_67"/>
          <p:cNvPicPr preferRelativeResize="0"/>
          <p:nvPr/>
        </p:nvPicPr>
        <p:blipFill rotWithShape="1">
          <a:blip r:embed="rId3">
            <a:alphaModFix/>
          </a:blip>
          <a:srcRect b="0" l="0" r="0" t="1555"/>
          <a:stretch/>
        </p:blipFill>
        <p:spPr>
          <a:xfrm>
            <a:off x="480963" y="652238"/>
            <a:ext cx="8442874" cy="3991436"/>
          </a:xfrm>
          <a:prstGeom prst="rect">
            <a:avLst/>
          </a:prstGeom>
          <a:noFill/>
          <a:ln>
            <a:noFill/>
          </a:ln>
        </p:spPr>
      </p:pic>
      <p:sp>
        <p:nvSpPr>
          <p:cNvPr id="82" name="Google Shape;82;g20c5a01fee1_0_67"/>
          <p:cNvSpPr txBox="1"/>
          <p:nvPr/>
        </p:nvSpPr>
        <p:spPr>
          <a:xfrm>
            <a:off x="888338" y="4552500"/>
            <a:ext cx="7628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1000"/>
              </a:spcBef>
              <a:spcAft>
                <a:spcPts val="0"/>
              </a:spcAft>
              <a:buClr>
                <a:srgbClr val="000000"/>
              </a:buClr>
              <a:buSzPts val="1100"/>
              <a:buFont typeface="Arial"/>
              <a:buNone/>
            </a:pPr>
            <a:r>
              <a:rPr b="0" i="1" lang="en" sz="1000" u="none" cap="none" strike="noStrike">
                <a:solidFill>
                  <a:schemeClr val="dk2"/>
                </a:solidFill>
                <a:latin typeface="Proxima Nova"/>
                <a:ea typeface="Proxima Nova"/>
                <a:cs typeface="Proxima Nova"/>
                <a:sym typeface="Proxima Nova"/>
              </a:rPr>
              <a:t>Source: </a:t>
            </a:r>
            <a:r>
              <a:rPr b="0" i="1" lang="en" sz="1000" u="sng" cap="none" strike="noStrike">
                <a:solidFill>
                  <a:schemeClr val="dk2"/>
                </a:solidFill>
                <a:latin typeface="Proxima Nova"/>
                <a:ea typeface="Proxima Nova"/>
                <a:cs typeface="Proxima Nova"/>
                <a:sym typeface="Proxima Nova"/>
                <a:hlinkClick r:id="rId4">
                  <a:extLst>
                    <a:ext uri="{A12FA001-AC4F-418D-AE19-62706E023703}">
                      <ahyp:hlinkClr val="tx"/>
                    </a:ext>
                  </a:extLst>
                </a:hlinkClick>
              </a:rPr>
              <a:t>https://www.chemedx.org/article/implementing-claim-evidence-reasoning-framework-chemistry-classroom</a:t>
            </a:r>
            <a:endParaRPr b="0" i="0" sz="1000" u="none" cap="none" strike="noStrike">
              <a:solidFill>
                <a:schemeClr val="dk2"/>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86" name="Shape 86"/>
        <p:cNvGrpSpPr/>
        <p:nvPr/>
      </p:nvGrpSpPr>
      <p:grpSpPr>
        <a:xfrm>
          <a:off x="0" y="0"/>
          <a:ext cx="0" cy="0"/>
          <a:chOff x="0" y="0"/>
          <a:chExt cx="0" cy="0"/>
        </a:xfrm>
      </p:grpSpPr>
      <p:sp>
        <p:nvSpPr>
          <p:cNvPr id="87" name="Google Shape;87;g20c5a01fee1_0_73"/>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do you think of this rubric? Would you make changes?</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have others assessed CER work?</a:t>
            </a:r>
            <a:endParaRPr sz="2400">
              <a:latin typeface="Proxima Nova Semibold"/>
              <a:ea typeface="Proxima Nova Semibold"/>
              <a:cs typeface="Proxima Nova Semibold"/>
              <a:sym typeface="Proxima Nova Semibold"/>
            </a:endParaRPr>
          </a:p>
        </p:txBody>
      </p:sp>
      <p:pic>
        <p:nvPicPr>
          <p:cNvPr id="88" name="Google Shape;88;g20c5a01fee1_0_73"/>
          <p:cNvPicPr preferRelativeResize="0"/>
          <p:nvPr/>
        </p:nvPicPr>
        <p:blipFill rotWithShape="1">
          <a:blip r:embed="rId3">
            <a:alphaModFix/>
          </a:blip>
          <a:srcRect b="0" l="0" r="0" t="0"/>
          <a:stretch/>
        </p:blipFill>
        <p:spPr>
          <a:xfrm>
            <a:off x="583601" y="769801"/>
            <a:ext cx="3565450" cy="356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92" name="Shape 92"/>
        <p:cNvGrpSpPr/>
        <p:nvPr/>
      </p:nvGrpSpPr>
      <p:grpSpPr>
        <a:xfrm>
          <a:off x="0" y="0"/>
          <a:ext cx="0" cy="0"/>
          <a:chOff x="0" y="0"/>
          <a:chExt cx="0" cy="0"/>
        </a:xfrm>
      </p:grpSpPr>
      <p:sp>
        <p:nvSpPr>
          <p:cNvPr id="93" name="Google Shape;93;g20c5a01fee1_0_7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2</a:t>
            </a:r>
            <a:endParaRPr/>
          </a:p>
        </p:txBody>
      </p:sp>
      <p:sp>
        <p:nvSpPr>
          <p:cNvPr id="94" name="Google Shape;94;g20c5a01fee1_0_7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Bolstering Youth Voice in Action</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98" name="Shape 98"/>
        <p:cNvGrpSpPr/>
        <p:nvPr/>
      </p:nvGrpSpPr>
      <p:grpSpPr>
        <a:xfrm>
          <a:off x="0" y="0"/>
          <a:ext cx="0" cy="0"/>
          <a:chOff x="0" y="0"/>
          <a:chExt cx="0" cy="0"/>
        </a:xfrm>
      </p:grpSpPr>
      <p:sp>
        <p:nvSpPr>
          <p:cNvPr id="99" name="Google Shape;99;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Divergent / Convergent Thinking</a:t>
            </a:r>
            <a:endParaRPr/>
          </a:p>
        </p:txBody>
      </p:sp>
      <p:sp>
        <p:nvSpPr>
          <p:cNvPr id="100" name="Google Shape;100;p9"/>
          <p:cNvSpPr txBox="1"/>
          <p:nvPr/>
        </p:nvSpPr>
        <p:spPr>
          <a:xfrm>
            <a:off x="329200" y="1640550"/>
            <a:ext cx="2378100" cy="1862400"/>
          </a:xfrm>
          <a:prstGeom prst="rect">
            <a:avLst/>
          </a:prstGeom>
          <a:solidFill>
            <a:srgbClr val="FFFFF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Divergent Process</a:t>
            </a:r>
            <a:endParaRPr b="0" i="0" sz="1800" u="none" cap="none" strike="noStrike">
              <a:solidFill>
                <a:srgbClr val="000000"/>
              </a:solidFill>
              <a:latin typeface="Proxima Nova Semibold"/>
              <a:ea typeface="Proxima Nova Semibold"/>
              <a:cs typeface="Proxima Nova Semibold"/>
              <a:sym typeface="Proxima Nova Semibold"/>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(Solo-Storming)</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1" name="Google Shape;101;p9"/>
          <p:cNvSpPr txBox="1"/>
          <p:nvPr/>
        </p:nvSpPr>
        <p:spPr>
          <a:xfrm>
            <a:off x="3397500" y="1640550"/>
            <a:ext cx="2378100" cy="186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Group Storming (every idea counts!)</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2" name="Google Shape;102;p9"/>
          <p:cNvSpPr txBox="1"/>
          <p:nvPr/>
        </p:nvSpPr>
        <p:spPr>
          <a:xfrm>
            <a:off x="6454200" y="1640550"/>
            <a:ext cx="2564700" cy="186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Convergent Process (planning &amp; designing)</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3" name="Google Shape;103;p9"/>
          <p:cNvSpPr/>
          <p:nvPr/>
        </p:nvSpPr>
        <p:spPr>
          <a:xfrm>
            <a:off x="5833050" y="2285400"/>
            <a:ext cx="563700" cy="572700"/>
          </a:xfrm>
          <a:prstGeom prst="right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9"/>
          <p:cNvSpPr/>
          <p:nvPr/>
        </p:nvSpPr>
        <p:spPr>
          <a:xfrm>
            <a:off x="2808650" y="2285400"/>
            <a:ext cx="563700" cy="572700"/>
          </a:xfrm>
          <a:prstGeom prst="right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08" name="Shape 108"/>
        <p:cNvGrpSpPr/>
        <p:nvPr/>
      </p:nvGrpSpPr>
      <p:grpSpPr>
        <a:xfrm>
          <a:off x="0" y="0"/>
          <a:ext cx="0" cy="0"/>
          <a:chOff x="0" y="0"/>
          <a:chExt cx="0" cy="0"/>
        </a:xfrm>
      </p:grpSpPr>
      <p:sp>
        <p:nvSpPr>
          <p:cNvPr id="109" name="Google Shape;109;g20c5a01fee1_0_128"/>
          <p:cNvSpPr txBox="1"/>
          <p:nvPr>
            <p:ph type="ctrTitle"/>
          </p:nvPr>
        </p:nvSpPr>
        <p:spPr>
          <a:xfrm>
            <a:off x="311700" y="784650"/>
            <a:ext cx="8520600" cy="79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4800">
                <a:extLst>
                  <a:ext uri="http://customooxmlschemas.google.com/">
                    <go:slidesCustomData xmlns:go="http://customooxmlschemas.google.com/" textRoundtripDataId="3"/>
                  </a:ext>
                </a:extLst>
              </a:rPr>
              <a:t>Environmental Phenomenon </a:t>
            </a:r>
            <a:endParaRPr sz="4800"/>
          </a:p>
        </p:txBody>
      </p:sp>
      <p:sp>
        <p:nvSpPr>
          <p:cNvPr id="110" name="Google Shape;110;g20c5a01fee1_0_128"/>
          <p:cNvSpPr txBox="1"/>
          <p:nvPr>
            <p:ph idx="1" type="subTitle"/>
          </p:nvPr>
        </p:nvSpPr>
        <p:spPr>
          <a:xfrm>
            <a:off x="311700" y="1577250"/>
            <a:ext cx="8520600" cy="154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t>[Insert a CER statement from Activity 1]</a:t>
            </a:r>
            <a:endParaRPr sz="2400"/>
          </a:p>
        </p:txBody>
      </p:sp>
      <p:sp>
        <p:nvSpPr>
          <p:cNvPr id="111" name="Google Shape;111;g20c5a01fee1_0_128"/>
          <p:cNvSpPr txBox="1"/>
          <p:nvPr/>
        </p:nvSpPr>
        <p:spPr>
          <a:xfrm>
            <a:off x="2078800" y="3876075"/>
            <a:ext cx="4472400" cy="79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chemeClr val="dk2"/>
                </a:solidFill>
                <a:latin typeface="Proxima Nova Semibold"/>
                <a:ea typeface="Proxima Nova Semibold"/>
                <a:cs typeface="Proxima Nova Semibold"/>
                <a:sym typeface="Proxima Nova Semibold"/>
              </a:rPr>
              <a:t>Types of Environmental Action Projects</a:t>
            </a:r>
            <a:endParaRPr b="0" i="0" sz="1800" u="none" cap="none" strike="noStrike">
              <a:solidFill>
                <a:schemeClr val="dk2"/>
              </a:solidFill>
              <a:latin typeface="Proxima Nova Semibold"/>
              <a:ea typeface="Proxima Nova Semibold"/>
              <a:cs typeface="Proxima Nova Semibold"/>
              <a:sym typeface="Proxima Nova Semibold"/>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10</a:t>
            </a:r>
            <a:endParaRPr b="0" i="0" sz="1800" u="none" cap="none" strike="noStrike">
              <a:solidFill>
                <a:schemeClr val="dk2"/>
              </a:solidFill>
              <a:latin typeface="Proxima Nova Semibold"/>
              <a:ea typeface="Proxima Nova Semibold"/>
              <a:cs typeface="Proxima Nova Semibold"/>
              <a:sym typeface="Proxima Nova Semibold"/>
            </a:endParaRPr>
          </a:p>
        </p:txBody>
      </p:sp>
      <p:pic>
        <p:nvPicPr>
          <p:cNvPr id="112" name="Google Shape;112;g20c5a01fee1_0_128"/>
          <p:cNvPicPr preferRelativeResize="0"/>
          <p:nvPr/>
        </p:nvPicPr>
        <p:blipFill rotWithShape="1">
          <a:blip r:embed="rId3">
            <a:alphaModFix/>
          </a:blip>
          <a:srcRect b="119" l="0" r="0" t="119"/>
          <a:stretch/>
        </p:blipFill>
        <p:spPr>
          <a:xfrm>
            <a:off x="581550" y="3119250"/>
            <a:ext cx="1374000" cy="1773302"/>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