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5143500" cx="9144000"/>
  <p:notesSz cx="6858000" cy="9144000"/>
  <p:embeddedFontLst>
    <p:embeddedFont>
      <p:font typeface="Proxima Nova"/>
      <p:regular r:id="rId34"/>
      <p:bold r:id="rId35"/>
      <p:italic r:id="rId36"/>
      <p:boldItalic r:id="rId37"/>
    </p:embeddedFont>
    <p:embeddedFont>
      <p:font typeface="Lato"/>
      <p:regular r:id="rId38"/>
      <p:bold r:id="rId39"/>
      <p:italic r:id="rId40"/>
      <p:boldItalic r:id="rId41"/>
    </p:embeddedFont>
    <p:embeddedFont>
      <p:font typeface="Proxima Nova Extrabold"/>
      <p:bold r:id="rId42"/>
    </p:embeddedFont>
    <p:embeddedFont>
      <p:font typeface="Proxima Nova Semibold"/>
      <p:regular r:id="rId43"/>
      <p:bold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46" roundtripDataSignature="AMtx7mhj4uIokF0fQyPk7bbKAjecTQsmC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10FD614-568C-414D-85F3-F2CE9F0BB153}">
  <a:tblStyle styleId="{C10FD614-568C-414D-85F3-F2CE9F0BB153}"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5279C4E4-5374-40E7-B4DC-118BF6704A60}"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italic.fntdata"/><Relationship Id="rId20" Type="http://schemas.openxmlformats.org/officeDocument/2006/relationships/slide" Target="slides/slide14.xml"/><Relationship Id="rId42" Type="http://schemas.openxmlformats.org/officeDocument/2006/relationships/font" Target="fonts/ProximaNovaExtrabold-bold.fntdata"/><Relationship Id="rId41" Type="http://schemas.openxmlformats.org/officeDocument/2006/relationships/font" Target="fonts/Lato-boldItalic.fntdata"/><Relationship Id="rId22" Type="http://schemas.openxmlformats.org/officeDocument/2006/relationships/slide" Target="slides/slide16.xml"/><Relationship Id="rId44" Type="http://schemas.openxmlformats.org/officeDocument/2006/relationships/font" Target="fonts/ProximaNovaSemibold-bold.fntdata"/><Relationship Id="rId21" Type="http://schemas.openxmlformats.org/officeDocument/2006/relationships/slide" Target="slides/slide15.xml"/><Relationship Id="rId43" Type="http://schemas.openxmlformats.org/officeDocument/2006/relationships/font" Target="fonts/ProximaNovaSemibold-regular.fntdata"/><Relationship Id="rId24" Type="http://schemas.openxmlformats.org/officeDocument/2006/relationships/slide" Target="slides/slide18.xml"/><Relationship Id="rId46" Type="http://customschemas.google.com/relationships/presentationmetadata" Target="metadata"/><Relationship Id="rId23" Type="http://schemas.openxmlformats.org/officeDocument/2006/relationships/slide" Target="slides/slide17.xml"/><Relationship Id="rId45" Type="http://schemas.openxmlformats.org/officeDocument/2006/relationships/font" Target="fonts/ProximaNovaSemibold-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ProximaNova-bold.fntdata"/><Relationship Id="rId12" Type="http://schemas.openxmlformats.org/officeDocument/2006/relationships/slide" Target="slides/slide6.xml"/><Relationship Id="rId34" Type="http://schemas.openxmlformats.org/officeDocument/2006/relationships/font" Target="fonts/ProximaNova-regular.fntdata"/><Relationship Id="rId15" Type="http://schemas.openxmlformats.org/officeDocument/2006/relationships/slide" Target="slides/slide9.xml"/><Relationship Id="rId37" Type="http://schemas.openxmlformats.org/officeDocument/2006/relationships/font" Target="fonts/ProximaNova-boldItalic.fntdata"/><Relationship Id="rId14" Type="http://schemas.openxmlformats.org/officeDocument/2006/relationships/slide" Target="slides/slide8.xml"/><Relationship Id="rId36" Type="http://schemas.openxmlformats.org/officeDocument/2006/relationships/font" Target="fonts/ProximaNova-italic.fntdata"/><Relationship Id="rId17" Type="http://schemas.openxmlformats.org/officeDocument/2006/relationships/slide" Target="slides/slide11.xml"/><Relationship Id="rId39" Type="http://schemas.openxmlformats.org/officeDocument/2006/relationships/font" Target="fonts/Lato-bold.fntdata"/><Relationship Id="rId16" Type="http://schemas.openxmlformats.org/officeDocument/2006/relationships/slide" Target="slides/slide10.xml"/><Relationship Id="rId38" Type="http://schemas.openxmlformats.org/officeDocument/2006/relationships/font" Target="fonts/Lato-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aybackpack.com/files/Virtual_3.2_Synthesis-and-Conclusion-Report-Out-of-Independent-Investigations.pptx"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aybackpack.com/files/Virtual_3.2_Synthesis-and-Conclusion-Report-Out-of-Independent-Investigations.pptx"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aybackpack.com/files/Documents/Conestoga-Valley-Think-Cloud.pdf" TargetMode="External"/><Relationship Id="rId3" Type="http://schemas.openxmlformats.org/officeDocument/2006/relationships/hyperlink" Target="https://www.baybackpack.com/files/Documents/Conestoga-Valley-Questions-and-Planning-Investigations.pdf" TargetMode="External"/><Relationship Id="rId4" Type="http://schemas.openxmlformats.org/officeDocument/2006/relationships/hyperlink" Target="https://www.baybackpack.com/files/Documents/Conestoga-Valley-Moving-from-Claims-to-Informed-Action.pdf" TargetMode="External"/><Relationship Id="rId5" Type="http://schemas.openxmlformats.org/officeDocument/2006/relationships/hyperlink" Target="https://www.baybackpack.com/files/Documents/Conestoga-Valley-ELM.pdf" TargetMode="External"/><Relationship Id="rId6" Type="http://schemas.openxmlformats.org/officeDocument/2006/relationships/hyperlink" Target="https://www.baybackpack.com/files/Documents/Conestoga-Valley-ELM-Curriculum-Anchor.pdf" TargetMode="External"/><Relationship Id="rId7" Type="http://schemas.openxmlformats.org/officeDocument/2006/relationships/hyperlink" Target="https://www.baybackpack.com/files/Documents/Conestoga-Valley-ELM-Issue-Investigation.pdf" TargetMode="External"/><Relationship Id="rId8" Type="http://schemas.openxmlformats.org/officeDocument/2006/relationships/hyperlink" Target="https://www.baybackpack.com/files/Documents/Conestoga-Valley-ELM-Informed-Action.pdf"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ites.google.com/henrico.k12.va.us/bwise/watershed-challenge"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E2RxDGCn9CD6Ul27jwQdS6x_RQYdrjtf/edit?usp=sharing&amp;ouid=117634018940137766028&amp;rtpof=true&amp;sd=true"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HMWV6pMvAiELH-AxZeUPGdV9r3KdBfDsiWVPbeoBHtY/edit?usp=sharing"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40klMbSnxP9QYUk0AoHzyY51W0bE2Q23/edit?usp=sharing&amp;ouid=117634018940137766028&amp;rtpof=true&amp;sd=true" TargetMode="External"/><Relationship Id="rId3" Type="http://schemas.openxmlformats.org/officeDocument/2006/relationships/hyperlink" Target="https://drive.google.com/file/d/167dl9r9l2KAI5CiLUIUyWX98i6hP_FG6/view?usp=sharing"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aybackpack.com/files/Virtual_Student-Voice-Breakout_Discussion.pptx"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 name="Google Shape;5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Ask the group to brainstorm things to consider. Classify them into categories: safety, class management and logistics</a:t>
            </a:r>
            <a:endParaRPr/>
          </a:p>
          <a:p>
            <a:pPr indent="0" lvl="0" marL="0" rtl="0" algn="l">
              <a:lnSpc>
                <a:spcPct val="100000"/>
              </a:lnSpc>
              <a:spcBef>
                <a:spcPts val="0"/>
              </a:spcBef>
              <a:spcAft>
                <a:spcPts val="0"/>
              </a:spcAft>
              <a:buSzPts val="1100"/>
              <a:buNone/>
            </a:pPr>
            <a:r>
              <a:rPr lang="en"/>
              <a:t> </a:t>
            </a:r>
            <a:endParaRPr/>
          </a:p>
          <a:p>
            <a:pPr indent="0" lvl="0" marL="0" rtl="0" algn="l">
              <a:lnSpc>
                <a:spcPct val="100000"/>
              </a:lnSpc>
              <a:spcBef>
                <a:spcPts val="0"/>
              </a:spcBef>
              <a:spcAft>
                <a:spcPts val="0"/>
              </a:spcAft>
              <a:buSzPts val="1100"/>
              <a:buNone/>
            </a:pPr>
            <a:r>
              <a:rPr lang="en"/>
              <a:t>Recognize and give voice to comfort levels-from hope and fears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Manage your own expectations.  It’s okay if things change direction - embrace the learning moment. (share 4th grade story)</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Key Point, if you do not have experience or comfort with student learning outside, Partners are key, consider engaging them.  We are sending you some tools to give you some experience with the process.  You are not expected to be the expert!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 name="Google Shape;13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Virtual Option (Slide 1): </a:t>
            </a:r>
            <a:r>
              <a:rPr lang="en" u="sng">
                <a:solidFill>
                  <a:schemeClr val="hlink"/>
                </a:solidFill>
                <a:hlinkClick r:id="rId2"/>
              </a:rPr>
              <a:t>https://www.baybackpack.com/files/Virtual_3.2_Synthesis-and-Conclusion-Report-Out-of-Independent-Investigations.pptx</a:t>
            </a:r>
            <a:r>
              <a:rPr lang="en">
                <a:solidFill>
                  <a:schemeClr val="dk1"/>
                </a:solidFill>
              </a:rPr>
              <a:t>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 name="Google Shape;13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Virtual Option (Slide 2): </a:t>
            </a:r>
            <a:r>
              <a:rPr lang="en" u="sng">
                <a:solidFill>
                  <a:schemeClr val="hlink"/>
                </a:solidFill>
                <a:hlinkClick r:id="rId2"/>
              </a:rPr>
              <a:t>https://www.baybackpack.com/files/Virtual_3.2_Synthesis-and-Conclusion-Report-Out-of-Independent-Investigations.pptx</a:t>
            </a:r>
            <a:r>
              <a:rPr lang="en"/>
              <a: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 name="Google Shape;15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4d6cba897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g34d6cba8972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200">
                <a:latin typeface="Proxima Nova Semibold"/>
                <a:ea typeface="Proxima Nova Semibold"/>
                <a:cs typeface="Proxima Nova Semibold"/>
                <a:sym typeface="Proxima Nova Semibold"/>
              </a:rPr>
              <a:t>[Make additions/subtractions and sub out webpages based on the location of your workshop]</a:t>
            </a:r>
            <a:endParaRPr sz="1200">
              <a:latin typeface="Proxima Nova Semibold"/>
              <a:ea typeface="Proxima Nova Semibold"/>
              <a:cs typeface="Proxima Nova Semibold"/>
              <a:sym typeface="Proxima Nova Semibold"/>
            </a:endParaRPr>
          </a:p>
          <a:p>
            <a:pPr indent="0" lvl="0" marL="0" rtl="0" algn="l">
              <a:spcBef>
                <a:spcPts val="1600"/>
              </a:spcBef>
              <a:spcAft>
                <a:spcPts val="0"/>
              </a:spcAft>
              <a:buClr>
                <a:schemeClr val="dk1"/>
              </a:buClr>
              <a:buSzPts val="1100"/>
              <a:buFont typeface="Arial"/>
              <a:buNone/>
            </a:pPr>
            <a:r>
              <a:rPr lang="en">
                <a:solidFill>
                  <a:schemeClr val="dk1"/>
                </a:solidFill>
              </a:rPr>
              <a:t>Another example https://www.paimapinvasives.org/</a:t>
            </a:r>
            <a:endParaRPr>
              <a:solidFill>
                <a:schemeClr val="dk1"/>
              </a:solidFill>
            </a:endParaRPr>
          </a:p>
          <a:p>
            <a:pPr indent="0" lvl="0" marL="0" rtl="0" algn="l">
              <a:spcBef>
                <a:spcPts val="1600"/>
              </a:spcBef>
              <a:spcAft>
                <a:spcPts val="0"/>
              </a:spcAft>
              <a:buClr>
                <a:schemeClr val="dk1"/>
              </a:buClr>
              <a:buSzPts val="1100"/>
              <a:buFont typeface="Arial"/>
              <a:buNone/>
            </a:pPr>
            <a:r>
              <a:rPr lang="en">
                <a:solidFill>
                  <a:schemeClr val="dk1"/>
                </a:solidFill>
              </a:rPr>
              <a:t>Local parks, Conservancies, land trusts, museums, botanical gardens, community gardens, playgrounds, parking lots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 name="Google Shape;166;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 name="Google Shape;173;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t>Conestoga Valley Think Cloud</a:t>
            </a:r>
            <a:endParaRPr sz="1000" u="sng">
              <a:solidFill>
                <a:schemeClr val="hlink"/>
              </a:solidFill>
            </a:endParaRPr>
          </a:p>
          <a:p>
            <a:pPr indent="0" lvl="0" marL="0" rtl="0" algn="l">
              <a:lnSpc>
                <a:spcPct val="115000"/>
              </a:lnSpc>
              <a:spcBef>
                <a:spcPts val="0"/>
              </a:spcBef>
              <a:spcAft>
                <a:spcPts val="0"/>
              </a:spcAft>
              <a:buNone/>
            </a:pPr>
            <a:r>
              <a:rPr lang="en" sz="1000" u="sng">
                <a:solidFill>
                  <a:schemeClr val="hlink"/>
                </a:solidFill>
                <a:hlinkClick r:id="rId2"/>
              </a:rPr>
              <a:t>https://www.baybackpack.com/files/Documents/Conestoga-Valley-Think-Cloud.pdf</a:t>
            </a:r>
            <a:endParaRPr sz="1000" u="sng">
              <a:solidFill>
                <a:schemeClr val="hlink"/>
              </a:solidFill>
            </a:endParaRPr>
          </a:p>
          <a:p>
            <a:pPr indent="0" lvl="0" marL="0" rtl="0" algn="l">
              <a:lnSpc>
                <a:spcPct val="115000"/>
              </a:lnSpc>
              <a:spcBef>
                <a:spcPts val="0"/>
              </a:spcBef>
              <a:spcAft>
                <a:spcPts val="0"/>
              </a:spcAft>
              <a:buNone/>
            </a:pPr>
            <a:r>
              <a:rPr lang="en" sz="1000"/>
              <a:t>Conestoga Valley Questions and Planning Investigations</a:t>
            </a:r>
            <a:endParaRPr sz="1000" u="sng">
              <a:solidFill>
                <a:schemeClr val="hlink"/>
              </a:solidFill>
            </a:endParaRPr>
          </a:p>
          <a:p>
            <a:pPr indent="0" lvl="0" marL="0" rtl="0" algn="l">
              <a:lnSpc>
                <a:spcPct val="115000"/>
              </a:lnSpc>
              <a:spcBef>
                <a:spcPts val="0"/>
              </a:spcBef>
              <a:spcAft>
                <a:spcPts val="0"/>
              </a:spcAft>
              <a:buNone/>
            </a:pPr>
            <a:r>
              <a:rPr lang="en" sz="1000" u="sng">
                <a:solidFill>
                  <a:schemeClr val="hlink"/>
                </a:solidFill>
                <a:hlinkClick r:id="rId3"/>
              </a:rPr>
              <a:t>https://www.baybackpack.com/files/Documents/Conestoga-Valley-Questions-and-Planning-Investigations.pdf</a:t>
            </a:r>
            <a:endParaRPr sz="1000" u="sng">
              <a:solidFill>
                <a:schemeClr val="hlink"/>
              </a:solidFill>
            </a:endParaRPr>
          </a:p>
          <a:p>
            <a:pPr indent="0" lvl="0" marL="0" rtl="0" algn="l">
              <a:lnSpc>
                <a:spcPct val="115000"/>
              </a:lnSpc>
              <a:spcBef>
                <a:spcPts val="0"/>
              </a:spcBef>
              <a:spcAft>
                <a:spcPts val="0"/>
              </a:spcAft>
              <a:buNone/>
            </a:pPr>
            <a:r>
              <a:rPr lang="en" sz="1000"/>
              <a:t>Conestoga Valley Moving from Claims to Informed Action</a:t>
            </a:r>
            <a:endParaRPr sz="1000" u="sng">
              <a:solidFill>
                <a:schemeClr val="hlink"/>
              </a:solidFill>
            </a:endParaRPr>
          </a:p>
          <a:p>
            <a:pPr indent="0" lvl="0" marL="0" rtl="0" algn="l">
              <a:lnSpc>
                <a:spcPct val="115000"/>
              </a:lnSpc>
              <a:spcBef>
                <a:spcPts val="0"/>
              </a:spcBef>
              <a:spcAft>
                <a:spcPts val="0"/>
              </a:spcAft>
              <a:buNone/>
            </a:pPr>
            <a:r>
              <a:rPr lang="en" sz="1000" u="sng">
                <a:solidFill>
                  <a:schemeClr val="hlink"/>
                </a:solidFill>
                <a:hlinkClick r:id="rId4"/>
              </a:rPr>
              <a:t>https://www.baybackpack.com/files/Documents/Conestoga-Valley-Moving-from-Claims-to-Informed-Action.pdf</a:t>
            </a:r>
            <a:endParaRPr sz="1000" u="sng">
              <a:solidFill>
                <a:schemeClr val="hlink"/>
              </a:solidFill>
            </a:endParaRPr>
          </a:p>
          <a:p>
            <a:pPr indent="0" lvl="0" marL="0" rtl="0" algn="l">
              <a:lnSpc>
                <a:spcPct val="115000"/>
              </a:lnSpc>
              <a:spcBef>
                <a:spcPts val="0"/>
              </a:spcBef>
              <a:spcAft>
                <a:spcPts val="0"/>
              </a:spcAft>
              <a:buNone/>
            </a:pPr>
            <a:r>
              <a:rPr lang="en" sz="1000"/>
              <a:t>Conestoga Valley ELM</a:t>
            </a:r>
            <a:endParaRPr sz="1000" u="sng">
              <a:solidFill>
                <a:schemeClr val="hlink"/>
              </a:solidFill>
            </a:endParaRPr>
          </a:p>
          <a:p>
            <a:pPr indent="0" lvl="0" marL="0" rtl="0" algn="l">
              <a:lnSpc>
                <a:spcPct val="115000"/>
              </a:lnSpc>
              <a:spcBef>
                <a:spcPts val="0"/>
              </a:spcBef>
              <a:spcAft>
                <a:spcPts val="0"/>
              </a:spcAft>
              <a:buNone/>
            </a:pPr>
            <a:r>
              <a:rPr lang="en" sz="1000" u="sng">
                <a:solidFill>
                  <a:schemeClr val="hlink"/>
                </a:solidFill>
                <a:hlinkClick r:id="rId5"/>
              </a:rPr>
              <a:t>https://www.baybackpack.com/files/Documents/Conestoga-Valley-ELM.pdf</a:t>
            </a:r>
            <a:endParaRPr sz="1000" u="sng">
              <a:solidFill>
                <a:schemeClr val="hlink"/>
              </a:solidFill>
            </a:endParaRPr>
          </a:p>
          <a:p>
            <a:pPr indent="0" lvl="0" marL="0" rtl="0" algn="l">
              <a:lnSpc>
                <a:spcPct val="115000"/>
              </a:lnSpc>
              <a:spcBef>
                <a:spcPts val="0"/>
              </a:spcBef>
              <a:spcAft>
                <a:spcPts val="0"/>
              </a:spcAft>
              <a:buNone/>
            </a:pPr>
            <a:r>
              <a:rPr lang="en" sz="1000"/>
              <a:t>Conestoga Valley ELM Curriculum Anchor</a:t>
            </a:r>
            <a:endParaRPr sz="1000" u="sng">
              <a:solidFill>
                <a:schemeClr val="hlink"/>
              </a:solidFill>
            </a:endParaRPr>
          </a:p>
          <a:p>
            <a:pPr indent="0" lvl="0" marL="0" rtl="0" algn="l">
              <a:lnSpc>
                <a:spcPct val="115000"/>
              </a:lnSpc>
              <a:spcBef>
                <a:spcPts val="0"/>
              </a:spcBef>
              <a:spcAft>
                <a:spcPts val="0"/>
              </a:spcAft>
              <a:buNone/>
            </a:pPr>
            <a:r>
              <a:rPr lang="en" sz="1000" u="sng">
                <a:solidFill>
                  <a:schemeClr val="hlink"/>
                </a:solidFill>
                <a:hlinkClick r:id="rId6"/>
              </a:rPr>
              <a:t>https://www.baybackpack.com/files/Documents/Conestoga-Valley-ELM-Curriculum-Anchor.pdf</a:t>
            </a:r>
            <a:endParaRPr sz="1000" u="sng">
              <a:solidFill>
                <a:schemeClr val="hlink"/>
              </a:solidFill>
            </a:endParaRPr>
          </a:p>
          <a:p>
            <a:pPr indent="0" lvl="0" marL="0" rtl="0" algn="l">
              <a:lnSpc>
                <a:spcPct val="115000"/>
              </a:lnSpc>
              <a:spcBef>
                <a:spcPts val="0"/>
              </a:spcBef>
              <a:spcAft>
                <a:spcPts val="0"/>
              </a:spcAft>
              <a:buNone/>
            </a:pPr>
            <a:r>
              <a:rPr lang="en" sz="1000"/>
              <a:t>Conestoga Valley ELM Issue Investigation</a:t>
            </a:r>
            <a:endParaRPr sz="1000" u="sng">
              <a:solidFill>
                <a:schemeClr val="hlink"/>
              </a:solidFill>
            </a:endParaRPr>
          </a:p>
          <a:p>
            <a:pPr indent="0" lvl="0" marL="0" rtl="0" algn="l">
              <a:lnSpc>
                <a:spcPct val="115000"/>
              </a:lnSpc>
              <a:spcBef>
                <a:spcPts val="0"/>
              </a:spcBef>
              <a:spcAft>
                <a:spcPts val="0"/>
              </a:spcAft>
              <a:buNone/>
            </a:pPr>
            <a:r>
              <a:rPr lang="en" sz="1000" u="sng">
                <a:solidFill>
                  <a:schemeClr val="hlink"/>
                </a:solidFill>
                <a:hlinkClick r:id="rId7"/>
              </a:rPr>
              <a:t>https://www.baybackpack.com/files/Documents/Conestoga-Valley-ELM-Issue-Investigation.pdf</a:t>
            </a:r>
            <a:endParaRPr sz="1000" u="sng">
              <a:solidFill>
                <a:schemeClr val="hlink"/>
              </a:solidFill>
            </a:endParaRPr>
          </a:p>
          <a:p>
            <a:pPr indent="0" lvl="0" marL="0" rtl="0" algn="l">
              <a:lnSpc>
                <a:spcPct val="115000"/>
              </a:lnSpc>
              <a:spcBef>
                <a:spcPts val="0"/>
              </a:spcBef>
              <a:spcAft>
                <a:spcPts val="0"/>
              </a:spcAft>
              <a:buNone/>
            </a:pPr>
            <a:r>
              <a:rPr lang="en" sz="1000"/>
              <a:t>Conestoga Valley ELM Informed Action</a:t>
            </a:r>
            <a:endParaRPr sz="1000" u="sng">
              <a:solidFill>
                <a:schemeClr val="hlink"/>
              </a:solidFill>
            </a:endParaRPr>
          </a:p>
          <a:p>
            <a:pPr indent="0" lvl="0" marL="0" rtl="0" algn="l">
              <a:lnSpc>
                <a:spcPct val="115000"/>
              </a:lnSpc>
              <a:spcBef>
                <a:spcPts val="0"/>
              </a:spcBef>
              <a:spcAft>
                <a:spcPts val="0"/>
              </a:spcAft>
              <a:buNone/>
            </a:pPr>
            <a:r>
              <a:rPr lang="en" sz="1000" u="sng">
                <a:solidFill>
                  <a:schemeClr val="hlink"/>
                </a:solidFill>
                <a:hlinkClick r:id="rId8"/>
              </a:rPr>
              <a:t>https://www.baybackpack.com/files/Documents/Conestoga-Valley-ELM-Informed-Action.pdf</a:t>
            </a:r>
            <a:endParaRPr sz="1000" u="sng">
              <a:solidFill>
                <a:schemeClr val="hlink"/>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Henrico: </a:t>
            </a:r>
            <a:r>
              <a:rPr lang="en" u="sng">
                <a:solidFill>
                  <a:schemeClr val="hlink"/>
                </a:solidFill>
                <a:hlinkClick r:id="rId2"/>
              </a:rPr>
              <a:t>https://sites.google.com/henrico.k12.va.us/bwise/watershed-challenge</a:t>
            </a:r>
            <a:endParaRPr/>
          </a:p>
          <a:p>
            <a:pPr indent="0" lvl="0" marL="0" rtl="0" algn="l">
              <a:lnSpc>
                <a:spcPct val="100000"/>
              </a:lnSpc>
              <a:spcBef>
                <a:spcPts val="0"/>
              </a:spcBef>
              <a:spcAft>
                <a:spcPts val="0"/>
              </a:spcAft>
              <a:buSzPts val="1100"/>
              <a:buNone/>
            </a:pPr>
            <a:r>
              <a:rPr lang="en"/>
              <a:t>Used local observations at school and home in virtual mode</a:t>
            </a:r>
            <a:endParaRPr/>
          </a:p>
          <a:p>
            <a:pPr indent="0" lvl="0" marL="0" rtl="0" algn="l">
              <a:lnSpc>
                <a:spcPct val="100000"/>
              </a:lnSpc>
              <a:spcBef>
                <a:spcPts val="0"/>
              </a:spcBef>
              <a:spcAft>
                <a:spcPts val="0"/>
              </a:spcAft>
              <a:buSzPts val="1100"/>
              <a:buNone/>
            </a:pPr>
            <a:r>
              <a:rPr lang="en"/>
              <a:t>Students determined that habitat for pollinators was the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0c579f07a3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g20c579f07a3_0_1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0c579f07a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 name="Google Shape;63;g20c579f07a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0c579f07a3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 name="Google Shape;199;g20c579f07a3_0_1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0c579f07a3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g20c579f07a3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Optional Slide - avail. Tools to support inquiry</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Example Option 1</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How would you begin work to answer these questions on your own? What venues, where could you explore these issues?</a:t>
            </a:r>
            <a:endParaRPr/>
          </a:p>
          <a:p>
            <a:pPr indent="0" lvl="0" marL="0" rtl="0" algn="l">
              <a:lnSpc>
                <a:spcPct val="100000"/>
              </a:lnSpc>
              <a:spcBef>
                <a:spcPts val="0"/>
              </a:spcBef>
              <a:spcAft>
                <a:spcPts val="0"/>
              </a:spcAft>
              <a:buSzPts val="1100"/>
              <a:buNone/>
            </a:pPr>
            <a:r>
              <a:rPr lang="en"/>
              <a:t>If you were in a classroom, how would you encourage your students to begin inquiry around these driving and supporting processes?</a:t>
            </a:r>
            <a:endParaRPr/>
          </a:p>
          <a:p>
            <a:pPr indent="0" lvl="0" marL="0" rtl="0" algn="l">
              <a:lnSpc>
                <a:spcPct val="100000"/>
              </a:lnSpc>
              <a:spcBef>
                <a:spcPts val="0"/>
              </a:spcBef>
              <a:spcAft>
                <a:spcPts val="0"/>
              </a:spcAft>
              <a:buSzPts val="1100"/>
              <a:buNone/>
            </a:pPr>
            <a:r>
              <a:rPr lang="en">
                <a:highlight>
                  <a:schemeClr val="accent4"/>
                </a:highlight>
              </a:rPr>
              <a:t>For later - How can you translate this to your teachers - do this at the end of the session?</a:t>
            </a:r>
            <a:endParaRPr>
              <a:highlight>
                <a:schemeClr val="accent4"/>
              </a:highlight>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highlight>
                  <a:schemeClr val="accent4"/>
                </a:highlight>
              </a:rPr>
              <a:t>Example option 2</a:t>
            </a:r>
            <a:endParaRPr>
              <a:highlight>
                <a:schemeClr val="accent4"/>
              </a:highlight>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 name="Google Shape;245;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VIRTUAL OPTION: </a:t>
            </a:r>
            <a:r>
              <a:rPr lang="en" u="sng">
                <a:solidFill>
                  <a:schemeClr val="hlink"/>
                </a:solidFill>
                <a:hlinkClick r:id="rId2"/>
              </a:rPr>
              <a:t>https://docs.google.com/presentation/d/1E2RxDGCn9CD6Ul27jwQdS6x_RQYdrjtf/edit?usp=sharing&amp;ouid=117634018940137766028&amp;rtpof=true&amp;sd=true</a:t>
            </a:r>
            <a:r>
              <a:rPr lang="en"/>
              <a:t>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Google Shape;251;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Virtual Option: </a:t>
            </a:r>
            <a:r>
              <a:rPr lang="en" u="sng">
                <a:solidFill>
                  <a:schemeClr val="hlink"/>
                </a:solidFill>
                <a:hlinkClick r:id="rId2"/>
              </a:rPr>
              <a:t>https://docs.google.com/presentation/d/1HMWV6pMvAiELH-AxZeUPGdV9r3KdBfDsiWVPbeoBHtY/edit?usp=sharing</a:t>
            </a:r>
            <a:r>
              <a:rPr lang="en"/>
              <a:t>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 name="Google Shape;261;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Virtual Option: 3 PERSON BREAK outs</a:t>
            </a:r>
            <a:endParaRPr/>
          </a:p>
          <a:p>
            <a:pPr indent="0" lvl="0" marL="0" rtl="0" algn="l">
              <a:lnSpc>
                <a:spcPct val="100000"/>
              </a:lnSpc>
              <a:spcBef>
                <a:spcPts val="0"/>
              </a:spcBef>
              <a:spcAft>
                <a:spcPts val="0"/>
              </a:spcAft>
              <a:buSzPts val="1100"/>
              <a:buNone/>
            </a:pPr>
            <a:r>
              <a:t/>
            </a:r>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Breakout Guidance: ELM Curriculum Anchor Discussion</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In this breakout we ask that each group member share the curriculum anchor section of the ELM Planning Doc. with your colleagues. These are the Curriculum Anchor slides you all added to </a:t>
            </a:r>
            <a:r>
              <a:rPr lang="en" u="sng">
                <a:solidFill>
                  <a:schemeClr val="hlink"/>
                </a:solidFill>
                <a:hlinkClick r:id="rId2"/>
              </a:rPr>
              <a:t>this google slide deck</a:t>
            </a:r>
            <a:r>
              <a:rPr lang="en">
                <a:solidFill>
                  <a:schemeClr val="dk1"/>
                </a:solidFill>
              </a:rPr>
              <a:t> detailing the Learning Objectives/Curricular Connections, the Local Context and the Driving Question.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In this discussion about each of the MWEEs we hope each member of the breakout group can both provide and receive feedback on this part of the ELM. Consider using the </a:t>
            </a:r>
            <a:r>
              <a:rPr lang="en" u="sng">
                <a:solidFill>
                  <a:schemeClr val="hlink"/>
                </a:solidFill>
                <a:hlinkClick r:id="rId3"/>
              </a:rPr>
              <a:t>MWEE Audit Tool </a:t>
            </a:r>
            <a:r>
              <a:rPr lang="en">
                <a:solidFill>
                  <a:schemeClr val="dk1"/>
                </a:solidFill>
              </a:rPr>
              <a:t>(Classroom Integration, Issue Definition and Local Context sections) to help you organize any feedback you are providing.</a:t>
            </a:r>
            <a:endParaRPr>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 name="Google Shape;7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 name="Google Shape;8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Virtual Breakout Option: </a:t>
            </a:r>
            <a:r>
              <a:rPr lang="en" u="sng">
                <a:solidFill>
                  <a:schemeClr val="hlink"/>
                </a:solidFill>
                <a:hlinkClick r:id="rId2"/>
              </a:rPr>
              <a:t>https://www.baybackpack.com/files/Virtual_Student-Voice-Breakout_Discussion.pptx</a:t>
            </a:r>
            <a:r>
              <a:rPr lang="en"/>
              <a: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 name="Google Shape;8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0c579f07a3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 name="Google Shape;96;g20c579f07a3_0_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 name="Google Shape;10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 name="Google Shape;11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00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Font typeface="Proxima Nova Extrabold"/>
              <a:buNone/>
              <a:defRPr sz="5200">
                <a:latin typeface="Proxima Nova Extrabold"/>
                <a:ea typeface="Proxima Nova Extrabold"/>
                <a:cs typeface="Proxima Nova Extrabold"/>
                <a:sym typeface="Proxima Nova Extrabold"/>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3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Font typeface="Proxima Nova Semibold"/>
              <a:buNone/>
              <a:defRPr sz="2800">
                <a:latin typeface="Proxima Nova Semibold"/>
                <a:ea typeface="Proxima Nova Semibold"/>
                <a:cs typeface="Proxima Nova Semibold"/>
                <a:sym typeface="Proxima Nova Semibo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3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5" name="Google Shape;45;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4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4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9" name="Google Shape;49;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Text Box with Photo/Graphic">
  <p:cSld name="Content Slide—Text Box with Photo/Graphic">
    <p:spTree>
      <p:nvGrpSpPr>
        <p:cNvPr id="50" name="Shape 50"/>
        <p:cNvGrpSpPr/>
        <p:nvPr/>
      </p:nvGrpSpPr>
      <p:grpSpPr>
        <a:xfrm>
          <a:off x="0" y="0"/>
          <a:ext cx="0" cy="0"/>
          <a:chOff x="0" y="0"/>
          <a:chExt cx="0" cy="0"/>
        </a:xfrm>
      </p:grpSpPr>
      <p:sp>
        <p:nvSpPr>
          <p:cNvPr id="51" name="Google Shape;51;p41"/>
          <p:cNvSpPr/>
          <p:nvPr/>
        </p:nvSpPr>
        <p:spPr>
          <a:xfrm>
            <a:off x="0" y="4143676"/>
            <a:ext cx="9144000" cy="999824"/>
          </a:xfrm>
          <a:prstGeom prst="rect">
            <a:avLst/>
          </a:prstGeom>
          <a:solidFill>
            <a:schemeClr val="dk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Lato"/>
              <a:ea typeface="Lato"/>
              <a:cs typeface="Lato"/>
              <a:sym typeface="Lato"/>
            </a:endParaRPr>
          </a:p>
        </p:txBody>
      </p:sp>
      <p:sp>
        <p:nvSpPr>
          <p:cNvPr id="52" name="Google Shape;52;p41"/>
          <p:cNvSpPr txBox="1"/>
          <p:nvPr>
            <p:ph idx="1" type="body"/>
          </p:nvPr>
        </p:nvSpPr>
        <p:spPr>
          <a:xfrm>
            <a:off x="628650" y="639090"/>
            <a:ext cx="4829175" cy="3263504"/>
          </a:xfrm>
          <a:prstGeom prst="rect">
            <a:avLst/>
          </a:prstGeom>
          <a:noFill/>
          <a:ln>
            <a:noFill/>
          </a:ln>
        </p:spPr>
        <p:txBody>
          <a:bodyPr anchorCtr="0" anchor="t" bIns="45700" lIns="91425" spcFirstLastPara="1" rIns="91425" wrap="square" tIns="45700">
            <a:noAutofit/>
          </a:bodyPr>
          <a:lstStyle>
            <a:lvl1pPr indent="-400050" lvl="0" marL="457200" marR="0" algn="l">
              <a:lnSpc>
                <a:spcPct val="90000"/>
              </a:lnSpc>
              <a:spcBef>
                <a:spcPts val="750"/>
              </a:spcBef>
              <a:spcAft>
                <a:spcPts val="0"/>
              </a:spcAft>
              <a:buClr>
                <a:schemeClr val="dk2"/>
              </a:buClr>
              <a:buSzPts val="2700"/>
              <a:buFont typeface="Arial"/>
              <a:buChar char="•"/>
              <a:defRPr b="0" i="0" sz="2700" u="none" cap="none" strike="noStrike">
                <a:solidFill>
                  <a:schemeClr val="dk2"/>
                </a:solidFill>
                <a:latin typeface="Lato"/>
                <a:ea typeface="Lato"/>
                <a:cs typeface="Lato"/>
                <a:sym typeface="Lato"/>
              </a:defRPr>
            </a:lvl1pPr>
            <a:lvl2pPr indent="-361950" lvl="1" marL="914400" marR="0" algn="l">
              <a:lnSpc>
                <a:spcPct val="90000"/>
              </a:lnSpc>
              <a:spcBef>
                <a:spcPts val="600"/>
              </a:spcBef>
              <a:spcAft>
                <a:spcPts val="0"/>
              </a:spcAft>
              <a:buClr>
                <a:schemeClr val="dk2"/>
              </a:buClr>
              <a:buSzPts val="2100"/>
              <a:buFont typeface="Arial"/>
              <a:buChar char="•"/>
              <a:defRPr b="0" i="0" sz="2100" u="none" cap="none" strike="noStrike">
                <a:solidFill>
                  <a:schemeClr val="dk2"/>
                </a:solidFill>
                <a:latin typeface="Lato"/>
                <a:ea typeface="Lato"/>
                <a:cs typeface="Lato"/>
                <a:sym typeface="Lato"/>
              </a:defRPr>
            </a:lvl2pPr>
            <a:lvl3pPr indent="-342900" lvl="2" marL="1371600" marR="0" algn="l">
              <a:lnSpc>
                <a:spcPct val="90000"/>
              </a:lnSpc>
              <a:spcBef>
                <a:spcPts val="375"/>
              </a:spcBef>
              <a:spcAft>
                <a:spcPts val="0"/>
              </a:spcAft>
              <a:buClr>
                <a:schemeClr val="dk2"/>
              </a:buClr>
              <a:buSzPts val="1800"/>
              <a:buFont typeface="Arial"/>
              <a:buChar char="•"/>
              <a:defRPr b="0" i="0" sz="1800" u="none" cap="none" strike="noStrike">
                <a:solidFill>
                  <a:schemeClr val="dk2"/>
                </a:solidFill>
                <a:latin typeface="Lato"/>
                <a:ea typeface="Lato"/>
                <a:cs typeface="Lato"/>
                <a:sym typeface="Lato"/>
              </a:defRPr>
            </a:lvl3pPr>
            <a:lvl4pPr indent="-228600" lvl="3" marL="1828800" marR="0" algn="l">
              <a:lnSpc>
                <a:spcPct val="90000"/>
              </a:lnSpc>
              <a:spcBef>
                <a:spcPts val="375"/>
              </a:spcBef>
              <a:spcAft>
                <a:spcPts val="0"/>
              </a:spcAft>
              <a:buClr>
                <a:schemeClr val="dk2"/>
              </a:buClr>
              <a:buSzPts val="1500"/>
              <a:buFont typeface="Arial"/>
              <a:buNone/>
              <a:defRPr b="0" i="0" sz="1500" u="none" cap="none" strike="noStrike">
                <a:solidFill>
                  <a:schemeClr val="dk2"/>
                </a:solidFill>
                <a:latin typeface="Arial"/>
                <a:ea typeface="Arial"/>
                <a:cs typeface="Arial"/>
                <a:sym typeface="Arial"/>
              </a:defRPr>
            </a:lvl4pPr>
            <a:lvl5pPr indent="-314325" lvl="4" marL="2286000" marR="0" algn="l">
              <a:lnSpc>
                <a:spcPct val="90000"/>
              </a:lnSpc>
              <a:spcBef>
                <a:spcPts val="375"/>
              </a:spcBef>
              <a:spcAft>
                <a:spcPts val="0"/>
              </a:spcAft>
              <a:buClr>
                <a:schemeClr val="dk2"/>
              </a:buClr>
              <a:buSzPts val="1350"/>
              <a:buFont typeface="Arial"/>
              <a:buChar char="•"/>
              <a:defRPr b="0" i="0" sz="1350" u="none" cap="none" strike="noStrike">
                <a:solidFill>
                  <a:schemeClr val="dk2"/>
                </a:solidFill>
                <a:latin typeface="Arial"/>
                <a:ea typeface="Arial"/>
                <a:cs typeface="Arial"/>
                <a:sym typeface="Arial"/>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53" name="Google Shape;53;p41"/>
          <p:cNvSpPr/>
          <p:nvPr>
            <p:ph idx="2" type="pic"/>
          </p:nvPr>
        </p:nvSpPr>
        <p:spPr>
          <a:xfrm>
            <a:off x="5686425" y="639090"/>
            <a:ext cx="2847975" cy="3263504"/>
          </a:xfrm>
          <a:prstGeom prst="rect">
            <a:avLst/>
          </a:prstGeom>
          <a:solidFill>
            <a:srgbClr val="A5A5A5"/>
          </a:solidFill>
          <a:ln>
            <a:noFill/>
          </a:ln>
        </p:spPr>
      </p:sp>
      <p:pic>
        <p:nvPicPr>
          <p:cNvPr id="54" name="Google Shape;54;p41"/>
          <p:cNvPicPr preferRelativeResize="0"/>
          <p:nvPr/>
        </p:nvPicPr>
        <p:blipFill rotWithShape="1">
          <a:blip r:embed="rId2">
            <a:alphaModFix/>
          </a:blip>
          <a:srcRect b="0" l="0" r="0" t="0"/>
          <a:stretch/>
        </p:blipFill>
        <p:spPr>
          <a:xfrm>
            <a:off x="320040" y="4406016"/>
            <a:ext cx="2286000" cy="512445"/>
          </a:xfrm>
          <a:prstGeom prst="rect">
            <a:avLst/>
          </a:prstGeom>
          <a:noFill/>
          <a:ln>
            <a:noFill/>
          </a:ln>
        </p:spPr>
      </p:pic>
      <p:sp>
        <p:nvSpPr>
          <p:cNvPr id="55" name="Google Shape;55;p41"/>
          <p:cNvSpPr txBox="1"/>
          <p:nvPr>
            <p:ph type="title"/>
          </p:nvPr>
        </p:nvSpPr>
        <p:spPr>
          <a:xfrm>
            <a:off x="3667125" y="4284553"/>
            <a:ext cx="5075021" cy="745663"/>
          </a:xfrm>
          <a:prstGeom prst="rect">
            <a:avLst/>
          </a:prstGeom>
          <a:noFill/>
          <a:ln>
            <a:noFill/>
          </a:ln>
        </p:spPr>
        <p:txBody>
          <a:bodyPr anchorCtr="0" anchor="ctr" bIns="45700" lIns="91425" spcFirstLastPara="1" rIns="91425" wrap="square" tIns="45700">
            <a:noAutofit/>
          </a:bodyPr>
          <a:lstStyle>
            <a:lvl1pPr lvl="0" marR="0" algn="r">
              <a:lnSpc>
                <a:spcPct val="90000"/>
              </a:lnSpc>
              <a:spcBef>
                <a:spcPts val="0"/>
              </a:spcBef>
              <a:spcAft>
                <a:spcPts val="0"/>
              </a:spcAft>
              <a:buClr>
                <a:schemeClr val="lt1"/>
              </a:buClr>
              <a:buSzPts val="2400"/>
              <a:buFont typeface="Lato"/>
              <a:buNone/>
              <a:defRPr b="0" i="0" sz="2400" u="none" cap="none" strike="noStrike">
                <a:solidFill>
                  <a:schemeClr val="lt1"/>
                </a:solidFill>
                <a:latin typeface="Lato"/>
                <a:ea typeface="Lato"/>
                <a:cs typeface="Lato"/>
                <a:sym typeface="Lato"/>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3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Proxima Nova Semibold"/>
              <a:buChar char="●"/>
              <a:defRPr>
                <a:latin typeface="Proxima Nova Semibold"/>
                <a:ea typeface="Proxima Nova Semibold"/>
                <a:cs typeface="Proxima Nova Semibold"/>
                <a:sym typeface="Proxima Nova Semibold"/>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6" name="Google Shape;16;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7" name="Shape 17"/>
        <p:cNvGrpSpPr/>
        <p:nvPr/>
      </p:nvGrpSpPr>
      <p:grpSpPr>
        <a:xfrm>
          <a:off x="0" y="0"/>
          <a:ext cx="0" cy="0"/>
          <a:chOff x="0" y="0"/>
          <a:chExt cx="0" cy="0"/>
        </a:xfrm>
      </p:grpSpPr>
      <p:sp>
        <p:nvSpPr>
          <p:cNvPr id="18" name="Google Shape;18;p3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3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0" name="Google Shape;20;p3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1" name="Google Shape;21;p3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2" name="Google Shape;22;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3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Font typeface="Proxima Nova Extrabold"/>
              <a:buNone/>
              <a:defRPr sz="3600">
                <a:latin typeface="Proxima Nova Extrabold"/>
                <a:ea typeface="Proxima Nova Extrabold"/>
                <a:cs typeface="Proxima Nova Extrabold"/>
                <a:sym typeface="Proxima Nova Extrabold"/>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5" name="Google Shape;25;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 name="Shape 26"/>
        <p:cNvGrpSpPr/>
        <p:nvPr/>
      </p:nvGrpSpPr>
      <p:grpSpPr>
        <a:xfrm>
          <a:off x="0" y="0"/>
          <a:ext cx="0" cy="0"/>
          <a:chOff x="0" y="0"/>
          <a:chExt cx="0" cy="0"/>
        </a:xfrm>
      </p:grpSpPr>
      <p:sp>
        <p:nvSpPr>
          <p:cNvPr id="27" name="Google Shape;27;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sp>
        <p:nvSpPr>
          <p:cNvPr id="29" name="Google Shape;29;p3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0" name="Google Shape;30;p3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1" name="Google Shape;31;p3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2" name="Google Shape;32;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3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 name="Google Shape;35;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3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8" name="Google Shape;38;p3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9" name="Google Shape;39;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0" name="Shape 40"/>
        <p:cNvGrpSpPr/>
        <p:nvPr/>
      </p:nvGrpSpPr>
      <p:grpSpPr>
        <a:xfrm>
          <a:off x="0" y="0"/>
          <a:ext cx="0" cy="0"/>
          <a:chOff x="0" y="0"/>
          <a:chExt cx="0" cy="0"/>
        </a:xfrm>
      </p:grpSpPr>
      <p:sp>
        <p:nvSpPr>
          <p:cNvPr id="41" name="Google Shape;41;p3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2" name="Google Shape;42;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Proxima Nova Semibold"/>
              <a:buNone/>
              <a:defRPr b="0" i="0" sz="2800" u="none" cap="none" strike="noStrike">
                <a:solidFill>
                  <a:schemeClr val="dk1"/>
                </a:solidFill>
                <a:latin typeface="Proxima Nova Semibold"/>
                <a:ea typeface="Proxima Nova Semibold"/>
                <a:cs typeface="Proxima Nova Semibold"/>
                <a:sym typeface="Proxima Nova Semibold"/>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Proxima Nova"/>
              <a:buChar char="●"/>
              <a:defRPr b="0" i="0" sz="1800" u="none" cap="none" strike="noStrike">
                <a:solidFill>
                  <a:schemeClr val="dk2"/>
                </a:solidFill>
                <a:latin typeface="Proxima Nova"/>
                <a:ea typeface="Proxima Nova"/>
                <a:cs typeface="Proxima Nova"/>
                <a:sym typeface="Proxima Nova"/>
              </a:defRPr>
            </a:lvl1pPr>
            <a:lvl2pPr indent="-317500" lvl="1" marL="9144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2pPr>
            <a:lvl3pPr indent="-317500" lvl="2" marL="13716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3pPr>
            <a:lvl4pPr indent="-317500" lvl="3" marL="18288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4pPr>
            <a:lvl5pPr indent="-317500" lvl="4" marL="22860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5pPr>
            <a:lvl6pPr indent="-317500" lvl="5" marL="27432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6pPr>
            <a:lvl7pPr indent="-317500" lvl="6" marL="32004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7pPr>
            <a:lvl8pPr indent="-317500" lvl="7" marL="36576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8pPr>
            <a:lvl9pPr indent="-317500" lvl="8" marL="4114800" marR="0" rtl="0" algn="l">
              <a:lnSpc>
                <a:spcPct val="115000"/>
              </a:lnSpc>
              <a:spcBef>
                <a:spcPts val="1600"/>
              </a:spcBef>
              <a:spcAft>
                <a:spcPts val="160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9pPr>
          </a:lstStyle>
          <a:p/>
        </p:txBody>
      </p:sp>
      <p:sp>
        <p:nvSpPr>
          <p:cNvPr id="8" name="Google Shape;8;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jp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18.png"/><Relationship Id="rId6"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9.jp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drive.google.com/file/d/14aSJNJxSpaWHa1GPHPaQo3tbyV2-I0CM/view?usp=sharing" TargetMode="External"/><Relationship Id="rId4" Type="http://schemas.openxmlformats.org/officeDocument/2006/relationships/hyperlink" Target="https://drive.google.com/file/d/1t-Wp034SzcM9JnsbZ1c4sNN_NsyMG3id/view?usp=sharing" TargetMode="External"/><Relationship Id="rId5" Type="http://schemas.openxmlformats.org/officeDocument/2006/relationships/hyperlink" Target="https://www.nwf.org/Eco-Schools-USA/Pathways/Audit" TargetMode="External"/><Relationship Id="rId6" Type="http://schemas.openxmlformats.org/officeDocument/2006/relationships/hyperlink" Target="https://drive.google.com/file/d/1A0L5P93WOKx0EUyIKxhzHZIpT6nBxTAo/view?usp=sharing" TargetMode="External"/><Relationship Id="rId7" Type="http://schemas.openxmlformats.org/officeDocument/2006/relationships/image" Target="../media/image1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5.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jp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59" name="Shape 59"/>
        <p:cNvGrpSpPr/>
        <p:nvPr/>
      </p:nvGrpSpPr>
      <p:grpSpPr>
        <a:xfrm>
          <a:off x="0" y="0"/>
          <a:ext cx="0" cy="0"/>
          <a:chOff x="0" y="0"/>
          <a:chExt cx="0" cy="0"/>
        </a:xfrm>
      </p:grpSpPr>
      <p:sp>
        <p:nvSpPr>
          <p:cNvPr id="60" name="Google Shape;60;p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t>Issue Investigation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27" name="Shape 127"/>
        <p:cNvGrpSpPr/>
        <p:nvPr/>
      </p:nvGrpSpPr>
      <p:grpSpPr>
        <a:xfrm>
          <a:off x="0" y="0"/>
          <a:ext cx="0" cy="0"/>
          <a:chOff x="0" y="0"/>
          <a:chExt cx="0" cy="0"/>
        </a:xfrm>
      </p:grpSpPr>
      <p:sp>
        <p:nvSpPr>
          <p:cNvPr id="128" name="Google Shape;128;p13"/>
          <p:cNvSpPr txBox="1"/>
          <p:nvPr>
            <p:ph idx="2" type="body"/>
          </p:nvPr>
        </p:nvSpPr>
        <p:spPr>
          <a:xfrm>
            <a:off x="4921900" y="1628100"/>
            <a:ext cx="3837000" cy="1887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1000"/>
              </a:spcBef>
              <a:spcAft>
                <a:spcPts val="0"/>
              </a:spcAft>
              <a:buSzPts val="1800"/>
              <a:buNone/>
            </a:pPr>
            <a:r>
              <a:rPr lang="en" sz="2400">
                <a:latin typeface="Proxima Nova Semibold"/>
                <a:ea typeface="Proxima Nova Semibold"/>
                <a:cs typeface="Proxima Nova Semibold"/>
                <a:sym typeface="Proxima Nova Semibold"/>
              </a:rPr>
              <a:t>Before we go outside…</a:t>
            </a:r>
            <a:endParaRPr sz="2400">
              <a:latin typeface="Proxima Nova Semibold"/>
              <a:ea typeface="Proxima Nova Semibold"/>
              <a:cs typeface="Proxima Nova Semibold"/>
              <a:sym typeface="Proxima Nova Semibold"/>
            </a:endParaRPr>
          </a:p>
          <a:p>
            <a:pPr indent="0" lvl="0" marL="0" rtl="0" algn="l">
              <a:lnSpc>
                <a:spcPct val="100000"/>
              </a:lnSpc>
              <a:spcBef>
                <a:spcPts val="1000"/>
              </a:spcBef>
              <a:spcAft>
                <a:spcPts val="0"/>
              </a:spcAft>
              <a:buSzPts val="1800"/>
              <a:buNone/>
            </a:pPr>
            <a:r>
              <a:rPr lang="en" sz="2400">
                <a:latin typeface="Proxima Nova Semibold"/>
                <a:ea typeface="Proxima Nova Semibold"/>
                <a:cs typeface="Proxima Nova Semibold"/>
                <a:sym typeface="Proxima Nova Semibold"/>
              </a:rPr>
              <a:t>What do we need to consider to make this a safe, effective, and manageable experience?</a:t>
            </a:r>
            <a:endParaRPr sz="2400">
              <a:latin typeface="Proxima Nova Semibold"/>
              <a:ea typeface="Proxima Nova Semibold"/>
              <a:cs typeface="Proxima Nova Semibold"/>
              <a:sym typeface="Proxima Nova Semibold"/>
            </a:endParaRPr>
          </a:p>
        </p:txBody>
      </p:sp>
      <p:pic>
        <p:nvPicPr>
          <p:cNvPr id="129" name="Google Shape;129;p13"/>
          <p:cNvPicPr preferRelativeResize="0"/>
          <p:nvPr/>
        </p:nvPicPr>
        <p:blipFill rotWithShape="1">
          <a:blip r:embed="rId3">
            <a:alphaModFix/>
          </a:blip>
          <a:srcRect b="0" l="0" r="0" t="0"/>
          <a:stretch/>
        </p:blipFill>
        <p:spPr>
          <a:xfrm>
            <a:off x="560401" y="789026"/>
            <a:ext cx="3565450" cy="35654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33" name="Shape 133"/>
        <p:cNvGrpSpPr/>
        <p:nvPr/>
      </p:nvGrpSpPr>
      <p:grpSpPr>
        <a:xfrm>
          <a:off x="0" y="0"/>
          <a:ext cx="0" cy="0"/>
          <a:chOff x="0" y="0"/>
          <a:chExt cx="0" cy="0"/>
        </a:xfrm>
      </p:grpSpPr>
      <p:sp>
        <p:nvSpPr>
          <p:cNvPr id="134" name="Google Shape;134;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Synthesis and Conclusion</a:t>
            </a:r>
            <a:endParaRPr/>
          </a:p>
        </p:txBody>
      </p:sp>
      <p:sp>
        <p:nvSpPr>
          <p:cNvPr id="135" name="Google Shape;135;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Be prepared to report the following:</a:t>
            </a:r>
            <a:endParaRPr/>
          </a:p>
          <a:p>
            <a:pPr indent="-342900" lvl="0" marL="914400" rtl="0" algn="l">
              <a:lnSpc>
                <a:spcPct val="100000"/>
              </a:lnSpc>
              <a:spcBef>
                <a:spcPts val="1000"/>
              </a:spcBef>
              <a:spcAft>
                <a:spcPts val="0"/>
              </a:spcAft>
              <a:buSzPts val="1800"/>
              <a:buFont typeface="Proxima Nova"/>
              <a:buChar char="●"/>
            </a:pPr>
            <a:r>
              <a:rPr lang="en">
                <a:latin typeface="Proxima Nova"/>
                <a:ea typeface="Proxima Nova"/>
                <a:cs typeface="Proxima Nova"/>
                <a:sym typeface="Proxima Nova"/>
              </a:rPr>
              <a:t>What supporting question did you focus on? </a:t>
            </a:r>
            <a:endParaRPr>
              <a:latin typeface="Proxima Nova"/>
              <a:ea typeface="Proxima Nova"/>
              <a:cs typeface="Proxima Nova"/>
              <a:sym typeface="Proxima Nova"/>
            </a:endParaRPr>
          </a:p>
          <a:p>
            <a:pPr indent="-342900" lvl="0" marL="914400" rtl="0" algn="l">
              <a:lnSpc>
                <a:spcPct val="100000"/>
              </a:lnSpc>
              <a:spcBef>
                <a:spcPts val="0"/>
              </a:spcBef>
              <a:spcAft>
                <a:spcPts val="0"/>
              </a:spcAft>
              <a:buSzPts val="1800"/>
              <a:buFont typeface="Proxima Nova"/>
              <a:buChar char="●"/>
            </a:pPr>
            <a:r>
              <a:rPr lang="en">
                <a:latin typeface="Proxima Nova"/>
                <a:ea typeface="Proxima Nova"/>
                <a:cs typeface="Proxima Nova"/>
                <a:sym typeface="Proxima Nova"/>
              </a:rPr>
              <a:t>Briefly describe how your field work went.</a:t>
            </a:r>
            <a:endParaRPr>
              <a:latin typeface="Proxima Nova"/>
              <a:ea typeface="Proxima Nova"/>
              <a:cs typeface="Proxima Nova"/>
              <a:sym typeface="Proxima Nova"/>
            </a:endParaRPr>
          </a:p>
          <a:p>
            <a:pPr indent="-342900" lvl="0" marL="914400" rtl="0" algn="l">
              <a:lnSpc>
                <a:spcPct val="100000"/>
              </a:lnSpc>
              <a:spcBef>
                <a:spcPts val="0"/>
              </a:spcBef>
              <a:spcAft>
                <a:spcPts val="0"/>
              </a:spcAft>
              <a:buSzPts val="1800"/>
              <a:buFont typeface="Proxima Nova"/>
              <a:buChar char="●"/>
            </a:pPr>
            <a:r>
              <a:rPr lang="en">
                <a:latin typeface="Proxima Nova"/>
                <a:ea typeface="Proxima Nova"/>
                <a:cs typeface="Proxima Nova"/>
                <a:sym typeface="Proxima Nova"/>
              </a:rPr>
              <a:t>What conclusions can be drawn based on the information and data you collected and synthesized?</a:t>
            </a:r>
            <a:endParaRPr>
              <a:latin typeface="Proxima Nova"/>
              <a:ea typeface="Proxima Nova"/>
              <a:cs typeface="Proxima Nova"/>
              <a:sym typeface="Proxima Nova"/>
            </a:endParaRPr>
          </a:p>
          <a:p>
            <a:pPr indent="-342900" lvl="0" marL="914400" rtl="0" algn="l">
              <a:lnSpc>
                <a:spcPct val="100000"/>
              </a:lnSpc>
              <a:spcBef>
                <a:spcPts val="0"/>
              </a:spcBef>
              <a:spcAft>
                <a:spcPts val="0"/>
              </a:spcAft>
              <a:buSzPts val="1800"/>
              <a:buFont typeface="Proxima Nova"/>
              <a:buChar char="●"/>
            </a:pPr>
            <a:r>
              <a:rPr lang="en">
                <a:latin typeface="Proxima Nova"/>
                <a:ea typeface="Proxima Nova"/>
                <a:cs typeface="Proxima Nova"/>
                <a:sym typeface="Proxima Nova"/>
              </a:rPr>
              <a:t>Communicate (pictures/charts/graph) what your conclusions were and how they relate to the Driving Question and Local Issue.</a:t>
            </a:r>
            <a:endParaRPr>
              <a:latin typeface="Proxima Nova"/>
              <a:ea typeface="Proxima Nova"/>
              <a:cs typeface="Proxima Nova"/>
              <a:sym typeface="Proxima Nova"/>
            </a:endParaRPr>
          </a:p>
          <a:p>
            <a:pPr indent="-342900" lvl="0" marL="914400" rtl="0" algn="l">
              <a:lnSpc>
                <a:spcPct val="100000"/>
              </a:lnSpc>
              <a:spcBef>
                <a:spcPts val="0"/>
              </a:spcBef>
              <a:spcAft>
                <a:spcPts val="0"/>
              </a:spcAft>
              <a:buSzPts val="1800"/>
              <a:buFont typeface="Proxima Nova"/>
              <a:buChar char="●"/>
            </a:pPr>
            <a:r>
              <a:rPr lang="en">
                <a:latin typeface="Proxima Nova"/>
                <a:ea typeface="Proxima Nova"/>
                <a:cs typeface="Proxima Nova"/>
                <a:sym typeface="Proxima Nova"/>
              </a:rPr>
              <a:t>What more do you need to know? Were there new questions that popped up? What additional research and/or data do you need now?</a:t>
            </a:r>
            <a:endParaRPr/>
          </a:p>
        </p:txBody>
      </p:sp>
      <p:pic>
        <p:nvPicPr>
          <p:cNvPr id="136" name="Google Shape;136;p15"/>
          <p:cNvPicPr preferRelativeResize="0"/>
          <p:nvPr/>
        </p:nvPicPr>
        <p:blipFill rotWithShape="1">
          <a:blip r:embed="rId3">
            <a:alphaModFix/>
          </a:blip>
          <a:srcRect b="0" l="0" r="0" t="0"/>
          <a:stretch/>
        </p:blipFill>
        <p:spPr>
          <a:xfrm>
            <a:off x="7045738" y="3985250"/>
            <a:ext cx="1786574" cy="10049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40" name="Shape 140"/>
        <p:cNvGrpSpPr/>
        <p:nvPr/>
      </p:nvGrpSpPr>
      <p:grpSpPr>
        <a:xfrm>
          <a:off x="0" y="0"/>
          <a:ext cx="0" cy="0"/>
          <a:chOff x="0" y="0"/>
          <a:chExt cx="0" cy="0"/>
        </a:xfrm>
      </p:grpSpPr>
      <p:sp>
        <p:nvSpPr>
          <p:cNvPr id="141" name="Google Shape;141;p1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
              <a:t>Design a graphic representation of the data collected and information learned</a:t>
            </a:r>
            <a:endParaRPr/>
          </a:p>
        </p:txBody>
      </p:sp>
      <p:pic>
        <p:nvPicPr>
          <p:cNvPr id="142" name="Google Shape;142;p16"/>
          <p:cNvPicPr preferRelativeResize="0"/>
          <p:nvPr/>
        </p:nvPicPr>
        <p:blipFill rotWithShape="1">
          <a:blip r:embed="rId3">
            <a:alphaModFix/>
          </a:blip>
          <a:srcRect b="0" l="0" r="0" t="0"/>
          <a:stretch/>
        </p:blipFill>
        <p:spPr>
          <a:xfrm>
            <a:off x="7045738" y="3985250"/>
            <a:ext cx="1786574" cy="1004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46" name="Shape 146"/>
        <p:cNvGrpSpPr/>
        <p:nvPr/>
      </p:nvGrpSpPr>
      <p:grpSpPr>
        <a:xfrm>
          <a:off x="0" y="0"/>
          <a:ext cx="0" cy="0"/>
          <a:chOff x="0" y="0"/>
          <a:chExt cx="0" cy="0"/>
        </a:xfrm>
      </p:grpSpPr>
      <p:sp>
        <p:nvSpPr>
          <p:cNvPr id="147" name="Google Shape;147;p20"/>
          <p:cNvSpPr txBox="1"/>
          <p:nvPr>
            <p:ph idx="2" type="body"/>
          </p:nvPr>
        </p:nvSpPr>
        <p:spPr>
          <a:xfrm>
            <a:off x="4939500" y="280175"/>
            <a:ext cx="3837000" cy="4544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1000"/>
              </a:spcBef>
              <a:spcAft>
                <a:spcPts val="0"/>
              </a:spcAft>
              <a:buSzPts val="1800"/>
              <a:buNone/>
            </a:pPr>
            <a:r>
              <a:rPr lang="en" sz="2400" u="sng">
                <a:latin typeface="Proxima Nova Semibold"/>
                <a:ea typeface="Proxima Nova Semibold"/>
                <a:cs typeface="Proxima Nova Semibold"/>
                <a:sym typeface="Proxima Nova Semibold"/>
              </a:rPr>
              <a:t>Outdoor Field Experiences</a:t>
            </a:r>
            <a:endParaRPr sz="2400">
              <a:latin typeface="Proxima Nova Semibold"/>
              <a:ea typeface="Proxima Nova Semibold"/>
              <a:cs typeface="Proxima Nova Semibold"/>
              <a:sym typeface="Proxima Nova Semibold"/>
            </a:endParaRPr>
          </a:p>
          <a:p>
            <a:pPr indent="0" lvl="0" marL="0" rtl="0" algn="l">
              <a:lnSpc>
                <a:spcPct val="100000"/>
              </a:lnSpc>
              <a:spcBef>
                <a:spcPts val="1000"/>
              </a:spcBef>
              <a:spcAft>
                <a:spcPts val="0"/>
              </a:spcAft>
              <a:buSzPts val="1800"/>
              <a:buNone/>
            </a:pPr>
            <a:r>
              <a:rPr lang="en" sz="2400">
                <a:latin typeface="Proxima Nova Semibold"/>
                <a:ea typeface="Proxima Nova Semibold"/>
                <a:cs typeface="Proxima Nova Semibold"/>
                <a:sym typeface="Proxima Nova Semibold"/>
              </a:rPr>
              <a:t>Successes/Challenges</a:t>
            </a:r>
            <a:endParaRPr sz="2400">
              <a:latin typeface="Proxima Nova Semibold"/>
              <a:ea typeface="Proxima Nova Semibold"/>
              <a:cs typeface="Proxima Nova Semibold"/>
              <a:sym typeface="Proxima Nova Semibold"/>
            </a:endParaRPr>
          </a:p>
          <a:p>
            <a:pPr indent="0" lvl="0" marL="0" rtl="0" algn="l">
              <a:lnSpc>
                <a:spcPct val="100000"/>
              </a:lnSpc>
              <a:spcBef>
                <a:spcPts val="1000"/>
              </a:spcBef>
              <a:spcAft>
                <a:spcPts val="0"/>
              </a:spcAft>
              <a:buSzPts val="1800"/>
              <a:buNone/>
            </a:pPr>
            <a:r>
              <a:rPr lang="en" sz="2400">
                <a:latin typeface="Proxima Nova Semibold"/>
                <a:ea typeface="Proxima Nova Semibold"/>
                <a:cs typeface="Proxima Nova Semibold"/>
                <a:sym typeface="Proxima Nova Semibold"/>
              </a:rPr>
              <a:t>Supporting individual or group work outside</a:t>
            </a:r>
            <a:endParaRPr sz="2400">
              <a:latin typeface="Proxima Nova Semibold"/>
              <a:ea typeface="Proxima Nova Semibold"/>
              <a:cs typeface="Proxima Nova Semibold"/>
              <a:sym typeface="Proxima Nova Semibold"/>
            </a:endParaRPr>
          </a:p>
          <a:p>
            <a:pPr indent="0" lvl="0" marL="0" rtl="0" algn="l">
              <a:lnSpc>
                <a:spcPct val="100000"/>
              </a:lnSpc>
              <a:spcBef>
                <a:spcPts val="1000"/>
              </a:spcBef>
              <a:spcAft>
                <a:spcPts val="0"/>
              </a:spcAft>
              <a:buSzPts val="1800"/>
              <a:buNone/>
            </a:pPr>
            <a:r>
              <a:rPr lang="en" sz="2400">
                <a:latin typeface="Proxima Nova Semibold"/>
                <a:ea typeface="Proxima Nova Semibold"/>
                <a:cs typeface="Proxima Nova Semibold"/>
                <a:sym typeface="Proxima Nova Semibold"/>
              </a:rPr>
              <a:t>Connecting to class work</a:t>
            </a:r>
            <a:endParaRPr sz="2400">
              <a:latin typeface="Proxima Nova Semibold"/>
              <a:ea typeface="Proxima Nova Semibold"/>
              <a:cs typeface="Proxima Nova Semibold"/>
              <a:sym typeface="Proxima Nova Semibold"/>
            </a:endParaRPr>
          </a:p>
          <a:p>
            <a:pPr indent="0" lvl="0" marL="0" rtl="0" algn="l">
              <a:lnSpc>
                <a:spcPct val="100000"/>
              </a:lnSpc>
              <a:spcBef>
                <a:spcPts val="1000"/>
              </a:spcBef>
              <a:spcAft>
                <a:spcPts val="0"/>
              </a:spcAft>
              <a:buSzPts val="1800"/>
              <a:buNone/>
            </a:pPr>
            <a:r>
              <a:rPr lang="en" sz="2400">
                <a:latin typeface="Proxima Nova Semibold"/>
                <a:ea typeface="Proxima Nova Semibold"/>
                <a:cs typeface="Proxima Nova Semibold"/>
                <a:sym typeface="Proxima Nova Semibold"/>
              </a:rPr>
              <a:t>Assessing student learning</a:t>
            </a:r>
            <a:endParaRPr sz="2400">
              <a:latin typeface="Proxima Nova Semibold"/>
              <a:ea typeface="Proxima Nova Semibold"/>
              <a:cs typeface="Proxima Nova Semibold"/>
              <a:sym typeface="Proxima Nova Semibold"/>
            </a:endParaRPr>
          </a:p>
          <a:p>
            <a:pPr indent="0" lvl="0" marL="0" rtl="0" algn="l">
              <a:lnSpc>
                <a:spcPct val="100000"/>
              </a:lnSpc>
              <a:spcBef>
                <a:spcPts val="1000"/>
              </a:spcBef>
              <a:spcAft>
                <a:spcPts val="0"/>
              </a:spcAft>
              <a:buSzPts val="1800"/>
              <a:buNone/>
            </a:pPr>
            <a:r>
              <a:rPr lang="en" sz="2400">
                <a:latin typeface="Proxima Nova Semibold"/>
                <a:ea typeface="Proxima Nova Semibold"/>
                <a:cs typeface="Proxima Nova Semibold"/>
                <a:sym typeface="Proxima Nova Semibold"/>
              </a:rPr>
              <a:t>What learning happens best outside?</a:t>
            </a:r>
            <a:endParaRPr sz="2400">
              <a:latin typeface="Proxima Nova Semibold"/>
              <a:ea typeface="Proxima Nova Semibold"/>
              <a:cs typeface="Proxima Nova Semibold"/>
              <a:sym typeface="Proxima Nova Semibold"/>
            </a:endParaRPr>
          </a:p>
        </p:txBody>
      </p:sp>
      <p:pic>
        <p:nvPicPr>
          <p:cNvPr id="148" name="Google Shape;148;p20"/>
          <p:cNvPicPr preferRelativeResize="0"/>
          <p:nvPr/>
        </p:nvPicPr>
        <p:blipFill rotWithShape="1">
          <a:blip r:embed="rId3">
            <a:alphaModFix/>
          </a:blip>
          <a:srcRect b="0" l="0" r="0" t="0"/>
          <a:stretch/>
        </p:blipFill>
        <p:spPr>
          <a:xfrm>
            <a:off x="560401" y="789026"/>
            <a:ext cx="3565450" cy="3565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52" name="Shape 152"/>
        <p:cNvGrpSpPr/>
        <p:nvPr/>
      </p:nvGrpSpPr>
      <p:grpSpPr>
        <a:xfrm>
          <a:off x="0" y="0"/>
          <a:ext cx="0" cy="0"/>
          <a:chOff x="0" y="0"/>
          <a:chExt cx="0" cy="0"/>
        </a:xfrm>
      </p:grpSpPr>
      <p:sp>
        <p:nvSpPr>
          <p:cNvPr id="153" name="Google Shape;153;p2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200"/>
              <a:buNone/>
            </a:pPr>
            <a:r>
              <a:rPr lang="en"/>
              <a:t>Activity 3</a:t>
            </a:r>
            <a:endParaRPr/>
          </a:p>
        </p:txBody>
      </p:sp>
      <p:sp>
        <p:nvSpPr>
          <p:cNvPr id="154" name="Google Shape;154;p2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SzPts val="1800"/>
              <a:buNone/>
            </a:pPr>
            <a:r>
              <a:rPr lang="en" sz="3000"/>
              <a:t>Outdoor Field Experiences in Pennsylvania</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58" name="Shape 158"/>
        <p:cNvGrpSpPr/>
        <p:nvPr/>
      </p:nvGrpSpPr>
      <p:grpSpPr>
        <a:xfrm>
          <a:off x="0" y="0"/>
          <a:ext cx="0" cy="0"/>
          <a:chOff x="0" y="0"/>
          <a:chExt cx="0" cy="0"/>
        </a:xfrm>
      </p:grpSpPr>
      <p:sp>
        <p:nvSpPr>
          <p:cNvPr id="159" name="Google Shape;159;g34d6cba8972_0_3"/>
          <p:cNvSpPr txBox="1"/>
          <p:nvPr>
            <p:ph type="title"/>
          </p:nvPr>
        </p:nvSpPr>
        <p:spPr>
          <a:xfrm>
            <a:off x="311700" y="1402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Explore nearby Outdoor Field Experience locations</a:t>
            </a:r>
            <a:endParaRPr/>
          </a:p>
        </p:txBody>
      </p:sp>
      <p:sp>
        <p:nvSpPr>
          <p:cNvPr id="160" name="Google Shape;160;g34d6cba8972_0_3"/>
          <p:cNvSpPr txBox="1"/>
          <p:nvPr/>
        </p:nvSpPr>
        <p:spPr>
          <a:xfrm>
            <a:off x="7403700" y="1179113"/>
            <a:ext cx="11235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2"/>
                </a:solidFill>
                <a:latin typeface="Proxima Nova Semibold"/>
                <a:ea typeface="Proxima Nova Semibold"/>
                <a:cs typeface="Proxima Nova Semibold"/>
                <a:sym typeface="Proxima Nova Semibold"/>
                <a:extLst>
                  <a:ext uri="http://customooxmlschemas.google.com/">
                    <go:slidesCustomData xmlns:go="http://customooxmlschemas.google.com/" textRoundtripDataId="0"/>
                  </a:ext>
                </a:extLst>
              </a:rPr>
              <a:t>Page 17</a:t>
            </a:r>
            <a:endParaRPr b="0" i="0" sz="1800" u="none" cap="none" strike="noStrike">
              <a:solidFill>
                <a:schemeClr val="dk2"/>
              </a:solidFill>
              <a:latin typeface="Proxima Nova Semibold"/>
              <a:ea typeface="Proxima Nova Semibold"/>
              <a:cs typeface="Proxima Nova Semibold"/>
              <a:sym typeface="Proxima Nova Semibold"/>
            </a:endParaRPr>
          </a:p>
          <a:p>
            <a:pPr indent="0" lvl="0" marL="0" marR="0" rtl="0" algn="l">
              <a:lnSpc>
                <a:spcPct val="100000"/>
              </a:lnSpc>
              <a:spcBef>
                <a:spcPts val="160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p:txBody>
      </p:sp>
      <p:pic>
        <p:nvPicPr>
          <p:cNvPr id="161" name="Google Shape;161;g34d6cba8972_0_3"/>
          <p:cNvPicPr preferRelativeResize="0"/>
          <p:nvPr/>
        </p:nvPicPr>
        <p:blipFill rotWithShape="1">
          <a:blip r:embed="rId3">
            <a:alphaModFix/>
          </a:blip>
          <a:srcRect b="119" l="0" r="0" t="119"/>
          <a:stretch/>
        </p:blipFill>
        <p:spPr>
          <a:xfrm>
            <a:off x="7297204" y="1614963"/>
            <a:ext cx="1336483" cy="1724877"/>
          </a:xfrm>
          <a:prstGeom prst="rect">
            <a:avLst/>
          </a:prstGeom>
          <a:noFill/>
          <a:ln cap="flat" cmpd="sng" w="19050">
            <a:solidFill>
              <a:srgbClr val="FFFFFF"/>
            </a:solidFill>
            <a:prstDash val="solid"/>
            <a:round/>
            <a:headEnd len="sm" w="sm" type="none"/>
            <a:tailEnd len="sm" w="sm" type="none"/>
          </a:ln>
        </p:spPr>
      </p:pic>
      <p:pic>
        <p:nvPicPr>
          <p:cNvPr id="162" name="Google Shape;162;g34d6cba8972_0_3"/>
          <p:cNvPicPr preferRelativeResize="0"/>
          <p:nvPr/>
        </p:nvPicPr>
        <p:blipFill rotWithShape="1">
          <a:blip r:embed="rId4">
            <a:alphaModFix/>
          </a:blip>
          <a:srcRect b="0" l="0" r="0" t="0"/>
          <a:stretch/>
        </p:blipFill>
        <p:spPr>
          <a:xfrm>
            <a:off x="7045713" y="3947725"/>
            <a:ext cx="1786574" cy="1004975"/>
          </a:xfrm>
          <a:prstGeom prst="rect">
            <a:avLst/>
          </a:prstGeom>
          <a:noFill/>
          <a:ln>
            <a:noFill/>
          </a:ln>
        </p:spPr>
      </p:pic>
      <p:graphicFrame>
        <p:nvGraphicFramePr>
          <p:cNvPr id="163" name="Google Shape;163;g34d6cba8972_0_3"/>
          <p:cNvGraphicFramePr/>
          <p:nvPr/>
        </p:nvGraphicFramePr>
        <p:xfrm>
          <a:off x="311700" y="1003300"/>
          <a:ext cx="3000000" cy="3000000"/>
        </p:xfrm>
        <a:graphic>
          <a:graphicData uri="http://schemas.openxmlformats.org/drawingml/2006/table">
            <a:tbl>
              <a:tblPr>
                <a:noFill/>
                <a:tableStyleId>{5279C4E4-5374-40E7-B4DC-118BF6704A60}</a:tableStyleId>
              </a:tblPr>
              <a:tblGrid>
                <a:gridCol w="2197975"/>
                <a:gridCol w="2197975"/>
                <a:gridCol w="2197975"/>
              </a:tblGrid>
              <a:tr h="1974700">
                <a:tc>
                  <a:txBody>
                    <a:bodyPr/>
                    <a:lstStyle/>
                    <a:p>
                      <a:pPr indent="0" lvl="0" marL="0" rtl="0" algn="ctr">
                        <a:spcBef>
                          <a:spcPts val="0"/>
                        </a:spcBef>
                        <a:spcAft>
                          <a:spcPts val="0"/>
                        </a:spcAft>
                        <a:buNone/>
                      </a:pPr>
                      <a:r>
                        <a:t/>
                      </a:r>
                      <a:endParaRPr>
                        <a:latin typeface="Proxima Nova"/>
                        <a:ea typeface="Proxima Nova"/>
                        <a:cs typeface="Proxima Nova"/>
                        <a:sym typeface="Proxima Nova"/>
                      </a:endParaRPr>
                    </a:p>
                    <a:p>
                      <a:pPr indent="0" lvl="0" marL="0" rtl="0" algn="ctr">
                        <a:spcBef>
                          <a:spcPts val="0"/>
                        </a:spcBef>
                        <a:spcAft>
                          <a:spcPts val="0"/>
                        </a:spcAft>
                        <a:buNone/>
                      </a:pPr>
                      <a:r>
                        <a:rPr b="1" lang="en" sz="1800">
                          <a:latin typeface="Proxima Nova"/>
                          <a:ea typeface="Proxima Nova"/>
                          <a:cs typeface="Proxima Nova"/>
                          <a:sym typeface="Proxima Nova"/>
                        </a:rPr>
                        <a:t>Find your Park</a:t>
                      </a:r>
                      <a:endParaRPr b="1" sz="1800">
                        <a:latin typeface="Proxima Nova"/>
                        <a:ea typeface="Proxima Nova"/>
                        <a:cs typeface="Proxima Nova"/>
                        <a:sym typeface="Proxima Nova"/>
                      </a:endParaRPr>
                    </a:p>
                    <a:p>
                      <a:pPr indent="0" lvl="0" marL="0" rtl="0" algn="ctr">
                        <a:spcBef>
                          <a:spcPts val="0"/>
                        </a:spcBef>
                        <a:spcAft>
                          <a:spcPts val="0"/>
                        </a:spcAft>
                        <a:buNone/>
                      </a:pPr>
                      <a:r>
                        <a:t/>
                      </a:r>
                      <a:endParaRPr sz="1800">
                        <a:latin typeface="Proxima Nova"/>
                        <a:ea typeface="Proxima Nova"/>
                        <a:cs typeface="Proxima Nova"/>
                        <a:sym typeface="Proxima Nova"/>
                      </a:endParaRPr>
                    </a:p>
                    <a:p>
                      <a:pPr indent="0" lvl="0" marL="0" rtl="0" algn="ctr">
                        <a:spcBef>
                          <a:spcPts val="0"/>
                        </a:spcBef>
                        <a:spcAft>
                          <a:spcPts val="0"/>
                        </a:spcAft>
                        <a:buNone/>
                      </a:pPr>
                      <a:r>
                        <a:t/>
                      </a:r>
                      <a:endParaRPr sz="1800">
                        <a:latin typeface="Proxima Nova"/>
                        <a:ea typeface="Proxima Nova"/>
                        <a:cs typeface="Proxima Nova"/>
                        <a:sym typeface="Proxima Nova"/>
                      </a:endParaRPr>
                    </a:p>
                    <a:p>
                      <a:pPr indent="0" lvl="0" marL="0" rtl="0" algn="ctr">
                        <a:spcBef>
                          <a:spcPts val="0"/>
                        </a:spcBef>
                        <a:spcAft>
                          <a:spcPts val="0"/>
                        </a:spcAft>
                        <a:buNone/>
                      </a:pPr>
                      <a:r>
                        <a:rPr lang="en" sz="1800">
                          <a:latin typeface="Proxima Nova"/>
                          <a:ea typeface="Proxima Nova"/>
                          <a:cs typeface="Proxima Nova"/>
                          <a:sym typeface="Proxima Nova"/>
                        </a:rPr>
                        <a:t>findyourpark.com</a:t>
                      </a:r>
                      <a:endParaRPr sz="1800">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txBody>
                  <a:tcPr marT="91425" marB="91425" marR="91425" marL="91425">
                    <a:lnL cap="flat" cmpd="sng" w="9525">
                      <a:solidFill>
                        <a:schemeClr val="dk1"/>
                      </a:solidFill>
                      <a:prstDash val="solid"/>
                      <a:round/>
                      <a:headEnd len="sm" w="sm" type="none"/>
                      <a:tailEnd len="sm" w="sm" type="none"/>
                    </a:lnL>
                    <a:lnR cap="flat" cmpd="sng" w="9525">
                      <a:solidFill>
                        <a:srgbClr val="9FC5E8"/>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D9EEB"/>
                    </a:solidFill>
                  </a:tcPr>
                </a:tc>
                <a:tc>
                  <a:txBody>
                    <a:bodyPr/>
                    <a:lstStyle/>
                    <a:p>
                      <a:pPr indent="0" lvl="0" marL="0" rtl="0" algn="ctr">
                        <a:spcBef>
                          <a:spcPts val="0"/>
                        </a:spcBef>
                        <a:spcAft>
                          <a:spcPts val="0"/>
                        </a:spcAft>
                        <a:buNone/>
                      </a:pPr>
                      <a:r>
                        <a:t/>
                      </a:r>
                      <a:endParaRPr>
                        <a:latin typeface="Proxima Nova"/>
                        <a:ea typeface="Proxima Nova"/>
                        <a:cs typeface="Proxima Nova"/>
                        <a:sym typeface="Proxima Nova"/>
                      </a:endParaRPr>
                    </a:p>
                    <a:p>
                      <a:pPr indent="0" lvl="0" marL="0" rtl="0" algn="ctr">
                        <a:spcBef>
                          <a:spcPts val="0"/>
                        </a:spcBef>
                        <a:spcAft>
                          <a:spcPts val="0"/>
                        </a:spcAft>
                        <a:buNone/>
                      </a:pPr>
                      <a:r>
                        <a:rPr b="1" lang="en" sz="1800">
                          <a:latin typeface="Proxima Nova"/>
                          <a:ea typeface="Proxima Nova"/>
                          <a:cs typeface="Proxima Nova"/>
                          <a:sym typeface="Proxima Nova"/>
                        </a:rPr>
                        <a:t>PAEE</a:t>
                      </a:r>
                      <a:endParaRPr b="1" sz="1800">
                        <a:latin typeface="Proxima Nova"/>
                        <a:ea typeface="Proxima Nova"/>
                        <a:cs typeface="Proxima Nova"/>
                        <a:sym typeface="Proxima Nova"/>
                      </a:endParaRPr>
                    </a:p>
                    <a:p>
                      <a:pPr indent="0" lvl="0" marL="0" rtl="0" algn="ctr">
                        <a:spcBef>
                          <a:spcPts val="0"/>
                        </a:spcBef>
                        <a:spcAft>
                          <a:spcPts val="0"/>
                        </a:spcAft>
                        <a:buNone/>
                      </a:pPr>
                      <a:r>
                        <a:rPr b="1" lang="en" sz="1800">
                          <a:latin typeface="Proxima Nova"/>
                          <a:ea typeface="Proxima Nova"/>
                          <a:cs typeface="Proxima Nova"/>
                          <a:sym typeface="Proxima Nova"/>
                        </a:rPr>
                        <a:t>EE Near ME</a:t>
                      </a:r>
                      <a:endParaRPr b="1" sz="1800">
                        <a:latin typeface="Proxima Nova"/>
                        <a:ea typeface="Proxima Nova"/>
                        <a:cs typeface="Proxima Nova"/>
                        <a:sym typeface="Proxima Nova"/>
                      </a:endParaRPr>
                    </a:p>
                    <a:p>
                      <a:pPr indent="0" lvl="0" marL="0" rtl="0" algn="ctr">
                        <a:spcBef>
                          <a:spcPts val="0"/>
                        </a:spcBef>
                        <a:spcAft>
                          <a:spcPts val="0"/>
                        </a:spcAft>
                        <a:buNone/>
                      </a:pPr>
                      <a:r>
                        <a:t/>
                      </a:r>
                      <a:endParaRPr sz="1800">
                        <a:latin typeface="Proxima Nova"/>
                        <a:ea typeface="Proxima Nova"/>
                        <a:cs typeface="Proxima Nova"/>
                        <a:sym typeface="Proxima Nova"/>
                      </a:endParaRPr>
                    </a:p>
                    <a:p>
                      <a:pPr indent="0" lvl="0" marL="0" rtl="0" algn="ctr">
                        <a:spcBef>
                          <a:spcPts val="0"/>
                        </a:spcBef>
                        <a:spcAft>
                          <a:spcPts val="0"/>
                        </a:spcAft>
                        <a:buNone/>
                      </a:pPr>
                      <a:r>
                        <a:rPr lang="en" sz="1800">
                          <a:latin typeface="Proxima Nova"/>
                          <a:ea typeface="Proxima Nova"/>
                          <a:cs typeface="Proxima Nova"/>
                          <a:sym typeface="Proxima Nova"/>
                        </a:rPr>
                        <a:t>https://www.paee.net/find-ee-near-me/</a:t>
                      </a:r>
                      <a:endParaRPr>
                        <a:latin typeface="Proxima Nova"/>
                        <a:ea typeface="Proxima Nova"/>
                        <a:cs typeface="Proxima Nova"/>
                        <a:sym typeface="Proxima Nova"/>
                      </a:endParaRPr>
                    </a:p>
                  </a:txBody>
                  <a:tcPr marT="91425" marB="91425" marR="91425" marL="91425">
                    <a:lnL cap="flat" cmpd="sng" w="9525">
                      <a:solidFill>
                        <a:srgbClr val="9FC5E8"/>
                      </a:solidFill>
                      <a:prstDash val="solid"/>
                      <a:round/>
                      <a:headEnd len="sm" w="sm" type="none"/>
                      <a:tailEnd len="sm" w="sm" type="none"/>
                    </a:lnL>
                    <a:lnR cap="flat" cmpd="sng" w="9525">
                      <a:solidFill>
                        <a:srgbClr val="9FC5E8"/>
                      </a:solidFill>
                      <a:prstDash val="solid"/>
                      <a:round/>
                      <a:headEnd len="sm" w="sm" type="none"/>
                      <a:tailEnd len="sm" w="sm" type="none"/>
                    </a:lnR>
                    <a:lnT cap="flat" cmpd="sng" w="9525">
                      <a:solidFill>
                        <a:srgbClr val="9FC5E8"/>
                      </a:solidFill>
                      <a:prstDash val="solid"/>
                      <a:round/>
                      <a:headEnd len="sm" w="sm" type="none"/>
                      <a:tailEnd len="sm" w="sm" type="none"/>
                    </a:lnT>
                    <a:lnB cap="flat" cmpd="sng" w="9525">
                      <a:solidFill>
                        <a:srgbClr val="9FC5E8"/>
                      </a:solidFill>
                      <a:prstDash val="solid"/>
                      <a:round/>
                      <a:headEnd len="sm" w="sm" type="none"/>
                      <a:tailEnd len="sm" w="sm" type="none"/>
                    </a:lnB>
                    <a:solidFill>
                      <a:srgbClr val="A4C2F4"/>
                    </a:solidFill>
                  </a:tcPr>
                </a:tc>
                <a:tc>
                  <a:txBody>
                    <a:bodyPr/>
                    <a:lstStyle/>
                    <a:p>
                      <a:pPr indent="0" lvl="0" marL="0" rtl="0" algn="ctr">
                        <a:spcBef>
                          <a:spcPts val="0"/>
                        </a:spcBef>
                        <a:spcAft>
                          <a:spcPts val="0"/>
                        </a:spcAft>
                        <a:buNone/>
                      </a:pPr>
                      <a:r>
                        <a:rPr b="1" lang="en" sz="1800">
                          <a:latin typeface="Proxima Nova"/>
                          <a:ea typeface="Proxima Nova"/>
                          <a:cs typeface="Proxima Nova"/>
                          <a:sym typeface="Proxima Nova"/>
                        </a:rPr>
                        <a:t>Wiki Watershed tools</a:t>
                      </a:r>
                      <a:endParaRPr b="1" sz="1800">
                        <a:latin typeface="Proxima Nova"/>
                        <a:ea typeface="Proxima Nova"/>
                        <a:cs typeface="Proxima Nova"/>
                        <a:sym typeface="Proxima Nova"/>
                      </a:endParaRPr>
                    </a:p>
                    <a:p>
                      <a:pPr indent="0" lvl="0" marL="0" rtl="0" algn="ctr">
                        <a:spcBef>
                          <a:spcPts val="0"/>
                        </a:spcBef>
                        <a:spcAft>
                          <a:spcPts val="0"/>
                        </a:spcAft>
                        <a:buNone/>
                      </a:pPr>
                      <a:r>
                        <a:t/>
                      </a:r>
                      <a:endParaRPr sz="1800">
                        <a:latin typeface="Proxima Nova"/>
                        <a:ea typeface="Proxima Nova"/>
                        <a:cs typeface="Proxima Nova"/>
                        <a:sym typeface="Proxima Nova"/>
                      </a:endParaRPr>
                    </a:p>
                    <a:p>
                      <a:pPr indent="0" lvl="0" marL="0" rtl="0" algn="ctr">
                        <a:spcBef>
                          <a:spcPts val="0"/>
                        </a:spcBef>
                        <a:spcAft>
                          <a:spcPts val="0"/>
                        </a:spcAft>
                        <a:buClr>
                          <a:srgbClr val="000000"/>
                        </a:buClr>
                        <a:buSzPts val="1600"/>
                        <a:buFont typeface="Arial"/>
                        <a:buNone/>
                      </a:pPr>
                      <a:r>
                        <a:rPr lang="en" sz="1600">
                          <a:latin typeface="Proxima Nova"/>
                          <a:ea typeface="Proxima Nova"/>
                          <a:cs typeface="Proxima Nova"/>
                          <a:sym typeface="Proxima Nova"/>
                        </a:rPr>
                        <a:t>HTTPS://WIKIWATERSHED.ORG/MODEL/</a:t>
                      </a:r>
                      <a:endParaRPr>
                        <a:latin typeface="Proxima Nova"/>
                        <a:ea typeface="Proxima Nova"/>
                        <a:cs typeface="Proxima Nova"/>
                        <a:sym typeface="Proxima Nova"/>
                      </a:endParaRPr>
                    </a:p>
                  </a:txBody>
                  <a:tcPr marT="91425" marB="91425" marR="91425" marL="91425">
                    <a:lnL cap="flat" cmpd="sng" w="9525">
                      <a:solidFill>
                        <a:srgbClr val="9FC5E8"/>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D9EEB"/>
                    </a:solidFill>
                  </a:tcPr>
                </a:tc>
              </a:tr>
              <a:tr h="1974700">
                <a:tc>
                  <a:txBody>
                    <a:bodyPr/>
                    <a:lstStyle/>
                    <a:p>
                      <a:pPr indent="0" lvl="0" marL="0" rtl="0" algn="l">
                        <a:spcBef>
                          <a:spcPts val="0"/>
                        </a:spcBef>
                        <a:spcAft>
                          <a:spcPts val="0"/>
                        </a:spcAft>
                        <a:buNone/>
                      </a:pPr>
                      <a:r>
                        <a:t/>
                      </a:r>
                      <a:endParaRPr>
                        <a:latin typeface="Proxima Nova"/>
                        <a:ea typeface="Proxima Nova"/>
                        <a:cs typeface="Proxima Nova"/>
                        <a:sym typeface="Proxima Nov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A4C2F4"/>
                    </a:solidFill>
                  </a:tcPr>
                </a:tc>
                <a:tc>
                  <a:txBody>
                    <a:bodyPr/>
                    <a:lstStyle/>
                    <a:p>
                      <a:pPr indent="0" lvl="0" marL="0" rtl="0" algn="l">
                        <a:spcBef>
                          <a:spcPts val="0"/>
                        </a:spcBef>
                        <a:spcAft>
                          <a:spcPts val="0"/>
                        </a:spcAft>
                        <a:buNone/>
                      </a:pPr>
                      <a:r>
                        <a:t/>
                      </a:r>
                      <a:endParaRPr>
                        <a:latin typeface="Proxima Nova"/>
                        <a:ea typeface="Proxima Nova"/>
                        <a:cs typeface="Proxima Nova"/>
                        <a:sym typeface="Proxima Nov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FC5E8"/>
                      </a:solidFill>
                      <a:prstDash val="solid"/>
                      <a:round/>
                      <a:headEnd len="sm" w="sm" type="none"/>
                      <a:tailEnd len="sm" w="sm" type="none"/>
                    </a:lnT>
                    <a:lnB cap="flat" cmpd="sng" w="9525">
                      <a:solidFill>
                        <a:schemeClr val="dk1"/>
                      </a:solidFill>
                      <a:prstDash val="solid"/>
                      <a:round/>
                      <a:headEnd len="sm" w="sm" type="none"/>
                      <a:tailEnd len="sm" w="sm" type="none"/>
                    </a:lnB>
                    <a:solidFill>
                      <a:srgbClr val="6D9EEB"/>
                    </a:solidFill>
                  </a:tcPr>
                </a:tc>
                <a:tc>
                  <a:txBody>
                    <a:bodyPr/>
                    <a:lstStyle/>
                    <a:p>
                      <a:pPr indent="0" lvl="0" marL="0" rtl="0" algn="l">
                        <a:spcBef>
                          <a:spcPts val="0"/>
                        </a:spcBef>
                        <a:spcAft>
                          <a:spcPts val="0"/>
                        </a:spcAft>
                        <a:buNone/>
                      </a:pPr>
                      <a:r>
                        <a:t/>
                      </a:r>
                      <a:endParaRPr>
                        <a:latin typeface="Proxima Nova"/>
                        <a:ea typeface="Proxima Nova"/>
                        <a:cs typeface="Proxima Nova"/>
                        <a:sym typeface="Proxima Nov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A4C2F4"/>
                    </a:solidFill>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67" name="Shape 167"/>
        <p:cNvGrpSpPr/>
        <p:nvPr/>
      </p:nvGrpSpPr>
      <p:grpSpPr>
        <a:xfrm>
          <a:off x="0" y="0"/>
          <a:ext cx="0" cy="0"/>
          <a:chOff x="0" y="0"/>
          <a:chExt cx="0" cy="0"/>
        </a:xfrm>
      </p:grpSpPr>
      <p:sp>
        <p:nvSpPr>
          <p:cNvPr id="168" name="Google Shape;168;p2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200"/>
              <a:buNone/>
            </a:pPr>
            <a:r>
              <a:rPr lang="en"/>
              <a:t>Activity 4</a:t>
            </a:r>
            <a:endParaRPr/>
          </a:p>
        </p:txBody>
      </p:sp>
      <p:sp>
        <p:nvSpPr>
          <p:cNvPr id="169" name="Google Shape;169;p23"/>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SzPts val="1800"/>
              <a:buNone/>
            </a:pPr>
            <a:r>
              <a:rPr lang="en" sz="3000"/>
              <a:t>More than a one-hit Field Trip: Outdoor Field Experiences support the whole MWEE</a:t>
            </a:r>
            <a:endParaRPr/>
          </a:p>
        </p:txBody>
      </p:sp>
      <p:pic>
        <p:nvPicPr>
          <p:cNvPr id="170" name="Google Shape;170;p23"/>
          <p:cNvPicPr preferRelativeResize="0"/>
          <p:nvPr/>
        </p:nvPicPr>
        <p:blipFill rotWithShape="1">
          <a:blip r:embed="rId3">
            <a:alphaModFix/>
          </a:blip>
          <a:srcRect b="0" l="0" r="0" t="0"/>
          <a:stretch/>
        </p:blipFill>
        <p:spPr>
          <a:xfrm>
            <a:off x="7208638" y="3932263"/>
            <a:ext cx="1786574" cy="100494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74" name="Shape 174"/>
        <p:cNvGrpSpPr/>
        <p:nvPr/>
      </p:nvGrpSpPr>
      <p:grpSpPr>
        <a:xfrm>
          <a:off x="0" y="0"/>
          <a:ext cx="0" cy="0"/>
          <a:chOff x="0" y="0"/>
          <a:chExt cx="0" cy="0"/>
        </a:xfrm>
      </p:grpSpPr>
      <p:sp>
        <p:nvSpPr>
          <p:cNvPr id="175" name="Google Shape;175;p24"/>
          <p:cNvSpPr txBox="1"/>
          <p:nvPr>
            <p:ph type="title"/>
          </p:nvPr>
        </p:nvSpPr>
        <p:spPr>
          <a:xfrm>
            <a:off x="172375" y="266300"/>
            <a:ext cx="8718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Conestoga Valley - High School</a:t>
            </a:r>
            <a:endParaRPr/>
          </a:p>
        </p:txBody>
      </p:sp>
      <p:sp>
        <p:nvSpPr>
          <p:cNvPr id="176" name="Google Shape;176;p24"/>
          <p:cNvSpPr txBox="1"/>
          <p:nvPr>
            <p:ph idx="1" type="body"/>
          </p:nvPr>
        </p:nvSpPr>
        <p:spPr>
          <a:xfrm>
            <a:off x="311700" y="923875"/>
            <a:ext cx="8520600" cy="3052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000"/>
              </a:spcBef>
              <a:spcAft>
                <a:spcPts val="0"/>
              </a:spcAft>
              <a:buSzPts val="1800"/>
              <a:buNone/>
            </a:pPr>
            <a:r>
              <a:rPr lang="en" sz="1800">
                <a:latin typeface="Proxima Nova"/>
                <a:ea typeface="Proxima Nova"/>
                <a:cs typeface="Proxima Nova"/>
                <a:sym typeface="Proxima Nova"/>
              </a:rPr>
              <a:t>How do outdoor field experiences help to answer or look more deeply at the driving question/supporting questions?</a:t>
            </a:r>
            <a:endParaRPr sz="1800">
              <a:latin typeface="Proxima Nova"/>
              <a:ea typeface="Proxima Nova"/>
              <a:cs typeface="Proxima Nova"/>
              <a:sym typeface="Proxima Nova"/>
            </a:endParaRPr>
          </a:p>
          <a:p>
            <a:pPr indent="0" lvl="0" marL="0" rtl="0" algn="l">
              <a:lnSpc>
                <a:spcPct val="100000"/>
              </a:lnSpc>
              <a:spcBef>
                <a:spcPts val="1000"/>
              </a:spcBef>
              <a:spcAft>
                <a:spcPts val="0"/>
              </a:spcAft>
              <a:buSzPts val="1800"/>
              <a:buNone/>
            </a:pPr>
            <a:r>
              <a:rPr lang="en" sz="1800">
                <a:latin typeface="Proxima Nova"/>
                <a:ea typeface="Proxima Nova"/>
                <a:cs typeface="Proxima Nova"/>
                <a:sym typeface="Proxima Nova"/>
              </a:rPr>
              <a:t>Which learning objectives or standards do the outdoor field experiences help to address?</a:t>
            </a:r>
            <a:endParaRPr sz="1800">
              <a:latin typeface="Proxima Nova"/>
              <a:ea typeface="Proxima Nova"/>
              <a:cs typeface="Proxima Nova"/>
              <a:sym typeface="Proxima Nova"/>
            </a:endParaRPr>
          </a:p>
          <a:p>
            <a:pPr indent="0" lvl="0" marL="0" rtl="0" algn="l">
              <a:lnSpc>
                <a:spcPct val="100000"/>
              </a:lnSpc>
              <a:spcBef>
                <a:spcPts val="1000"/>
              </a:spcBef>
              <a:spcAft>
                <a:spcPts val="0"/>
              </a:spcAft>
              <a:buSzPts val="1800"/>
              <a:buNone/>
            </a:pPr>
            <a:r>
              <a:rPr lang="en" sz="1800">
                <a:latin typeface="Proxima Nova"/>
                <a:ea typeface="Proxima Nova"/>
                <a:cs typeface="Proxima Nova"/>
                <a:sym typeface="Proxima Nova"/>
              </a:rPr>
              <a:t>How was each outdoor field experience contextualized to give it more meaning?</a:t>
            </a:r>
            <a:endParaRPr sz="1800">
              <a:latin typeface="Proxima Nova"/>
              <a:ea typeface="Proxima Nova"/>
              <a:cs typeface="Proxima Nova"/>
              <a:sym typeface="Proxima Nova"/>
            </a:endParaRPr>
          </a:p>
          <a:p>
            <a:pPr indent="0" lvl="0" marL="0" rtl="0" algn="l">
              <a:lnSpc>
                <a:spcPct val="100000"/>
              </a:lnSpc>
              <a:spcBef>
                <a:spcPts val="1000"/>
              </a:spcBef>
              <a:spcAft>
                <a:spcPts val="0"/>
              </a:spcAft>
              <a:buSzPts val="1800"/>
              <a:buNone/>
            </a:pPr>
            <a:r>
              <a:rPr lang="en" sz="1800">
                <a:latin typeface="Proxima Nova"/>
                <a:ea typeface="Proxima Nova"/>
                <a:cs typeface="Proxima Nova"/>
                <a:sym typeface="Proxima Nova"/>
              </a:rPr>
              <a:t>How do indoor lessons and components support the overall issue investigation?</a:t>
            </a:r>
            <a:endParaRPr sz="1800">
              <a:latin typeface="Proxima Nova"/>
              <a:ea typeface="Proxima Nova"/>
              <a:cs typeface="Proxima Nova"/>
              <a:sym typeface="Proxima Nova"/>
            </a:endParaRPr>
          </a:p>
          <a:p>
            <a:pPr indent="0" lvl="0" marL="0" rtl="0" algn="l">
              <a:lnSpc>
                <a:spcPct val="100000"/>
              </a:lnSpc>
              <a:spcBef>
                <a:spcPts val="1000"/>
              </a:spcBef>
              <a:spcAft>
                <a:spcPts val="0"/>
              </a:spcAft>
              <a:buSzPts val="1800"/>
              <a:buNone/>
            </a:pPr>
            <a:r>
              <a:rPr lang="en" sz="1800">
                <a:latin typeface="Proxima Nova"/>
                <a:ea typeface="Proxima Nova"/>
                <a:cs typeface="Proxima Nova"/>
                <a:sym typeface="Proxima Nova"/>
              </a:rPr>
              <a:t>How might the indoor components provide students the opportunity to translate existing knowledge to the investigation?</a:t>
            </a:r>
            <a:endParaRPr sz="1800">
              <a:latin typeface="Proxima Nova"/>
              <a:ea typeface="Proxima Nova"/>
              <a:cs typeface="Proxima Nova"/>
              <a:sym typeface="Proxima Nova"/>
            </a:endParaRPr>
          </a:p>
        </p:txBody>
      </p:sp>
      <p:pic>
        <p:nvPicPr>
          <p:cNvPr id="177" name="Google Shape;177;p24"/>
          <p:cNvPicPr preferRelativeResize="0"/>
          <p:nvPr/>
        </p:nvPicPr>
        <p:blipFill rotWithShape="1">
          <a:blip r:embed="rId3">
            <a:alphaModFix/>
          </a:blip>
          <a:srcRect b="0" l="0" r="0" t="0"/>
          <a:stretch/>
        </p:blipFill>
        <p:spPr>
          <a:xfrm>
            <a:off x="7208638" y="3932263"/>
            <a:ext cx="1786574" cy="100494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81" name="Shape 181"/>
        <p:cNvGrpSpPr/>
        <p:nvPr/>
      </p:nvGrpSpPr>
      <p:grpSpPr>
        <a:xfrm>
          <a:off x="0" y="0"/>
          <a:ext cx="0" cy="0"/>
          <a:chOff x="0" y="0"/>
          <a:chExt cx="0" cy="0"/>
        </a:xfrm>
      </p:grpSpPr>
      <p:pic>
        <p:nvPicPr>
          <p:cNvPr id="182" name="Google Shape;182;p25"/>
          <p:cNvPicPr preferRelativeResize="0"/>
          <p:nvPr/>
        </p:nvPicPr>
        <p:blipFill rotWithShape="1">
          <a:blip r:embed="rId3">
            <a:alphaModFix/>
          </a:blip>
          <a:srcRect b="0" l="0" r="0" t="0"/>
          <a:stretch/>
        </p:blipFill>
        <p:spPr>
          <a:xfrm>
            <a:off x="5848900" y="3206175"/>
            <a:ext cx="1686250" cy="1686250"/>
          </a:xfrm>
          <a:prstGeom prst="rect">
            <a:avLst/>
          </a:prstGeom>
          <a:noFill/>
          <a:ln>
            <a:noFill/>
          </a:ln>
        </p:spPr>
      </p:pic>
      <p:sp>
        <p:nvSpPr>
          <p:cNvPr id="183" name="Google Shape;183;p25"/>
          <p:cNvSpPr txBox="1"/>
          <p:nvPr>
            <p:ph type="title"/>
          </p:nvPr>
        </p:nvSpPr>
        <p:spPr>
          <a:xfrm>
            <a:off x="311700" y="2833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Inspiration and Inquiry Through Observation</a:t>
            </a:r>
            <a:endParaRPr/>
          </a:p>
        </p:txBody>
      </p:sp>
      <p:sp>
        <p:nvSpPr>
          <p:cNvPr id="184" name="Google Shape;184;p25"/>
          <p:cNvSpPr txBox="1"/>
          <p:nvPr>
            <p:ph idx="1" type="body"/>
          </p:nvPr>
        </p:nvSpPr>
        <p:spPr>
          <a:xfrm>
            <a:off x="311700" y="1152475"/>
            <a:ext cx="4260300" cy="121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High School/Middle School Examples:</a:t>
            </a:r>
            <a:endParaRPr/>
          </a:p>
          <a:p>
            <a:pPr indent="0" lvl="0" marL="0" rtl="0" algn="l">
              <a:lnSpc>
                <a:spcPct val="115000"/>
              </a:lnSpc>
              <a:spcBef>
                <a:spcPts val="1600"/>
              </a:spcBef>
              <a:spcAft>
                <a:spcPts val="0"/>
              </a:spcAft>
              <a:buSzPts val="1800"/>
              <a:buNone/>
            </a:pPr>
            <a:r>
              <a:rPr lang="en"/>
              <a:t>Conestoga Valley </a:t>
            </a:r>
            <a:endParaRPr/>
          </a:p>
          <a:p>
            <a:pPr indent="0" lvl="0" marL="0" rtl="0" algn="l">
              <a:lnSpc>
                <a:spcPct val="115000"/>
              </a:lnSpc>
              <a:spcBef>
                <a:spcPts val="1600"/>
              </a:spcBef>
              <a:spcAft>
                <a:spcPts val="0"/>
              </a:spcAft>
              <a:buSzPts val="1800"/>
              <a:buNone/>
            </a:pPr>
            <a:r>
              <a:t/>
            </a:r>
            <a:endParaRPr/>
          </a:p>
          <a:p>
            <a:pPr indent="0" lvl="0" marL="0" rtl="0" algn="l">
              <a:lnSpc>
                <a:spcPct val="115000"/>
              </a:lnSpc>
              <a:spcBef>
                <a:spcPts val="1600"/>
              </a:spcBef>
              <a:spcAft>
                <a:spcPts val="1600"/>
              </a:spcAft>
              <a:buSzPts val="1800"/>
              <a:buNone/>
            </a:pPr>
            <a:r>
              <a:t/>
            </a:r>
            <a:endParaRPr/>
          </a:p>
        </p:txBody>
      </p:sp>
      <p:sp>
        <p:nvSpPr>
          <p:cNvPr id="185" name="Google Shape;185;p25"/>
          <p:cNvSpPr txBox="1"/>
          <p:nvPr>
            <p:ph idx="1" type="body"/>
          </p:nvPr>
        </p:nvSpPr>
        <p:spPr>
          <a:xfrm>
            <a:off x="4718350" y="1152475"/>
            <a:ext cx="4260300" cy="1094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Elementary Level Examples: </a:t>
            </a:r>
            <a:endParaRPr/>
          </a:p>
          <a:p>
            <a:pPr indent="0" lvl="0" marL="0" rtl="0" algn="l">
              <a:lnSpc>
                <a:spcPct val="115000"/>
              </a:lnSpc>
              <a:spcBef>
                <a:spcPts val="1600"/>
              </a:spcBef>
              <a:spcAft>
                <a:spcPts val="1600"/>
              </a:spcAft>
              <a:buSzPts val="1800"/>
              <a:buNone/>
            </a:pPr>
            <a:r>
              <a:rPr lang="en"/>
              <a:t>Henrico Watershed Challenge</a:t>
            </a:r>
            <a:endParaRPr/>
          </a:p>
        </p:txBody>
      </p:sp>
      <p:pic>
        <p:nvPicPr>
          <p:cNvPr id="186" name="Google Shape;186;p25"/>
          <p:cNvPicPr preferRelativeResize="0"/>
          <p:nvPr/>
        </p:nvPicPr>
        <p:blipFill rotWithShape="1">
          <a:blip r:embed="rId4">
            <a:alphaModFix/>
          </a:blip>
          <a:srcRect b="0" l="0" r="0" t="0"/>
          <a:stretch/>
        </p:blipFill>
        <p:spPr>
          <a:xfrm>
            <a:off x="7122900" y="2123550"/>
            <a:ext cx="1466224" cy="1474249"/>
          </a:xfrm>
          <a:prstGeom prst="rect">
            <a:avLst/>
          </a:prstGeom>
          <a:noFill/>
          <a:ln>
            <a:noFill/>
          </a:ln>
        </p:spPr>
      </p:pic>
      <p:pic>
        <p:nvPicPr>
          <p:cNvPr id="187" name="Google Shape;187;p25"/>
          <p:cNvPicPr preferRelativeResize="0"/>
          <p:nvPr/>
        </p:nvPicPr>
        <p:blipFill rotWithShape="1">
          <a:blip r:embed="rId5">
            <a:alphaModFix/>
          </a:blip>
          <a:srcRect b="0" l="0" r="0" t="0"/>
          <a:stretch/>
        </p:blipFill>
        <p:spPr>
          <a:xfrm>
            <a:off x="4718350" y="2127563"/>
            <a:ext cx="1466224" cy="1466224"/>
          </a:xfrm>
          <a:prstGeom prst="rect">
            <a:avLst/>
          </a:prstGeom>
          <a:noFill/>
          <a:ln>
            <a:noFill/>
          </a:ln>
        </p:spPr>
      </p:pic>
      <p:pic>
        <p:nvPicPr>
          <p:cNvPr id="188" name="Google Shape;188;p25"/>
          <p:cNvPicPr preferRelativeResize="0"/>
          <p:nvPr/>
        </p:nvPicPr>
        <p:blipFill rotWithShape="1">
          <a:blip r:embed="rId6">
            <a:alphaModFix/>
          </a:blip>
          <a:srcRect b="0" l="0" r="0" t="0"/>
          <a:stretch/>
        </p:blipFill>
        <p:spPr>
          <a:xfrm>
            <a:off x="622375" y="2571750"/>
            <a:ext cx="2924175" cy="15906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8D35"/>
        </a:solidFill>
      </p:bgPr>
    </p:bg>
    <p:spTree>
      <p:nvGrpSpPr>
        <p:cNvPr id="192" name="Shape 192"/>
        <p:cNvGrpSpPr/>
        <p:nvPr/>
      </p:nvGrpSpPr>
      <p:grpSpPr>
        <a:xfrm>
          <a:off x="0" y="0"/>
          <a:ext cx="0" cy="0"/>
          <a:chOff x="0" y="0"/>
          <a:chExt cx="0" cy="0"/>
        </a:xfrm>
      </p:grpSpPr>
      <p:sp>
        <p:nvSpPr>
          <p:cNvPr id="193" name="Google Shape;193;g20c579f07a3_0_135"/>
          <p:cNvSpPr txBox="1"/>
          <p:nvPr>
            <p:ph type="title"/>
          </p:nvPr>
        </p:nvSpPr>
        <p:spPr>
          <a:xfrm>
            <a:off x="285525" y="140100"/>
            <a:ext cx="4045200" cy="794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200"/>
              <a:buNone/>
            </a:pPr>
            <a:r>
              <a:rPr lang="en"/>
              <a:t>Activity 5</a:t>
            </a:r>
            <a:endParaRPr/>
          </a:p>
        </p:txBody>
      </p:sp>
      <p:sp>
        <p:nvSpPr>
          <p:cNvPr id="194" name="Google Shape;194;g20c579f07a3_0_135"/>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SzPts val="1800"/>
              <a:buNone/>
            </a:pPr>
            <a:r>
              <a:rPr lang="en" sz="3000"/>
              <a:t>Plan it!</a:t>
            </a:r>
            <a:endParaRPr sz="3000"/>
          </a:p>
        </p:txBody>
      </p:sp>
      <p:pic>
        <p:nvPicPr>
          <p:cNvPr id="195" name="Google Shape;195;g20c579f07a3_0_135"/>
          <p:cNvPicPr preferRelativeResize="0"/>
          <p:nvPr/>
        </p:nvPicPr>
        <p:blipFill rotWithShape="1">
          <a:blip r:embed="rId3">
            <a:alphaModFix/>
          </a:blip>
          <a:srcRect b="0" l="0" r="0" t="0"/>
          <a:stretch/>
        </p:blipFill>
        <p:spPr>
          <a:xfrm>
            <a:off x="7151800" y="3986400"/>
            <a:ext cx="1786646" cy="1004975"/>
          </a:xfrm>
          <a:prstGeom prst="rect">
            <a:avLst/>
          </a:prstGeom>
          <a:noFill/>
          <a:ln>
            <a:noFill/>
          </a:ln>
        </p:spPr>
      </p:pic>
      <p:pic>
        <p:nvPicPr>
          <p:cNvPr id="196" name="Google Shape;196;g20c579f07a3_0_135"/>
          <p:cNvPicPr preferRelativeResize="0"/>
          <p:nvPr/>
        </p:nvPicPr>
        <p:blipFill rotWithShape="1">
          <a:blip r:embed="rId4">
            <a:alphaModFix/>
          </a:blip>
          <a:srcRect b="0" l="0" r="0" t="0"/>
          <a:stretch/>
        </p:blipFill>
        <p:spPr>
          <a:xfrm>
            <a:off x="682563" y="934200"/>
            <a:ext cx="3251129" cy="40571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64" name="Shape 64"/>
        <p:cNvGrpSpPr/>
        <p:nvPr/>
      </p:nvGrpSpPr>
      <p:grpSpPr>
        <a:xfrm>
          <a:off x="0" y="0"/>
          <a:ext cx="0" cy="0"/>
          <a:chOff x="0" y="0"/>
          <a:chExt cx="0" cy="0"/>
        </a:xfrm>
      </p:grpSpPr>
      <p:sp>
        <p:nvSpPr>
          <p:cNvPr id="65" name="Google Shape;65;g20c579f07a3_0_0"/>
          <p:cNvSpPr txBox="1"/>
          <p:nvPr>
            <p:ph type="title"/>
          </p:nvPr>
        </p:nvSpPr>
        <p:spPr>
          <a:xfrm>
            <a:off x="311700" y="445025"/>
            <a:ext cx="5499300" cy="5727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chemeClr val="dk2"/>
                </a:solidFill>
              </a:rPr>
              <a:t>SIDE NOTE - Workshop logistics</a:t>
            </a:r>
            <a:endParaRPr>
              <a:solidFill>
                <a:schemeClr val="dk2"/>
              </a:solidFill>
            </a:endParaRPr>
          </a:p>
        </p:txBody>
      </p:sp>
      <p:sp>
        <p:nvSpPr>
          <p:cNvPr id="66" name="Google Shape;66;g20c579f07a3_0_0"/>
          <p:cNvSpPr txBox="1"/>
          <p:nvPr>
            <p:ph idx="1" type="body"/>
          </p:nvPr>
        </p:nvSpPr>
        <p:spPr>
          <a:xfrm>
            <a:off x="311700" y="1152475"/>
            <a:ext cx="8520600" cy="916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
                <a:latin typeface="Proxima Nova Semibold"/>
                <a:ea typeface="Proxima Nova Semibold"/>
                <a:cs typeface="Proxima Nova Semibold"/>
                <a:sym typeface="Proxima Nova Semibold"/>
              </a:rPr>
              <a:t>Throughout this workshop, to build understanding and confidence around MWEEs we will….</a:t>
            </a:r>
            <a:endParaRPr>
              <a:latin typeface="Proxima Nova Semibold"/>
              <a:ea typeface="Proxima Nova Semibold"/>
              <a:cs typeface="Proxima Nova Semibold"/>
              <a:sym typeface="Proxima Nova Semibold"/>
            </a:endParaRPr>
          </a:p>
        </p:txBody>
      </p:sp>
      <p:sp>
        <p:nvSpPr>
          <p:cNvPr id="67" name="Google Shape;67;g20c579f07a3_0_0"/>
          <p:cNvSpPr txBox="1"/>
          <p:nvPr/>
        </p:nvSpPr>
        <p:spPr>
          <a:xfrm>
            <a:off x="762675" y="2430075"/>
            <a:ext cx="2013600" cy="821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Proxima Nova Semibold"/>
                <a:ea typeface="Proxima Nova Semibold"/>
                <a:cs typeface="Proxima Nova Semibold"/>
                <a:sym typeface="Proxima Nova Semibold"/>
              </a:rPr>
              <a:t>Model a shared </a:t>
            </a:r>
            <a:endParaRPr b="0" i="0" sz="1800" u="none" cap="none" strike="noStrike">
              <a:solidFill>
                <a:schemeClr val="dk1"/>
              </a:solidFill>
              <a:latin typeface="Proxima Nova Semibold"/>
              <a:ea typeface="Proxima Nova Semibold"/>
              <a:cs typeface="Proxima Nova Semibold"/>
              <a:sym typeface="Proxima Nova Semibold"/>
            </a:endParaRPr>
          </a:p>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Proxima Nova Semibold"/>
                <a:ea typeface="Proxima Nova Semibold"/>
                <a:cs typeface="Proxima Nova Semibold"/>
                <a:sym typeface="Proxima Nova Semibold"/>
              </a:rPr>
              <a:t>Workshop MWEE</a:t>
            </a:r>
            <a:endParaRPr b="0" i="0" sz="1800" u="none" cap="none" strike="noStrike">
              <a:solidFill>
                <a:schemeClr val="dk1"/>
              </a:solidFill>
              <a:latin typeface="Proxima Nova Semibold"/>
              <a:ea typeface="Proxima Nova Semibold"/>
              <a:cs typeface="Proxima Nova Semibold"/>
              <a:sym typeface="Proxima Nova Semibold"/>
            </a:endParaRPr>
          </a:p>
        </p:txBody>
      </p:sp>
      <p:sp>
        <p:nvSpPr>
          <p:cNvPr id="68" name="Google Shape;68;g20c579f07a3_0_0"/>
          <p:cNvSpPr txBox="1"/>
          <p:nvPr/>
        </p:nvSpPr>
        <p:spPr>
          <a:xfrm>
            <a:off x="3445875" y="2382525"/>
            <a:ext cx="2088000" cy="916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Proxima Nova Semibold"/>
                <a:ea typeface="Proxima Nova Semibold"/>
                <a:cs typeface="Proxima Nova Semibold"/>
                <a:sym typeface="Proxima Nova Semibold"/>
              </a:rPr>
              <a:t>Reference an Example MWEE from Conestoga Valley High School</a:t>
            </a:r>
            <a:endParaRPr b="0" i="0" sz="1800" u="none" cap="none" strike="noStrike">
              <a:solidFill>
                <a:schemeClr val="dk1"/>
              </a:solidFill>
              <a:latin typeface="Proxima Nova Semibold"/>
              <a:ea typeface="Proxima Nova Semibold"/>
              <a:cs typeface="Proxima Nova Semibold"/>
              <a:sym typeface="Proxima Nova Semibold"/>
            </a:endParaRPr>
          </a:p>
        </p:txBody>
      </p:sp>
      <p:sp>
        <p:nvSpPr>
          <p:cNvPr id="69" name="Google Shape;69;g20c579f07a3_0_0"/>
          <p:cNvSpPr txBox="1"/>
          <p:nvPr/>
        </p:nvSpPr>
        <p:spPr>
          <a:xfrm>
            <a:off x="6039700" y="2060775"/>
            <a:ext cx="2433000" cy="1190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Proxima Nova Semibold"/>
                <a:ea typeface="Proxima Nova Semibold"/>
                <a:cs typeface="Proxima Nova Semibold"/>
                <a:sym typeface="Proxima Nova Semibold"/>
              </a:rPr>
              <a:t>Provide time for participants to develop their own MWEE or fine-tune an existing MWEE</a:t>
            </a:r>
            <a:endParaRPr b="0" i="0" sz="1800" u="none" cap="none" strike="noStrike">
              <a:solidFill>
                <a:schemeClr val="dk1"/>
              </a:solidFill>
              <a:latin typeface="Proxima Nova Semibold"/>
              <a:ea typeface="Proxima Nova Semibold"/>
              <a:cs typeface="Proxima Nova Semibold"/>
              <a:sym typeface="Proxima Nova Semibold"/>
            </a:endParaRPr>
          </a:p>
        </p:txBody>
      </p:sp>
      <p:pic>
        <p:nvPicPr>
          <p:cNvPr id="70" name="Google Shape;70;g20c579f07a3_0_0"/>
          <p:cNvPicPr preferRelativeResize="0"/>
          <p:nvPr/>
        </p:nvPicPr>
        <p:blipFill rotWithShape="1">
          <a:blip r:embed="rId3">
            <a:alphaModFix/>
          </a:blip>
          <a:srcRect b="0" l="0" r="0" t="0"/>
          <a:stretch/>
        </p:blipFill>
        <p:spPr>
          <a:xfrm>
            <a:off x="762676" y="3612575"/>
            <a:ext cx="1936176" cy="1089130"/>
          </a:xfrm>
          <a:prstGeom prst="rect">
            <a:avLst/>
          </a:prstGeom>
          <a:noFill/>
          <a:ln>
            <a:noFill/>
          </a:ln>
        </p:spPr>
      </p:pic>
      <p:pic>
        <p:nvPicPr>
          <p:cNvPr id="71" name="Google Shape;71;g20c579f07a3_0_0"/>
          <p:cNvPicPr preferRelativeResize="0"/>
          <p:nvPr/>
        </p:nvPicPr>
        <p:blipFill rotWithShape="1">
          <a:blip r:embed="rId4">
            <a:alphaModFix/>
          </a:blip>
          <a:srcRect b="0" l="0" r="0" t="0"/>
          <a:stretch/>
        </p:blipFill>
        <p:spPr>
          <a:xfrm>
            <a:off x="3521788" y="3612575"/>
            <a:ext cx="1936176" cy="1089088"/>
          </a:xfrm>
          <a:prstGeom prst="rect">
            <a:avLst/>
          </a:prstGeom>
          <a:noFill/>
          <a:ln>
            <a:noFill/>
          </a:ln>
        </p:spPr>
      </p:pic>
      <p:pic>
        <p:nvPicPr>
          <p:cNvPr id="72" name="Google Shape;72;g20c579f07a3_0_0"/>
          <p:cNvPicPr preferRelativeResize="0"/>
          <p:nvPr/>
        </p:nvPicPr>
        <p:blipFill rotWithShape="1">
          <a:blip r:embed="rId5">
            <a:alphaModFix/>
          </a:blip>
          <a:srcRect b="0" l="0" r="0" t="0"/>
          <a:stretch/>
        </p:blipFill>
        <p:spPr>
          <a:xfrm>
            <a:off x="6280925" y="3612587"/>
            <a:ext cx="1936176" cy="108907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200" name="Shape 200"/>
        <p:cNvGrpSpPr/>
        <p:nvPr/>
      </p:nvGrpSpPr>
      <p:grpSpPr>
        <a:xfrm>
          <a:off x="0" y="0"/>
          <a:ext cx="0" cy="0"/>
          <a:chOff x="0" y="0"/>
          <a:chExt cx="0" cy="0"/>
        </a:xfrm>
      </p:grpSpPr>
      <p:sp>
        <p:nvSpPr>
          <p:cNvPr id="201" name="Google Shape;201;g20c579f07a3_0_18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Planning your </a:t>
            </a:r>
            <a:r>
              <a:rPr lang="en">
                <a:extLst>
                  <a:ext uri="http://customooxmlschemas.google.com/">
                    <go:slidesCustomData xmlns:go="http://customooxmlschemas.google.com/" textRoundtripDataId="1"/>
                  </a:ext>
                </a:extLst>
              </a:rPr>
              <a:t>MWEE</a:t>
            </a:r>
            <a:r>
              <a:rPr lang="en"/>
              <a:t>!</a:t>
            </a:r>
            <a:endParaRPr/>
          </a:p>
        </p:txBody>
      </p:sp>
      <p:sp>
        <p:nvSpPr>
          <p:cNvPr id="202" name="Google Shape;202;g20c579f07a3_0_187"/>
          <p:cNvSpPr txBox="1"/>
          <p:nvPr>
            <p:ph idx="1" type="body"/>
          </p:nvPr>
        </p:nvSpPr>
        <p:spPr>
          <a:xfrm>
            <a:off x="2484000" y="1344750"/>
            <a:ext cx="6348300" cy="17688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
              <a:t>Complete the </a:t>
            </a:r>
            <a:r>
              <a:rPr lang="en" u="sng"/>
              <a:t>Incorporating Outdoor Field Experiences</a:t>
            </a:r>
            <a:r>
              <a:rPr lang="en"/>
              <a:t> worksheet (pages 18-20)</a:t>
            </a:r>
            <a:endParaRPr/>
          </a:p>
          <a:p>
            <a:pPr indent="-342900" lvl="0" marL="457200" rtl="0" algn="l">
              <a:lnSpc>
                <a:spcPct val="150000"/>
              </a:lnSpc>
              <a:spcBef>
                <a:spcPts val="0"/>
              </a:spcBef>
              <a:spcAft>
                <a:spcPts val="0"/>
              </a:spcAft>
              <a:buSzPts val="1800"/>
              <a:buChar char="●"/>
            </a:pPr>
            <a:r>
              <a:rPr lang="en"/>
              <a:t>Complete the </a:t>
            </a:r>
            <a:r>
              <a:rPr lang="en" u="sng"/>
              <a:t>Issue Investigation</a:t>
            </a:r>
            <a:r>
              <a:rPr lang="en"/>
              <a:t> section (pages 24-25) of the Environmental Literacy Model (ELM)</a:t>
            </a:r>
            <a:endParaRPr/>
          </a:p>
        </p:txBody>
      </p:sp>
      <p:sp>
        <p:nvSpPr>
          <p:cNvPr id="203" name="Google Shape;203;g20c579f07a3_0_187"/>
          <p:cNvSpPr txBox="1"/>
          <p:nvPr>
            <p:ph idx="1" type="body"/>
          </p:nvPr>
        </p:nvSpPr>
        <p:spPr>
          <a:xfrm>
            <a:off x="311700" y="3592975"/>
            <a:ext cx="8520600" cy="112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Reference the MWEE Audit Tool (pages 37-54) for additional guidance</a:t>
            </a:r>
            <a:endParaRPr/>
          </a:p>
          <a:p>
            <a:pPr indent="0" lvl="0" marL="0" rtl="0" algn="l">
              <a:lnSpc>
                <a:spcPct val="115000"/>
              </a:lnSpc>
              <a:spcBef>
                <a:spcPts val="1600"/>
              </a:spcBef>
              <a:spcAft>
                <a:spcPts val="1600"/>
              </a:spcAft>
              <a:buSzPts val="1800"/>
              <a:buNone/>
            </a:pPr>
            <a:r>
              <a:rPr lang="en"/>
              <a:t>Use each other to bounce off ideas!</a:t>
            </a:r>
            <a:endParaRPr/>
          </a:p>
        </p:txBody>
      </p:sp>
      <p:pic>
        <p:nvPicPr>
          <p:cNvPr id="204" name="Google Shape;204;g20c579f07a3_0_187"/>
          <p:cNvPicPr preferRelativeResize="0"/>
          <p:nvPr/>
        </p:nvPicPr>
        <p:blipFill rotWithShape="1">
          <a:blip r:embed="rId3">
            <a:alphaModFix/>
          </a:blip>
          <a:srcRect b="119" l="0" r="0" t="118"/>
          <a:stretch/>
        </p:blipFill>
        <p:spPr>
          <a:xfrm>
            <a:off x="821536" y="1148100"/>
            <a:ext cx="1662467" cy="2145587"/>
          </a:xfrm>
          <a:prstGeom prst="rect">
            <a:avLst/>
          </a:prstGeom>
          <a:noFill/>
          <a:ln cap="flat" cmpd="sng" w="19050">
            <a:solidFill>
              <a:srgbClr val="FFFFFF"/>
            </a:solidFill>
            <a:prstDash val="solid"/>
            <a:round/>
            <a:headEnd len="sm" w="sm" type="none"/>
            <a:tailEnd len="sm" w="sm" type="none"/>
          </a:ln>
        </p:spPr>
      </p:pic>
      <p:pic>
        <p:nvPicPr>
          <p:cNvPr id="205" name="Google Shape;205;g20c579f07a3_0_187"/>
          <p:cNvPicPr preferRelativeResize="0"/>
          <p:nvPr/>
        </p:nvPicPr>
        <p:blipFill rotWithShape="1">
          <a:blip r:embed="rId4">
            <a:alphaModFix/>
          </a:blip>
          <a:srcRect b="0" l="0" r="0" t="0"/>
          <a:stretch/>
        </p:blipFill>
        <p:spPr>
          <a:xfrm>
            <a:off x="7151800" y="3986400"/>
            <a:ext cx="1786646" cy="10049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209" name="Shape 209"/>
        <p:cNvGrpSpPr/>
        <p:nvPr/>
      </p:nvGrpSpPr>
      <p:grpSpPr>
        <a:xfrm>
          <a:off x="0" y="0"/>
          <a:ext cx="0" cy="0"/>
          <a:chOff x="0" y="0"/>
          <a:chExt cx="0" cy="0"/>
        </a:xfrm>
      </p:grpSpPr>
      <p:sp>
        <p:nvSpPr>
          <p:cNvPr id="210" name="Google Shape;210;g20c579f07a3_0_6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t>Additional Resources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B7ABF"/>
        </a:solidFill>
      </p:bgPr>
    </p:bg>
    <p:spTree>
      <p:nvGrpSpPr>
        <p:cNvPr id="214" name="Shape 214"/>
        <p:cNvGrpSpPr/>
        <p:nvPr/>
      </p:nvGrpSpPr>
      <p:grpSpPr>
        <a:xfrm>
          <a:off x="0" y="0"/>
          <a:ext cx="0" cy="0"/>
          <a:chOff x="0" y="0"/>
          <a:chExt cx="0" cy="0"/>
        </a:xfrm>
      </p:grpSpPr>
      <p:sp>
        <p:nvSpPr>
          <p:cNvPr id="215" name="Google Shape;215;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Tools to Support Student Inquiry</a:t>
            </a:r>
            <a:endParaRPr/>
          </a:p>
        </p:txBody>
      </p:sp>
      <p:sp>
        <p:nvSpPr>
          <p:cNvPr id="216" name="Google Shape;216;p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750"/>
              </a:spcBef>
              <a:spcAft>
                <a:spcPts val="0"/>
              </a:spcAft>
              <a:buSzPts val="1800"/>
              <a:buNone/>
            </a:pPr>
            <a:r>
              <a:t/>
            </a:r>
            <a:endParaRPr sz="2400">
              <a:solidFill>
                <a:schemeClr val="dk1"/>
              </a:solidFill>
              <a:latin typeface="Lato"/>
              <a:ea typeface="Lato"/>
              <a:cs typeface="Lato"/>
              <a:sym typeface="Lato"/>
            </a:endParaRPr>
          </a:p>
          <a:p>
            <a:pPr indent="0" lvl="0" marL="0" rtl="0" algn="l">
              <a:lnSpc>
                <a:spcPct val="90000"/>
              </a:lnSpc>
              <a:spcBef>
                <a:spcPts val="750"/>
              </a:spcBef>
              <a:spcAft>
                <a:spcPts val="0"/>
              </a:spcAft>
              <a:buSzPts val="1800"/>
              <a:buNone/>
            </a:pPr>
            <a:r>
              <a:rPr lang="en" sz="2400">
                <a:solidFill>
                  <a:schemeClr val="dk1"/>
                </a:solidFill>
                <a:latin typeface="Lato"/>
                <a:ea typeface="Lato"/>
                <a:cs typeface="Lato"/>
                <a:sym typeface="Lato"/>
              </a:rPr>
              <a:t>Inventories/Surveys/Audits</a:t>
            </a:r>
            <a:endParaRPr sz="2400">
              <a:solidFill>
                <a:schemeClr val="dk1"/>
              </a:solidFill>
              <a:latin typeface="Lato"/>
              <a:ea typeface="Lato"/>
              <a:cs typeface="Lato"/>
              <a:sym typeface="Lato"/>
            </a:endParaRPr>
          </a:p>
          <a:p>
            <a:pPr indent="-355600" lvl="0" marL="457200" rtl="0" algn="l">
              <a:lnSpc>
                <a:spcPct val="90000"/>
              </a:lnSpc>
              <a:spcBef>
                <a:spcPts val="750"/>
              </a:spcBef>
              <a:spcAft>
                <a:spcPts val="0"/>
              </a:spcAft>
              <a:buClr>
                <a:schemeClr val="dk1"/>
              </a:buClr>
              <a:buSzPts val="2000"/>
              <a:buFont typeface="Arial"/>
              <a:buChar char="•"/>
            </a:pPr>
            <a:r>
              <a:rPr lang="en" sz="2000" u="sng">
                <a:solidFill>
                  <a:schemeClr val="dk1"/>
                </a:solidFill>
                <a:latin typeface="Lato"/>
                <a:ea typeface="Lato"/>
                <a:cs typeface="Lato"/>
                <a:sym typeface="Lato"/>
                <a:hlinkClick r:id="rId3">
                  <a:extLst>
                    <a:ext uri="{A12FA001-AC4F-418D-AE19-62706E023703}">
                      <ahyp:hlinkClr val="tx"/>
                    </a:ext>
                  </a:extLst>
                </a:hlinkClick>
              </a:rPr>
              <a:t>School Yard Report Card</a:t>
            </a:r>
            <a:endParaRPr sz="2000">
              <a:solidFill>
                <a:schemeClr val="dk1"/>
              </a:solidFill>
              <a:latin typeface="Lato"/>
              <a:ea typeface="Lato"/>
              <a:cs typeface="Lato"/>
              <a:sym typeface="Lato"/>
            </a:endParaRPr>
          </a:p>
          <a:p>
            <a:pPr indent="-355600" lvl="0" marL="457200" rtl="0" algn="l">
              <a:lnSpc>
                <a:spcPct val="90000"/>
              </a:lnSpc>
              <a:spcBef>
                <a:spcPts val="0"/>
              </a:spcBef>
              <a:spcAft>
                <a:spcPts val="0"/>
              </a:spcAft>
              <a:buClr>
                <a:schemeClr val="dk1"/>
              </a:buClr>
              <a:buSzPts val="2000"/>
              <a:buFont typeface="Arial"/>
              <a:buChar char="•"/>
            </a:pPr>
            <a:r>
              <a:rPr lang="en" sz="2000" u="sng">
                <a:solidFill>
                  <a:schemeClr val="dk1"/>
                </a:solidFill>
                <a:latin typeface="Lato"/>
                <a:ea typeface="Lato"/>
                <a:cs typeface="Lato"/>
                <a:sym typeface="Lato"/>
                <a:hlinkClick r:id="rId4">
                  <a:extLst>
                    <a:ext uri="{A12FA001-AC4F-418D-AE19-62706E023703}">
                      <ahyp:hlinkClr val="tx"/>
                    </a:ext>
                  </a:extLst>
                </a:hlinkClick>
              </a:rPr>
              <a:t>Back Yard Report Card</a:t>
            </a:r>
            <a:endParaRPr sz="2000">
              <a:solidFill>
                <a:schemeClr val="dk1"/>
              </a:solidFill>
              <a:latin typeface="Lato"/>
              <a:ea typeface="Lato"/>
              <a:cs typeface="Lato"/>
              <a:sym typeface="Lato"/>
            </a:endParaRPr>
          </a:p>
          <a:p>
            <a:pPr indent="-355600" lvl="0" marL="457200" rtl="0" algn="l">
              <a:lnSpc>
                <a:spcPct val="90000"/>
              </a:lnSpc>
              <a:spcBef>
                <a:spcPts val="0"/>
              </a:spcBef>
              <a:spcAft>
                <a:spcPts val="0"/>
              </a:spcAft>
              <a:buClr>
                <a:schemeClr val="dk1"/>
              </a:buClr>
              <a:buSzPts val="2000"/>
              <a:buFont typeface="Arial"/>
              <a:buChar char="•"/>
            </a:pPr>
            <a:r>
              <a:rPr lang="en" sz="2000" u="sng">
                <a:solidFill>
                  <a:schemeClr val="dk1"/>
                </a:solidFill>
                <a:latin typeface="Lato"/>
                <a:ea typeface="Lato"/>
                <a:cs typeface="Lato"/>
                <a:sym typeface="Lato"/>
                <a:hlinkClick r:id="rId5">
                  <a:extLst>
                    <a:ext uri="{A12FA001-AC4F-418D-AE19-62706E023703}">
                      <ahyp:hlinkClr val="tx"/>
                    </a:ext>
                  </a:extLst>
                </a:hlinkClick>
              </a:rPr>
              <a:t>Other Audits</a:t>
            </a:r>
            <a:r>
              <a:rPr lang="en" sz="2000">
                <a:solidFill>
                  <a:schemeClr val="dk1"/>
                </a:solidFill>
                <a:latin typeface="Lato"/>
                <a:ea typeface="Lato"/>
                <a:cs typeface="Lato"/>
                <a:sym typeface="Lato"/>
              </a:rPr>
              <a:t> (NWF)</a:t>
            </a:r>
            <a:endParaRPr sz="2000">
              <a:solidFill>
                <a:schemeClr val="dk1"/>
              </a:solidFill>
              <a:latin typeface="Lato"/>
              <a:ea typeface="Lato"/>
              <a:cs typeface="Lato"/>
              <a:sym typeface="Lato"/>
            </a:endParaRPr>
          </a:p>
          <a:p>
            <a:pPr indent="0" lvl="0" marL="0" rtl="0" algn="l">
              <a:lnSpc>
                <a:spcPct val="90000"/>
              </a:lnSpc>
              <a:spcBef>
                <a:spcPts val="750"/>
              </a:spcBef>
              <a:spcAft>
                <a:spcPts val="0"/>
              </a:spcAft>
              <a:buSzPts val="1800"/>
              <a:buNone/>
            </a:pPr>
            <a:r>
              <a:t/>
            </a:r>
            <a:endParaRPr sz="2000">
              <a:latin typeface="Lato"/>
              <a:ea typeface="Lato"/>
              <a:cs typeface="Lato"/>
              <a:sym typeface="Lato"/>
            </a:endParaRPr>
          </a:p>
          <a:p>
            <a:pPr indent="0" lvl="0" marL="0" rtl="0" algn="l">
              <a:lnSpc>
                <a:spcPct val="90000"/>
              </a:lnSpc>
              <a:spcBef>
                <a:spcPts val="750"/>
              </a:spcBef>
              <a:spcAft>
                <a:spcPts val="0"/>
              </a:spcAft>
              <a:buSzPts val="1800"/>
              <a:buNone/>
            </a:pPr>
            <a:r>
              <a:rPr lang="en" sz="2400" u="sng">
                <a:solidFill>
                  <a:schemeClr val="dk1"/>
                </a:solidFill>
                <a:latin typeface="Lato"/>
                <a:ea typeface="Lato"/>
                <a:cs typeface="Lato"/>
                <a:sym typeface="Lato"/>
                <a:hlinkClick r:id="rId6">
                  <a:extLst>
                    <a:ext uri="{A12FA001-AC4F-418D-AE19-62706E023703}">
                      <ahyp:hlinkClr val="tx"/>
                    </a:ext>
                  </a:extLst>
                </a:hlinkClick>
              </a:rPr>
              <a:t>Nature Journaling</a:t>
            </a:r>
            <a:endParaRPr>
              <a:solidFill>
                <a:schemeClr val="dk1"/>
              </a:solidFill>
            </a:endParaRPr>
          </a:p>
          <a:p>
            <a:pPr indent="0" lvl="0" marL="0" rtl="0" algn="l">
              <a:lnSpc>
                <a:spcPct val="115000"/>
              </a:lnSpc>
              <a:spcBef>
                <a:spcPts val="0"/>
              </a:spcBef>
              <a:spcAft>
                <a:spcPts val="1600"/>
              </a:spcAft>
              <a:buSzPts val="1800"/>
              <a:buNone/>
            </a:pPr>
            <a:r>
              <a:t/>
            </a:r>
            <a:endParaRPr/>
          </a:p>
        </p:txBody>
      </p:sp>
      <p:pic>
        <p:nvPicPr>
          <p:cNvPr id="217" name="Google Shape;217;p3"/>
          <p:cNvPicPr preferRelativeResize="0"/>
          <p:nvPr/>
        </p:nvPicPr>
        <p:blipFill rotWithShape="1">
          <a:blip r:embed="rId7">
            <a:alphaModFix/>
          </a:blip>
          <a:srcRect b="0" l="0" r="0" t="0"/>
          <a:stretch/>
        </p:blipFill>
        <p:spPr>
          <a:xfrm>
            <a:off x="4560750" y="1152467"/>
            <a:ext cx="4271554" cy="324210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B7ABF"/>
        </a:solidFill>
      </p:bgPr>
    </p:bg>
    <p:spTree>
      <p:nvGrpSpPr>
        <p:cNvPr id="221" name="Shape 221"/>
        <p:cNvGrpSpPr/>
        <p:nvPr/>
      </p:nvGrpSpPr>
      <p:grpSpPr>
        <a:xfrm>
          <a:off x="0" y="0"/>
          <a:ext cx="0" cy="0"/>
          <a:chOff x="0" y="0"/>
          <a:chExt cx="0" cy="0"/>
        </a:xfrm>
      </p:grpSpPr>
      <p:sp>
        <p:nvSpPr>
          <p:cNvPr id="222" name="Google Shape;222;p7"/>
          <p:cNvSpPr txBox="1"/>
          <p:nvPr>
            <p:ph type="ctrTitle"/>
          </p:nvPr>
        </p:nvSpPr>
        <p:spPr>
          <a:xfrm>
            <a:off x="311700" y="300275"/>
            <a:ext cx="8520600" cy="79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t>Driving Question</a:t>
            </a:r>
            <a:endParaRPr/>
          </a:p>
        </p:txBody>
      </p:sp>
      <p:sp>
        <p:nvSpPr>
          <p:cNvPr id="223" name="Google Shape;223;p7"/>
          <p:cNvSpPr txBox="1"/>
          <p:nvPr>
            <p:ph idx="1" type="subTitle"/>
          </p:nvPr>
        </p:nvSpPr>
        <p:spPr>
          <a:xfrm>
            <a:off x="311700" y="941300"/>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How does our school’s energy use impact our local streams?</a:t>
            </a:r>
            <a:endParaRPr/>
          </a:p>
        </p:txBody>
      </p:sp>
      <p:grpSp>
        <p:nvGrpSpPr>
          <p:cNvPr id="224" name="Google Shape;224;p7"/>
          <p:cNvGrpSpPr/>
          <p:nvPr/>
        </p:nvGrpSpPr>
        <p:grpSpPr>
          <a:xfrm>
            <a:off x="7410300" y="4336638"/>
            <a:ext cx="1733700" cy="821100"/>
            <a:chOff x="1534600" y="3988513"/>
            <a:chExt cx="1733700" cy="821100"/>
          </a:xfrm>
        </p:grpSpPr>
        <p:sp>
          <p:nvSpPr>
            <p:cNvPr id="225" name="Google Shape;225;p7"/>
            <p:cNvSpPr/>
            <p:nvPr/>
          </p:nvSpPr>
          <p:spPr>
            <a:xfrm>
              <a:off x="1534600" y="3988513"/>
              <a:ext cx="1733700" cy="8211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7"/>
            <p:cNvSpPr/>
            <p:nvPr/>
          </p:nvSpPr>
          <p:spPr>
            <a:xfrm>
              <a:off x="1592375" y="4382688"/>
              <a:ext cx="1602900" cy="342675"/>
            </a:xfrm>
            <a:prstGeom prst="rect">
              <a:avLst/>
            </a:prstGeom>
          </p:spPr>
          <p:txBody>
            <a:bodyPr>
              <a:prstTxWarp prst="textPlain"/>
            </a:bodyPr>
            <a:lstStyle/>
            <a:p>
              <a:pPr lvl="0" algn="ctr"/>
              <a:r>
                <a:rPr b="0" i="0">
                  <a:ln cap="flat" cmpd="sng" w="9525">
                    <a:solidFill>
                      <a:schemeClr val="accent2"/>
                    </a:solidFill>
                    <a:prstDash val="solid"/>
                    <a:round/>
                    <a:headEnd len="sm" w="sm" type="none"/>
                    <a:tailEnd len="sm" w="sm" type="none"/>
                  </a:ln>
                  <a:solidFill>
                    <a:schemeClr val="accent1"/>
                  </a:solidFill>
                  <a:latin typeface="Proxima Nova"/>
                </a:rPr>
                <a:t>MWEE</a:t>
              </a:r>
            </a:p>
          </p:txBody>
        </p:sp>
        <p:sp>
          <p:nvSpPr>
            <p:cNvPr id="227" name="Google Shape;227;p7"/>
            <p:cNvSpPr txBox="1"/>
            <p:nvPr/>
          </p:nvSpPr>
          <p:spPr>
            <a:xfrm>
              <a:off x="1592375" y="3988513"/>
              <a:ext cx="1602900" cy="43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Proxima Nova Extrabold"/>
                  <a:ea typeface="Proxima Nova Extrabold"/>
                  <a:cs typeface="Proxima Nova Extrabold"/>
                  <a:sym typeface="Proxima Nova Extrabold"/>
                </a:rPr>
                <a:t>Workshop</a:t>
              </a:r>
              <a:endParaRPr b="0" i="0" sz="1800" u="none" cap="none" strike="noStrike">
                <a:solidFill>
                  <a:schemeClr val="dk2"/>
                </a:solidFill>
                <a:latin typeface="Proxima Nova Extrabold"/>
                <a:ea typeface="Proxima Nova Extrabold"/>
                <a:cs typeface="Proxima Nova Extrabold"/>
                <a:sym typeface="Proxima Nova Extrabold"/>
              </a:endParaRPr>
            </a:p>
          </p:txBody>
        </p:sp>
      </p:grpSp>
      <p:sp>
        <p:nvSpPr>
          <p:cNvPr id="228" name="Google Shape;228;p7"/>
          <p:cNvSpPr txBox="1"/>
          <p:nvPr>
            <p:ph type="ctrTitle"/>
          </p:nvPr>
        </p:nvSpPr>
        <p:spPr>
          <a:xfrm>
            <a:off x="271288" y="1897625"/>
            <a:ext cx="8520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sz="3000"/>
              <a:t>Supporting Questions</a:t>
            </a:r>
            <a:endParaRPr sz="3000"/>
          </a:p>
        </p:txBody>
      </p:sp>
      <p:sp>
        <p:nvSpPr>
          <p:cNvPr id="229" name="Google Shape;229;p7"/>
          <p:cNvSpPr txBox="1"/>
          <p:nvPr>
            <p:ph idx="1" type="subTitle"/>
          </p:nvPr>
        </p:nvSpPr>
        <p:spPr>
          <a:xfrm>
            <a:off x="352113" y="2453275"/>
            <a:ext cx="8520600" cy="7926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 sz="1800"/>
              <a:t>Where does our school’s energy come from?</a:t>
            </a:r>
            <a:endParaRPr sz="1800"/>
          </a:p>
          <a:p>
            <a:pPr indent="-342900" lvl="0" marL="457200" rtl="0" algn="l">
              <a:lnSpc>
                <a:spcPct val="100000"/>
              </a:lnSpc>
              <a:spcBef>
                <a:spcPts val="0"/>
              </a:spcBef>
              <a:spcAft>
                <a:spcPts val="0"/>
              </a:spcAft>
              <a:buSzPts val="1800"/>
              <a:buChar char="●"/>
            </a:pPr>
            <a:r>
              <a:rPr lang="en" sz="1800"/>
              <a:t>Who makes decisions about energy use in the classroom?</a:t>
            </a:r>
            <a:endParaRPr sz="1800"/>
          </a:p>
          <a:p>
            <a:pPr indent="-342900" lvl="0" marL="457200" rtl="0" algn="l">
              <a:lnSpc>
                <a:spcPct val="100000"/>
              </a:lnSpc>
              <a:spcBef>
                <a:spcPts val="0"/>
              </a:spcBef>
              <a:spcAft>
                <a:spcPts val="0"/>
              </a:spcAft>
              <a:buSzPts val="1800"/>
              <a:buChar char="●"/>
            </a:pPr>
            <a:r>
              <a:rPr lang="en" sz="1800"/>
              <a:t>How does energy use impact the climate?</a:t>
            </a:r>
            <a:endParaRPr sz="1800"/>
          </a:p>
          <a:p>
            <a:pPr indent="-342900" lvl="0" marL="457200" rtl="0" algn="l">
              <a:lnSpc>
                <a:spcPct val="100000"/>
              </a:lnSpc>
              <a:spcBef>
                <a:spcPts val="0"/>
              </a:spcBef>
              <a:spcAft>
                <a:spcPts val="0"/>
              </a:spcAft>
              <a:buSzPts val="1800"/>
              <a:buChar char="●"/>
            </a:pPr>
            <a:r>
              <a:rPr lang="en" sz="1800"/>
              <a:t>How might climate change impact streams?</a:t>
            </a:r>
            <a:endParaRPr sz="1800"/>
          </a:p>
          <a:p>
            <a:pPr indent="-342900" lvl="0" marL="457200" rtl="0" algn="l">
              <a:lnSpc>
                <a:spcPct val="100000"/>
              </a:lnSpc>
              <a:spcBef>
                <a:spcPts val="0"/>
              </a:spcBef>
              <a:spcAft>
                <a:spcPts val="0"/>
              </a:spcAft>
              <a:buSzPts val="1800"/>
              <a:buChar char="●"/>
            </a:pPr>
            <a:r>
              <a:rPr lang="en" sz="1800"/>
              <a:t>How do you measure the health of a stream?</a:t>
            </a:r>
            <a:endParaRPr sz="1800"/>
          </a:p>
          <a:p>
            <a:pPr indent="-342900" lvl="0" marL="457200" rtl="0" algn="l">
              <a:lnSpc>
                <a:spcPct val="100000"/>
              </a:lnSpc>
              <a:spcBef>
                <a:spcPts val="0"/>
              </a:spcBef>
              <a:spcAft>
                <a:spcPts val="0"/>
              </a:spcAft>
              <a:buSzPts val="1800"/>
              <a:buChar char="●"/>
            </a:pPr>
            <a:r>
              <a:rPr lang="en" sz="1800"/>
              <a:t>What stream is closest to my school?</a:t>
            </a:r>
            <a:endParaRPr sz="1800"/>
          </a:p>
        </p:txBody>
      </p:sp>
      <p:sp>
        <p:nvSpPr>
          <p:cNvPr id="230" name="Google Shape;230;p7"/>
          <p:cNvSpPr txBox="1"/>
          <p:nvPr>
            <p:ph idx="1" type="subTitle"/>
          </p:nvPr>
        </p:nvSpPr>
        <p:spPr>
          <a:xfrm>
            <a:off x="0" y="4350900"/>
            <a:ext cx="7410300" cy="7926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1800"/>
              <a:t>What are some ways you would lead your class to explore these questions if you were the classroom teacher?</a:t>
            </a:r>
            <a:endParaRPr sz="18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B7ABF"/>
        </a:solidFill>
      </p:bgPr>
    </p:bg>
    <p:spTree>
      <p:nvGrpSpPr>
        <p:cNvPr id="234" name="Shape 234"/>
        <p:cNvGrpSpPr/>
        <p:nvPr/>
      </p:nvGrpSpPr>
      <p:grpSpPr>
        <a:xfrm>
          <a:off x="0" y="0"/>
          <a:ext cx="0" cy="0"/>
          <a:chOff x="0" y="0"/>
          <a:chExt cx="0" cy="0"/>
        </a:xfrm>
      </p:grpSpPr>
      <p:sp>
        <p:nvSpPr>
          <p:cNvPr id="235" name="Google Shape;235;p8"/>
          <p:cNvSpPr txBox="1"/>
          <p:nvPr>
            <p:ph type="ctrTitle"/>
          </p:nvPr>
        </p:nvSpPr>
        <p:spPr>
          <a:xfrm>
            <a:off x="311700" y="300275"/>
            <a:ext cx="8520600" cy="79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t>Driving Question</a:t>
            </a:r>
            <a:endParaRPr/>
          </a:p>
        </p:txBody>
      </p:sp>
      <p:sp>
        <p:nvSpPr>
          <p:cNvPr id="236" name="Google Shape;236;p8"/>
          <p:cNvSpPr txBox="1"/>
          <p:nvPr>
            <p:ph idx="1" type="subTitle"/>
          </p:nvPr>
        </p:nvSpPr>
        <p:spPr>
          <a:xfrm>
            <a:off x="311700" y="941300"/>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How does our school’s energy use impact our local streams?</a:t>
            </a:r>
            <a:endParaRPr/>
          </a:p>
        </p:txBody>
      </p:sp>
      <p:grpSp>
        <p:nvGrpSpPr>
          <p:cNvPr id="237" name="Google Shape;237;p8"/>
          <p:cNvGrpSpPr/>
          <p:nvPr/>
        </p:nvGrpSpPr>
        <p:grpSpPr>
          <a:xfrm>
            <a:off x="7410300" y="4336638"/>
            <a:ext cx="1733700" cy="821100"/>
            <a:chOff x="1534600" y="3988513"/>
            <a:chExt cx="1733700" cy="821100"/>
          </a:xfrm>
        </p:grpSpPr>
        <p:sp>
          <p:nvSpPr>
            <p:cNvPr id="238" name="Google Shape;238;p8"/>
            <p:cNvSpPr/>
            <p:nvPr/>
          </p:nvSpPr>
          <p:spPr>
            <a:xfrm>
              <a:off x="1534600" y="3988513"/>
              <a:ext cx="1733700" cy="8211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8"/>
            <p:cNvSpPr/>
            <p:nvPr/>
          </p:nvSpPr>
          <p:spPr>
            <a:xfrm>
              <a:off x="1592375" y="4382688"/>
              <a:ext cx="1602900" cy="342675"/>
            </a:xfrm>
            <a:prstGeom prst="rect">
              <a:avLst/>
            </a:prstGeom>
          </p:spPr>
          <p:txBody>
            <a:bodyPr>
              <a:prstTxWarp prst="textPlain"/>
            </a:bodyPr>
            <a:lstStyle/>
            <a:p>
              <a:pPr lvl="0" algn="ctr"/>
              <a:r>
                <a:rPr b="0" i="0">
                  <a:ln cap="flat" cmpd="sng" w="9525">
                    <a:solidFill>
                      <a:schemeClr val="accent2"/>
                    </a:solidFill>
                    <a:prstDash val="solid"/>
                    <a:round/>
                    <a:headEnd len="sm" w="sm" type="none"/>
                    <a:tailEnd len="sm" w="sm" type="none"/>
                  </a:ln>
                  <a:solidFill>
                    <a:schemeClr val="accent1"/>
                  </a:solidFill>
                  <a:latin typeface="Proxima Nova"/>
                </a:rPr>
                <a:t>MWEE</a:t>
              </a:r>
            </a:p>
          </p:txBody>
        </p:sp>
        <p:sp>
          <p:nvSpPr>
            <p:cNvPr id="240" name="Google Shape;240;p8"/>
            <p:cNvSpPr txBox="1"/>
            <p:nvPr/>
          </p:nvSpPr>
          <p:spPr>
            <a:xfrm>
              <a:off x="1592375" y="3988513"/>
              <a:ext cx="1602900" cy="43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Proxima Nova Extrabold"/>
                  <a:ea typeface="Proxima Nova Extrabold"/>
                  <a:cs typeface="Proxima Nova Extrabold"/>
                  <a:sym typeface="Proxima Nova Extrabold"/>
                </a:rPr>
                <a:t>Workshop</a:t>
              </a:r>
              <a:endParaRPr b="0" i="0" sz="1800" u="none" cap="none" strike="noStrike">
                <a:solidFill>
                  <a:schemeClr val="dk2"/>
                </a:solidFill>
                <a:latin typeface="Proxima Nova Extrabold"/>
                <a:ea typeface="Proxima Nova Extrabold"/>
                <a:cs typeface="Proxima Nova Extrabold"/>
                <a:sym typeface="Proxima Nova Extrabold"/>
              </a:endParaRPr>
            </a:p>
          </p:txBody>
        </p:sp>
      </p:grpSp>
      <p:sp>
        <p:nvSpPr>
          <p:cNvPr id="241" name="Google Shape;241;p8"/>
          <p:cNvSpPr txBox="1"/>
          <p:nvPr>
            <p:ph type="ctrTitle"/>
          </p:nvPr>
        </p:nvSpPr>
        <p:spPr>
          <a:xfrm>
            <a:off x="271288" y="2121488"/>
            <a:ext cx="8520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sz="3000"/>
              <a:t>Supporting Questions</a:t>
            </a:r>
            <a:endParaRPr sz="3000"/>
          </a:p>
        </p:txBody>
      </p:sp>
      <p:sp>
        <p:nvSpPr>
          <p:cNvPr id="242" name="Google Shape;242;p8"/>
          <p:cNvSpPr txBox="1"/>
          <p:nvPr>
            <p:ph idx="1" type="subTitle"/>
          </p:nvPr>
        </p:nvSpPr>
        <p:spPr>
          <a:xfrm>
            <a:off x="352113" y="2677138"/>
            <a:ext cx="8520600" cy="7926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 sz="1800"/>
              <a:t>Where does our school’s energy come from?</a:t>
            </a:r>
            <a:endParaRPr sz="1800"/>
          </a:p>
          <a:p>
            <a:pPr indent="-342900" lvl="0" marL="457200" rtl="0" algn="l">
              <a:lnSpc>
                <a:spcPct val="100000"/>
              </a:lnSpc>
              <a:spcBef>
                <a:spcPts val="0"/>
              </a:spcBef>
              <a:spcAft>
                <a:spcPts val="0"/>
              </a:spcAft>
              <a:buSzPts val="1800"/>
              <a:buChar char="●"/>
            </a:pPr>
            <a:r>
              <a:rPr lang="en" sz="1800"/>
              <a:t>Who makes decisions about energy use in the classroom?</a:t>
            </a:r>
            <a:endParaRPr sz="1800"/>
          </a:p>
          <a:p>
            <a:pPr indent="-342900" lvl="0" marL="457200" rtl="0" algn="l">
              <a:lnSpc>
                <a:spcPct val="100000"/>
              </a:lnSpc>
              <a:spcBef>
                <a:spcPts val="0"/>
              </a:spcBef>
              <a:spcAft>
                <a:spcPts val="0"/>
              </a:spcAft>
              <a:buSzPts val="1800"/>
              <a:buChar char="●"/>
            </a:pPr>
            <a:r>
              <a:rPr lang="en" sz="1800"/>
              <a:t>How does energy use impact the climate?</a:t>
            </a:r>
            <a:endParaRPr sz="1800"/>
          </a:p>
          <a:p>
            <a:pPr indent="-342900" lvl="0" marL="457200" rtl="0" algn="l">
              <a:lnSpc>
                <a:spcPct val="100000"/>
              </a:lnSpc>
              <a:spcBef>
                <a:spcPts val="0"/>
              </a:spcBef>
              <a:spcAft>
                <a:spcPts val="0"/>
              </a:spcAft>
              <a:buSzPts val="1800"/>
              <a:buChar char="●"/>
            </a:pPr>
            <a:r>
              <a:rPr lang="en" sz="1800"/>
              <a:t>How might climate change impact streams?</a:t>
            </a:r>
            <a:endParaRPr sz="1800"/>
          </a:p>
          <a:p>
            <a:pPr indent="-342900" lvl="0" marL="457200" rtl="0" algn="l">
              <a:lnSpc>
                <a:spcPct val="100000"/>
              </a:lnSpc>
              <a:spcBef>
                <a:spcPts val="0"/>
              </a:spcBef>
              <a:spcAft>
                <a:spcPts val="0"/>
              </a:spcAft>
              <a:buSzPts val="1800"/>
              <a:buChar char="●"/>
            </a:pPr>
            <a:r>
              <a:rPr lang="en" sz="1800"/>
              <a:t>How do you measure the health of a stream?</a:t>
            </a:r>
            <a:endParaRPr sz="1800"/>
          </a:p>
          <a:p>
            <a:pPr indent="-342900" lvl="0" marL="457200" rtl="0" algn="l">
              <a:lnSpc>
                <a:spcPct val="100000"/>
              </a:lnSpc>
              <a:spcBef>
                <a:spcPts val="0"/>
              </a:spcBef>
              <a:spcAft>
                <a:spcPts val="0"/>
              </a:spcAft>
              <a:buSzPts val="1800"/>
              <a:buChar char="●"/>
            </a:pPr>
            <a:r>
              <a:rPr lang="en" sz="1800"/>
              <a:t>What stream is closest to my school?</a:t>
            </a:r>
            <a:endParaRPr sz="18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B7ABF"/>
        </a:solidFill>
      </p:bgPr>
    </p:bg>
    <p:spTree>
      <p:nvGrpSpPr>
        <p:cNvPr id="246" name="Shape 246"/>
        <p:cNvGrpSpPr/>
        <p:nvPr/>
      </p:nvGrpSpPr>
      <p:grpSpPr>
        <a:xfrm>
          <a:off x="0" y="0"/>
          <a:ext cx="0" cy="0"/>
          <a:chOff x="0" y="0"/>
          <a:chExt cx="0" cy="0"/>
        </a:xfrm>
      </p:grpSpPr>
      <p:sp>
        <p:nvSpPr>
          <p:cNvPr id="247" name="Google Shape;247;p1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t>The Ask</a:t>
            </a:r>
            <a:endParaRPr/>
          </a:p>
        </p:txBody>
      </p:sp>
      <p:sp>
        <p:nvSpPr>
          <p:cNvPr id="248" name="Google Shape;248;p1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Conduct the investigation and add to the shared slide deck (you will be adding 2 slides)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B7ABF"/>
        </a:solidFill>
      </p:bgPr>
    </p:bg>
    <p:spTree>
      <p:nvGrpSpPr>
        <p:cNvPr id="252" name="Shape 252"/>
        <p:cNvGrpSpPr/>
        <p:nvPr/>
      </p:nvGrpSpPr>
      <p:grpSpPr>
        <a:xfrm>
          <a:off x="0" y="0"/>
          <a:ext cx="0" cy="0"/>
          <a:chOff x="0" y="0"/>
          <a:chExt cx="0" cy="0"/>
        </a:xfrm>
      </p:grpSpPr>
      <p:sp>
        <p:nvSpPr>
          <p:cNvPr id="253" name="Google Shape;253;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Synthesis and Conclusion:  ‘The Ask’</a:t>
            </a:r>
            <a:endParaRPr/>
          </a:p>
        </p:txBody>
      </p:sp>
      <p:sp>
        <p:nvSpPr>
          <p:cNvPr id="254" name="Google Shape;254;p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solidFill>
                  <a:schemeClr val="dk1"/>
                </a:solidFill>
              </a:rPr>
              <a:t>Slide 1</a:t>
            </a:r>
            <a:endParaRPr>
              <a:solidFill>
                <a:schemeClr val="dk1"/>
              </a:solidFill>
            </a:endParaRPr>
          </a:p>
          <a:p>
            <a:pPr indent="-342900" lvl="0" marL="914400" rtl="0" algn="l">
              <a:lnSpc>
                <a:spcPct val="100000"/>
              </a:lnSpc>
              <a:spcBef>
                <a:spcPts val="1600"/>
              </a:spcBef>
              <a:spcAft>
                <a:spcPts val="0"/>
              </a:spcAft>
              <a:buClr>
                <a:schemeClr val="dk1"/>
              </a:buClr>
              <a:buSzPts val="1800"/>
              <a:buFont typeface="Proxima Nova"/>
              <a:buChar char="●"/>
            </a:pPr>
            <a:r>
              <a:rPr lang="en">
                <a:solidFill>
                  <a:srgbClr val="FFFFFF"/>
                </a:solidFill>
                <a:latin typeface="Proxima Nova"/>
                <a:ea typeface="Proxima Nova"/>
                <a:cs typeface="Proxima Nova"/>
                <a:sym typeface="Proxima Nova"/>
              </a:rPr>
              <a:t>What supporting/investigative question did you focus on?</a:t>
            </a:r>
            <a:r>
              <a:rPr lang="en">
                <a:latin typeface="Proxima Nova"/>
                <a:ea typeface="Proxima Nova"/>
                <a:cs typeface="Proxima Nova"/>
                <a:sym typeface="Proxima Nova"/>
              </a:rPr>
              <a:t> </a:t>
            </a:r>
            <a:endParaRPr>
              <a:latin typeface="Proxima Nova"/>
              <a:ea typeface="Proxima Nova"/>
              <a:cs typeface="Proxima Nova"/>
              <a:sym typeface="Proxima Nova"/>
            </a:endParaRPr>
          </a:p>
          <a:p>
            <a:pPr indent="-342900" lvl="0" marL="914400" rtl="0" algn="l">
              <a:lnSpc>
                <a:spcPct val="100000"/>
              </a:lnSpc>
              <a:spcBef>
                <a:spcPts val="0"/>
              </a:spcBef>
              <a:spcAft>
                <a:spcPts val="0"/>
              </a:spcAft>
              <a:buClr>
                <a:schemeClr val="dk1"/>
              </a:buClr>
              <a:buSzPts val="1800"/>
              <a:buFont typeface="Proxima Nova"/>
              <a:buChar char="●"/>
            </a:pPr>
            <a:r>
              <a:rPr lang="en">
                <a:solidFill>
                  <a:srgbClr val="FFFFFF"/>
                </a:solidFill>
                <a:latin typeface="Proxima Nova"/>
                <a:ea typeface="Proxima Nova"/>
                <a:cs typeface="Proxima Nova"/>
                <a:sym typeface="Proxima Nova"/>
              </a:rPr>
              <a:t>What conclusions can be drawn based on the information and data you collected and synthesized?</a:t>
            </a:r>
            <a:endParaRPr>
              <a:latin typeface="Proxima Nova"/>
              <a:ea typeface="Proxima Nova"/>
              <a:cs typeface="Proxima Nova"/>
              <a:sym typeface="Proxima Nova"/>
            </a:endParaRPr>
          </a:p>
          <a:p>
            <a:pPr indent="-342900" lvl="0" marL="914400" rtl="0" algn="l">
              <a:lnSpc>
                <a:spcPct val="100000"/>
              </a:lnSpc>
              <a:spcBef>
                <a:spcPts val="0"/>
              </a:spcBef>
              <a:spcAft>
                <a:spcPts val="0"/>
              </a:spcAft>
              <a:buClr>
                <a:schemeClr val="dk1"/>
              </a:buClr>
              <a:buSzPts val="1800"/>
              <a:buFont typeface="Proxima Nova"/>
              <a:buChar char="●"/>
            </a:pPr>
            <a:r>
              <a:rPr lang="en">
                <a:solidFill>
                  <a:srgbClr val="FFFFFF"/>
                </a:solidFill>
                <a:latin typeface="Proxima Nova"/>
                <a:ea typeface="Proxima Nova"/>
                <a:cs typeface="Proxima Nova"/>
                <a:sym typeface="Proxima Nova"/>
              </a:rPr>
              <a:t>What more do you need to know? Were there new questions that popped up? What additional research and/or data do you need now?</a:t>
            </a:r>
            <a:endParaRPr>
              <a:solidFill>
                <a:srgbClr val="FFFFFF"/>
              </a:solidFill>
              <a:latin typeface="Proxima Nova"/>
              <a:ea typeface="Proxima Nova"/>
              <a:cs typeface="Proxima Nova"/>
              <a:sym typeface="Proxima Nova"/>
            </a:endParaRPr>
          </a:p>
          <a:p>
            <a:pPr indent="0" lvl="0" marL="0" rtl="0" algn="l">
              <a:lnSpc>
                <a:spcPct val="100000"/>
              </a:lnSpc>
              <a:spcBef>
                <a:spcPts val="1000"/>
              </a:spcBef>
              <a:spcAft>
                <a:spcPts val="0"/>
              </a:spcAft>
              <a:buSzPts val="1800"/>
              <a:buNone/>
            </a:pPr>
            <a:r>
              <a:rPr lang="en">
                <a:solidFill>
                  <a:srgbClr val="FFFFFF"/>
                </a:solidFill>
                <a:latin typeface="Proxima Nova"/>
                <a:ea typeface="Proxima Nova"/>
                <a:cs typeface="Proxima Nova"/>
                <a:sym typeface="Proxima Nova"/>
              </a:rPr>
              <a:t>Slide 2</a:t>
            </a:r>
            <a:endParaRPr sz="3600">
              <a:solidFill>
                <a:schemeClr val="dk1"/>
              </a:solidFill>
              <a:latin typeface="Proxima Nova"/>
              <a:ea typeface="Proxima Nova"/>
              <a:cs typeface="Proxima Nova"/>
              <a:sym typeface="Proxima Nova"/>
            </a:endParaRPr>
          </a:p>
          <a:p>
            <a:pPr indent="-342900" lvl="0" marL="914400" rtl="0" algn="l">
              <a:lnSpc>
                <a:spcPct val="100000"/>
              </a:lnSpc>
              <a:spcBef>
                <a:spcPts val="0"/>
              </a:spcBef>
              <a:spcAft>
                <a:spcPts val="0"/>
              </a:spcAft>
              <a:buClr>
                <a:schemeClr val="dk1"/>
              </a:buClr>
              <a:buSzPts val="1800"/>
              <a:buFont typeface="Proxima Nova"/>
              <a:buChar char="●"/>
            </a:pPr>
            <a:r>
              <a:rPr lang="en">
                <a:solidFill>
                  <a:schemeClr val="dk1"/>
                </a:solidFill>
                <a:latin typeface="Proxima Nova"/>
                <a:ea typeface="Proxima Nova"/>
                <a:cs typeface="Proxima Nova"/>
                <a:sym typeface="Proxima Nova"/>
              </a:rPr>
              <a:t>Design a graphic representation of the data collected and information learned (graph/chart)</a:t>
            </a:r>
            <a:endParaRPr>
              <a:solidFill>
                <a:schemeClr val="dk1"/>
              </a:solidFill>
              <a:latin typeface="Proxima Nova"/>
              <a:ea typeface="Proxima Nova"/>
              <a:cs typeface="Proxima Nova"/>
              <a:sym typeface="Proxima Nova"/>
            </a:endParaRPr>
          </a:p>
          <a:p>
            <a:pPr indent="0" lvl="0" marL="0" rtl="0" algn="l">
              <a:lnSpc>
                <a:spcPct val="100000"/>
              </a:lnSpc>
              <a:spcBef>
                <a:spcPts val="1000"/>
              </a:spcBef>
              <a:spcAft>
                <a:spcPts val="0"/>
              </a:spcAft>
              <a:buSzPts val="1800"/>
              <a:buNone/>
            </a:pPr>
            <a:r>
              <a:t/>
            </a:r>
            <a:endParaRPr>
              <a:solidFill>
                <a:srgbClr val="FFFFFF"/>
              </a:solidFill>
              <a:latin typeface="Proxima Nova"/>
              <a:ea typeface="Proxima Nova"/>
              <a:cs typeface="Proxima Nova"/>
              <a:sym typeface="Proxima Nova"/>
            </a:endParaRPr>
          </a:p>
        </p:txBody>
      </p:sp>
      <p:grpSp>
        <p:nvGrpSpPr>
          <p:cNvPr id="255" name="Google Shape;255;p19"/>
          <p:cNvGrpSpPr/>
          <p:nvPr/>
        </p:nvGrpSpPr>
        <p:grpSpPr>
          <a:xfrm>
            <a:off x="7098600" y="4196863"/>
            <a:ext cx="1733700" cy="821100"/>
            <a:chOff x="1534600" y="3988513"/>
            <a:chExt cx="1733700" cy="821100"/>
          </a:xfrm>
        </p:grpSpPr>
        <p:sp>
          <p:nvSpPr>
            <p:cNvPr id="256" name="Google Shape;256;p19"/>
            <p:cNvSpPr/>
            <p:nvPr/>
          </p:nvSpPr>
          <p:spPr>
            <a:xfrm>
              <a:off x="1534600" y="3988513"/>
              <a:ext cx="1733700" cy="8211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19"/>
            <p:cNvSpPr/>
            <p:nvPr/>
          </p:nvSpPr>
          <p:spPr>
            <a:xfrm>
              <a:off x="1592375" y="4382688"/>
              <a:ext cx="1602900" cy="342675"/>
            </a:xfrm>
            <a:prstGeom prst="rect">
              <a:avLst/>
            </a:prstGeom>
          </p:spPr>
          <p:txBody>
            <a:bodyPr>
              <a:prstTxWarp prst="textPlain"/>
            </a:bodyPr>
            <a:lstStyle/>
            <a:p>
              <a:pPr lvl="0" algn="ctr"/>
              <a:r>
                <a:rPr b="0" i="0">
                  <a:ln cap="flat" cmpd="sng" w="9525">
                    <a:solidFill>
                      <a:schemeClr val="accent2"/>
                    </a:solidFill>
                    <a:prstDash val="solid"/>
                    <a:round/>
                    <a:headEnd len="sm" w="sm" type="none"/>
                    <a:tailEnd len="sm" w="sm" type="none"/>
                  </a:ln>
                  <a:solidFill>
                    <a:schemeClr val="accent1"/>
                  </a:solidFill>
                  <a:latin typeface="Proxima Nova"/>
                </a:rPr>
                <a:t>MWEE</a:t>
              </a:r>
            </a:p>
          </p:txBody>
        </p:sp>
        <p:sp>
          <p:nvSpPr>
            <p:cNvPr id="258" name="Google Shape;258;p19"/>
            <p:cNvSpPr txBox="1"/>
            <p:nvPr/>
          </p:nvSpPr>
          <p:spPr>
            <a:xfrm>
              <a:off x="1592375" y="3988513"/>
              <a:ext cx="1602900" cy="43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Proxima Nova Extrabold"/>
                  <a:ea typeface="Proxima Nova Extrabold"/>
                  <a:cs typeface="Proxima Nova Extrabold"/>
                  <a:sym typeface="Proxima Nova Extrabold"/>
                </a:rPr>
                <a:t>Workshop</a:t>
              </a:r>
              <a:endParaRPr b="0" i="0" sz="1800" u="none" cap="none" strike="noStrike">
                <a:solidFill>
                  <a:schemeClr val="dk2"/>
                </a:solidFill>
                <a:latin typeface="Proxima Nova Extrabold"/>
                <a:ea typeface="Proxima Nova Extrabold"/>
                <a:cs typeface="Proxima Nova Extrabold"/>
                <a:sym typeface="Proxima Nova Extrabold"/>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B7ABF"/>
        </a:solidFill>
      </p:bgPr>
    </p:bg>
    <p:spTree>
      <p:nvGrpSpPr>
        <p:cNvPr id="262" name="Shape 262"/>
        <p:cNvGrpSpPr/>
        <p:nvPr/>
      </p:nvGrpSpPr>
      <p:grpSpPr>
        <a:xfrm>
          <a:off x="0" y="0"/>
          <a:ext cx="0" cy="0"/>
          <a:chOff x="0" y="0"/>
          <a:chExt cx="0" cy="0"/>
        </a:xfrm>
      </p:grpSpPr>
      <p:sp>
        <p:nvSpPr>
          <p:cNvPr id="263" name="Google Shape;263;p28"/>
          <p:cNvSpPr txBox="1"/>
          <p:nvPr>
            <p:ph type="title"/>
          </p:nvPr>
        </p:nvSpPr>
        <p:spPr>
          <a:xfrm>
            <a:off x="362225" y="2328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ELM - Curriculum Anchor Reflection</a:t>
            </a:r>
            <a:endParaRPr/>
          </a:p>
        </p:txBody>
      </p:sp>
      <p:pic>
        <p:nvPicPr>
          <p:cNvPr id="264" name="Google Shape;264;p28"/>
          <p:cNvPicPr preferRelativeResize="0"/>
          <p:nvPr/>
        </p:nvPicPr>
        <p:blipFill rotWithShape="1">
          <a:blip r:embed="rId3">
            <a:alphaModFix/>
          </a:blip>
          <a:srcRect b="0" l="0" r="0" t="0"/>
          <a:stretch/>
        </p:blipFill>
        <p:spPr>
          <a:xfrm>
            <a:off x="101850" y="1601775"/>
            <a:ext cx="5662775" cy="3177099"/>
          </a:xfrm>
          <a:prstGeom prst="rect">
            <a:avLst/>
          </a:prstGeom>
          <a:noFill/>
          <a:ln>
            <a:noFill/>
          </a:ln>
        </p:spPr>
      </p:pic>
      <p:sp>
        <p:nvSpPr>
          <p:cNvPr id="265" name="Google Shape;265;p28"/>
          <p:cNvSpPr txBox="1"/>
          <p:nvPr/>
        </p:nvSpPr>
        <p:spPr>
          <a:xfrm>
            <a:off x="463950" y="773175"/>
            <a:ext cx="83772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Proxima Nova"/>
                <a:ea typeface="Proxima Nova"/>
                <a:cs typeface="Proxima Nova"/>
                <a:sym typeface="Proxima Nova"/>
              </a:rPr>
              <a:t>In small groups share ELM and Provide feedback (consider using the MWEE Audit)</a:t>
            </a:r>
            <a:endParaRPr b="0" i="0" sz="1800" u="none" cap="none" strike="noStrike">
              <a:solidFill>
                <a:srgbClr val="000000"/>
              </a:solidFill>
              <a:latin typeface="Proxima Nova"/>
              <a:ea typeface="Proxima Nova"/>
              <a:cs typeface="Proxima Nova"/>
              <a:sym typeface="Proxima Nova"/>
            </a:endParaRPr>
          </a:p>
        </p:txBody>
      </p:sp>
      <p:pic>
        <p:nvPicPr>
          <p:cNvPr id="266" name="Google Shape;266;p28"/>
          <p:cNvPicPr preferRelativeResize="0"/>
          <p:nvPr/>
        </p:nvPicPr>
        <p:blipFill rotWithShape="1">
          <a:blip r:embed="rId4">
            <a:alphaModFix/>
          </a:blip>
          <a:srcRect b="0" l="0" r="0" t="0"/>
          <a:stretch/>
        </p:blipFill>
        <p:spPr>
          <a:xfrm>
            <a:off x="5917025" y="1387275"/>
            <a:ext cx="3074575" cy="276021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76" name="Shape 76"/>
        <p:cNvGrpSpPr/>
        <p:nvPr/>
      </p:nvGrpSpPr>
      <p:grpSpPr>
        <a:xfrm>
          <a:off x="0" y="0"/>
          <a:ext cx="0" cy="0"/>
          <a:chOff x="0" y="0"/>
          <a:chExt cx="0" cy="0"/>
        </a:xfrm>
      </p:grpSpPr>
      <p:sp>
        <p:nvSpPr>
          <p:cNvPr id="77" name="Google Shape;77;p4"/>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200"/>
              <a:buNone/>
            </a:pPr>
            <a:r>
              <a:rPr lang="en"/>
              <a:t>Activity 1</a:t>
            </a:r>
            <a:endParaRPr/>
          </a:p>
        </p:txBody>
      </p:sp>
      <p:sp>
        <p:nvSpPr>
          <p:cNvPr id="78" name="Google Shape;78;p4"/>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SzPts val="1800"/>
              <a:buNone/>
            </a:pPr>
            <a:r>
              <a:rPr lang="en" sz="3000"/>
              <a:t>Youth Voice</a:t>
            </a:r>
            <a:endParaRPr sz="3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82" name="Shape 82"/>
        <p:cNvGrpSpPr/>
        <p:nvPr/>
      </p:nvGrpSpPr>
      <p:grpSpPr>
        <a:xfrm>
          <a:off x="0" y="0"/>
          <a:ext cx="0" cy="0"/>
          <a:chOff x="0" y="0"/>
          <a:chExt cx="0" cy="0"/>
        </a:xfrm>
      </p:grpSpPr>
      <p:sp>
        <p:nvSpPr>
          <p:cNvPr id="83" name="Google Shape;83;p5"/>
          <p:cNvSpPr txBox="1"/>
          <p:nvPr>
            <p:ph idx="2" type="body"/>
          </p:nvPr>
        </p:nvSpPr>
        <p:spPr>
          <a:xfrm>
            <a:off x="4939500" y="280175"/>
            <a:ext cx="3837000" cy="4544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1000"/>
              </a:spcBef>
              <a:spcAft>
                <a:spcPts val="0"/>
              </a:spcAft>
              <a:buSzPts val="1800"/>
              <a:buNone/>
            </a:pPr>
            <a:r>
              <a:rPr lang="en" sz="2400">
                <a:latin typeface="Proxima Nova Semibold"/>
                <a:ea typeface="Proxima Nova Semibold"/>
                <a:cs typeface="Proxima Nova Semibold"/>
                <a:sym typeface="Proxima Nova Semibold"/>
              </a:rPr>
              <a:t>What does it mean to support youth voice? </a:t>
            </a:r>
            <a:endParaRPr sz="2400">
              <a:latin typeface="Proxima Nova Semibold"/>
              <a:ea typeface="Proxima Nova Semibold"/>
              <a:cs typeface="Proxima Nova Semibold"/>
              <a:sym typeface="Proxima Nova Semibold"/>
            </a:endParaRPr>
          </a:p>
          <a:p>
            <a:pPr indent="0" lvl="0" marL="0" rtl="0" algn="l">
              <a:lnSpc>
                <a:spcPct val="100000"/>
              </a:lnSpc>
              <a:spcBef>
                <a:spcPts val="1000"/>
              </a:spcBef>
              <a:spcAft>
                <a:spcPts val="0"/>
              </a:spcAft>
              <a:buSzPts val="1800"/>
              <a:buNone/>
            </a:pPr>
            <a:r>
              <a:rPr lang="en" sz="2400">
                <a:latin typeface="Proxima Nova Semibold"/>
                <a:ea typeface="Proxima Nova Semibold"/>
                <a:cs typeface="Proxima Nova Semibold"/>
                <a:sym typeface="Proxima Nova Semibold"/>
              </a:rPr>
              <a:t>What are you doing in your classroom or programs to support youth voice? </a:t>
            </a:r>
            <a:endParaRPr sz="2400">
              <a:latin typeface="Proxima Nova Semibold"/>
              <a:ea typeface="Proxima Nova Semibold"/>
              <a:cs typeface="Proxima Nova Semibold"/>
              <a:sym typeface="Proxima Nova Semibold"/>
            </a:endParaRPr>
          </a:p>
          <a:p>
            <a:pPr indent="0" lvl="0" marL="0" rtl="0" algn="l">
              <a:lnSpc>
                <a:spcPct val="100000"/>
              </a:lnSpc>
              <a:spcBef>
                <a:spcPts val="1000"/>
              </a:spcBef>
              <a:spcAft>
                <a:spcPts val="0"/>
              </a:spcAft>
              <a:buSzPts val="1800"/>
              <a:buNone/>
            </a:pPr>
            <a:r>
              <a:rPr lang="en" sz="2400">
                <a:latin typeface="Proxima Nova Semibold"/>
                <a:ea typeface="Proxima Nova Semibold"/>
                <a:cs typeface="Proxima Nova Semibold"/>
                <a:sym typeface="Proxima Nova Semibold"/>
              </a:rPr>
              <a:t>What are the biggest benefits for supporting youth voice? What are the biggest challenges in supporting youth voice? </a:t>
            </a:r>
            <a:endParaRPr sz="2400">
              <a:latin typeface="Proxima Nova Semibold"/>
              <a:ea typeface="Proxima Nova Semibold"/>
              <a:cs typeface="Proxima Nova Semibold"/>
              <a:sym typeface="Proxima Nova Semibold"/>
            </a:endParaRPr>
          </a:p>
        </p:txBody>
      </p:sp>
      <p:pic>
        <p:nvPicPr>
          <p:cNvPr id="84" name="Google Shape;84;p5"/>
          <p:cNvPicPr preferRelativeResize="0"/>
          <p:nvPr/>
        </p:nvPicPr>
        <p:blipFill rotWithShape="1">
          <a:blip r:embed="rId3">
            <a:alphaModFix/>
          </a:blip>
          <a:srcRect b="0" l="0" r="0" t="0"/>
          <a:stretch/>
        </p:blipFill>
        <p:spPr>
          <a:xfrm>
            <a:off x="552651" y="789026"/>
            <a:ext cx="3565450" cy="35654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88" name="Shape 88"/>
        <p:cNvGrpSpPr/>
        <p:nvPr/>
      </p:nvGrpSpPr>
      <p:grpSpPr>
        <a:xfrm>
          <a:off x="0" y="0"/>
          <a:ext cx="0" cy="0"/>
          <a:chOff x="0" y="0"/>
          <a:chExt cx="0" cy="0"/>
        </a:xfrm>
      </p:grpSpPr>
      <p:sp>
        <p:nvSpPr>
          <p:cNvPr id="89" name="Google Shape;89;p6"/>
          <p:cNvSpPr txBox="1"/>
          <p:nvPr>
            <p:ph type="ctrTitle"/>
          </p:nvPr>
        </p:nvSpPr>
        <p:spPr>
          <a:xfrm>
            <a:off x="311700" y="300275"/>
            <a:ext cx="8520600" cy="79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t>Driving Question</a:t>
            </a:r>
            <a:endParaRPr/>
          </a:p>
        </p:txBody>
      </p:sp>
      <p:sp>
        <p:nvSpPr>
          <p:cNvPr id="90" name="Google Shape;90;p6"/>
          <p:cNvSpPr txBox="1"/>
          <p:nvPr>
            <p:ph idx="1" type="subTitle"/>
          </p:nvPr>
        </p:nvSpPr>
        <p:spPr>
          <a:xfrm>
            <a:off x="311700" y="1092875"/>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[Workshop Driving Question here]</a:t>
            </a:r>
            <a:endParaRPr/>
          </a:p>
        </p:txBody>
      </p:sp>
      <p:sp>
        <p:nvSpPr>
          <p:cNvPr id="91" name="Google Shape;91;p6"/>
          <p:cNvSpPr txBox="1"/>
          <p:nvPr>
            <p:ph type="ctrTitle"/>
          </p:nvPr>
        </p:nvSpPr>
        <p:spPr>
          <a:xfrm>
            <a:off x="311700" y="2052875"/>
            <a:ext cx="8520600" cy="79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sz="3600"/>
              <a:t>Supporting Questions</a:t>
            </a:r>
            <a:endParaRPr sz="3600"/>
          </a:p>
        </p:txBody>
      </p:sp>
      <p:sp>
        <p:nvSpPr>
          <p:cNvPr id="92" name="Google Shape;92;p6"/>
          <p:cNvSpPr txBox="1"/>
          <p:nvPr>
            <p:ph idx="1" type="subTitle"/>
          </p:nvPr>
        </p:nvSpPr>
        <p:spPr>
          <a:xfrm>
            <a:off x="311700" y="2918675"/>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1800"/>
              <a:t>[Workshop Supporting Questions from Part 2 here]</a:t>
            </a:r>
            <a:endParaRPr sz="1800"/>
          </a:p>
        </p:txBody>
      </p:sp>
      <p:pic>
        <p:nvPicPr>
          <p:cNvPr id="93" name="Google Shape;93;p6"/>
          <p:cNvPicPr preferRelativeResize="0"/>
          <p:nvPr/>
        </p:nvPicPr>
        <p:blipFill rotWithShape="1">
          <a:blip r:embed="rId3">
            <a:alphaModFix/>
          </a:blip>
          <a:srcRect b="0" l="0" r="0" t="0"/>
          <a:stretch/>
        </p:blipFill>
        <p:spPr>
          <a:xfrm>
            <a:off x="7045738" y="3985250"/>
            <a:ext cx="1786574" cy="1004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97" name="Shape 97"/>
        <p:cNvGrpSpPr/>
        <p:nvPr/>
      </p:nvGrpSpPr>
      <p:grpSpPr>
        <a:xfrm>
          <a:off x="0" y="0"/>
          <a:ext cx="0" cy="0"/>
          <a:chOff x="0" y="0"/>
          <a:chExt cx="0" cy="0"/>
        </a:xfrm>
      </p:grpSpPr>
      <p:sp>
        <p:nvSpPr>
          <p:cNvPr id="98" name="Google Shape;98;g20c579f07a3_0_68"/>
          <p:cNvSpPr txBox="1"/>
          <p:nvPr>
            <p:ph idx="2" type="body"/>
          </p:nvPr>
        </p:nvSpPr>
        <p:spPr>
          <a:xfrm>
            <a:off x="4939500" y="280175"/>
            <a:ext cx="3837000" cy="1887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1000"/>
              </a:spcBef>
              <a:spcAft>
                <a:spcPts val="0"/>
              </a:spcAft>
              <a:buSzPts val="1800"/>
              <a:buNone/>
            </a:pPr>
            <a:r>
              <a:rPr lang="en" sz="2400">
                <a:latin typeface="Proxima Nova Semibold"/>
                <a:ea typeface="Proxima Nova Semibold"/>
                <a:cs typeface="Proxima Nova Semibold"/>
                <a:sym typeface="Proxima Nova Semibold"/>
              </a:rPr>
              <a:t>How could you best support youth voice during the development of supporting questions?</a:t>
            </a:r>
            <a:endParaRPr sz="2400">
              <a:latin typeface="Proxima Nova Semibold"/>
              <a:ea typeface="Proxima Nova Semibold"/>
              <a:cs typeface="Proxima Nova Semibold"/>
              <a:sym typeface="Proxima Nova Semibold"/>
            </a:endParaRPr>
          </a:p>
        </p:txBody>
      </p:sp>
      <p:sp>
        <p:nvSpPr>
          <p:cNvPr id="99" name="Google Shape;99;g20c579f07a3_0_68"/>
          <p:cNvSpPr txBox="1"/>
          <p:nvPr>
            <p:ph idx="1" type="subTitle"/>
          </p:nvPr>
        </p:nvSpPr>
        <p:spPr>
          <a:xfrm>
            <a:off x="6941450" y="2676563"/>
            <a:ext cx="1335900" cy="1887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1000"/>
              </a:spcBef>
              <a:spcAft>
                <a:spcPts val="0"/>
              </a:spcAft>
              <a:buSzPts val="1800"/>
              <a:buNone/>
            </a:pPr>
            <a:r>
              <a:rPr lang="en" sz="2400">
                <a:latin typeface="Proxima Nova Semibold"/>
                <a:ea typeface="Proxima Nova Semibold"/>
                <a:cs typeface="Proxima Nova Semibold"/>
                <a:sym typeface="Proxima Nova Semibold"/>
              </a:rPr>
              <a:t>Page 11</a:t>
            </a:r>
            <a:endParaRPr sz="2400">
              <a:latin typeface="Proxima Nova Semibold"/>
              <a:ea typeface="Proxima Nova Semibold"/>
              <a:cs typeface="Proxima Nova Semibold"/>
              <a:sym typeface="Proxima Nova Semibold"/>
            </a:endParaRPr>
          </a:p>
        </p:txBody>
      </p:sp>
      <p:pic>
        <p:nvPicPr>
          <p:cNvPr id="100" name="Google Shape;100;g20c579f07a3_0_68"/>
          <p:cNvPicPr preferRelativeResize="0"/>
          <p:nvPr/>
        </p:nvPicPr>
        <p:blipFill rotWithShape="1">
          <a:blip r:embed="rId3">
            <a:alphaModFix/>
          </a:blip>
          <a:srcRect b="119" l="0" r="0" t="118"/>
          <a:stretch/>
        </p:blipFill>
        <p:spPr>
          <a:xfrm>
            <a:off x="4939500" y="2501463"/>
            <a:ext cx="1733702" cy="2237527"/>
          </a:xfrm>
          <a:prstGeom prst="rect">
            <a:avLst/>
          </a:prstGeom>
          <a:noFill/>
          <a:ln cap="flat" cmpd="sng" w="19050">
            <a:solidFill>
              <a:srgbClr val="FFFFFF"/>
            </a:solidFill>
            <a:prstDash val="solid"/>
            <a:round/>
            <a:headEnd len="sm" w="sm" type="none"/>
            <a:tailEnd len="sm" w="sm" type="none"/>
          </a:ln>
        </p:spPr>
      </p:pic>
      <p:pic>
        <p:nvPicPr>
          <p:cNvPr id="101" name="Google Shape;101;g20c579f07a3_0_68"/>
          <p:cNvPicPr preferRelativeResize="0"/>
          <p:nvPr/>
        </p:nvPicPr>
        <p:blipFill rotWithShape="1">
          <a:blip r:embed="rId4">
            <a:alphaModFix/>
          </a:blip>
          <a:srcRect b="0" l="0" r="0" t="0"/>
          <a:stretch/>
        </p:blipFill>
        <p:spPr>
          <a:xfrm>
            <a:off x="560401" y="789026"/>
            <a:ext cx="3565450" cy="35654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05" name="Shape 105"/>
        <p:cNvGrpSpPr/>
        <p:nvPr/>
      </p:nvGrpSpPr>
      <p:grpSpPr>
        <a:xfrm>
          <a:off x="0" y="0"/>
          <a:ext cx="0" cy="0"/>
          <a:chOff x="0" y="0"/>
          <a:chExt cx="0" cy="0"/>
        </a:xfrm>
      </p:grpSpPr>
      <p:sp>
        <p:nvSpPr>
          <p:cNvPr id="106" name="Google Shape;106;p1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200"/>
              <a:buNone/>
            </a:pPr>
            <a:r>
              <a:rPr lang="en"/>
              <a:t>Activity 2</a:t>
            </a:r>
            <a:endParaRPr/>
          </a:p>
        </p:txBody>
      </p:sp>
      <p:sp>
        <p:nvSpPr>
          <p:cNvPr id="107" name="Google Shape;107;p1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SzPts val="1800"/>
              <a:buNone/>
            </a:pPr>
            <a:r>
              <a:rPr lang="en" sz="3000"/>
              <a:t>Modeling an Investigation</a:t>
            </a:r>
            <a:endParaRPr sz="3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11" name="Shape 111"/>
        <p:cNvGrpSpPr/>
        <p:nvPr/>
      </p:nvGrpSpPr>
      <p:grpSpPr>
        <a:xfrm>
          <a:off x="0" y="0"/>
          <a:ext cx="0" cy="0"/>
          <a:chOff x="0" y="0"/>
          <a:chExt cx="0" cy="0"/>
        </a:xfrm>
      </p:grpSpPr>
      <p:sp>
        <p:nvSpPr>
          <p:cNvPr id="112" name="Google Shape;112;p11"/>
          <p:cNvSpPr txBox="1"/>
          <p:nvPr>
            <p:ph type="ctrTitle"/>
          </p:nvPr>
        </p:nvSpPr>
        <p:spPr>
          <a:xfrm>
            <a:off x="311700" y="300275"/>
            <a:ext cx="8520600" cy="79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t>Driving Question</a:t>
            </a:r>
            <a:endParaRPr/>
          </a:p>
        </p:txBody>
      </p:sp>
      <p:sp>
        <p:nvSpPr>
          <p:cNvPr id="113" name="Google Shape;113;p11"/>
          <p:cNvSpPr txBox="1"/>
          <p:nvPr>
            <p:ph idx="1" type="subTitle"/>
          </p:nvPr>
        </p:nvSpPr>
        <p:spPr>
          <a:xfrm>
            <a:off x="311700" y="1092875"/>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[Workshop Driving Question here]</a:t>
            </a:r>
            <a:endParaRPr/>
          </a:p>
        </p:txBody>
      </p:sp>
      <p:sp>
        <p:nvSpPr>
          <p:cNvPr id="114" name="Google Shape;114;p11"/>
          <p:cNvSpPr txBox="1"/>
          <p:nvPr>
            <p:ph type="ctrTitle"/>
          </p:nvPr>
        </p:nvSpPr>
        <p:spPr>
          <a:xfrm>
            <a:off x="311700" y="2052875"/>
            <a:ext cx="8520600" cy="79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sz="3600"/>
              <a:t>Supporting Questions</a:t>
            </a:r>
            <a:endParaRPr sz="3600"/>
          </a:p>
        </p:txBody>
      </p:sp>
      <p:sp>
        <p:nvSpPr>
          <p:cNvPr id="115" name="Google Shape;115;p11"/>
          <p:cNvSpPr txBox="1"/>
          <p:nvPr>
            <p:ph idx="1" type="subTitle"/>
          </p:nvPr>
        </p:nvSpPr>
        <p:spPr>
          <a:xfrm>
            <a:off x="311700" y="2918675"/>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1800"/>
              <a:t>[Workshop Supporting Questions from Part 2 here]</a:t>
            </a:r>
            <a:endParaRPr sz="1800"/>
          </a:p>
        </p:txBody>
      </p:sp>
      <p:pic>
        <p:nvPicPr>
          <p:cNvPr id="116" name="Google Shape;116;p11"/>
          <p:cNvPicPr preferRelativeResize="0"/>
          <p:nvPr/>
        </p:nvPicPr>
        <p:blipFill rotWithShape="1">
          <a:blip r:embed="rId3">
            <a:alphaModFix/>
          </a:blip>
          <a:srcRect b="0" l="0" r="0" t="0"/>
          <a:stretch/>
        </p:blipFill>
        <p:spPr>
          <a:xfrm>
            <a:off x="7045738" y="3985250"/>
            <a:ext cx="1786574" cy="1004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20" name="Shape 120"/>
        <p:cNvGrpSpPr/>
        <p:nvPr/>
      </p:nvGrpSpPr>
      <p:grpSpPr>
        <a:xfrm>
          <a:off x="0" y="0"/>
          <a:ext cx="0" cy="0"/>
          <a:chOff x="0" y="0"/>
          <a:chExt cx="0" cy="0"/>
        </a:xfrm>
      </p:grpSpPr>
      <p:sp>
        <p:nvSpPr>
          <p:cNvPr id="121" name="Google Shape;121;p12"/>
          <p:cNvSpPr txBox="1"/>
          <p:nvPr>
            <p:ph type="title"/>
          </p:nvPr>
        </p:nvSpPr>
        <p:spPr>
          <a:xfrm>
            <a:off x="311700" y="2584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Considerations while Planning an Investigation </a:t>
            </a:r>
            <a:br>
              <a:rPr lang="en"/>
            </a:br>
            <a:r>
              <a:rPr lang="en"/>
              <a:t>(as the student)</a:t>
            </a:r>
            <a:endParaRPr/>
          </a:p>
        </p:txBody>
      </p:sp>
      <p:graphicFrame>
        <p:nvGraphicFramePr>
          <p:cNvPr id="122" name="Google Shape;122;p12"/>
          <p:cNvGraphicFramePr/>
          <p:nvPr/>
        </p:nvGraphicFramePr>
        <p:xfrm>
          <a:off x="439325" y="1297825"/>
          <a:ext cx="3000000" cy="3000000"/>
        </p:xfrm>
        <a:graphic>
          <a:graphicData uri="http://schemas.openxmlformats.org/drawingml/2006/table">
            <a:tbl>
              <a:tblPr>
                <a:noFill/>
                <a:tableStyleId>{C10FD614-568C-414D-85F3-F2CE9F0BB153}</a:tableStyleId>
              </a:tblPr>
              <a:tblGrid>
                <a:gridCol w="2642500"/>
                <a:gridCol w="2642500"/>
                <a:gridCol w="2642500"/>
              </a:tblGrid>
              <a:tr h="39405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Proxima Nova Semibold"/>
                          <a:ea typeface="Proxima Nova Semibold"/>
                          <a:cs typeface="Proxima Nova Semibold"/>
                          <a:sym typeface="Proxima Nova Semibold"/>
                        </a:rPr>
                        <a:t>DATA</a:t>
                      </a:r>
                      <a:endParaRPr sz="1400" u="none" cap="none" strike="noStrike">
                        <a:latin typeface="Proxima Nova Semibold"/>
                        <a:ea typeface="Proxima Nova Semibold"/>
                        <a:cs typeface="Proxima Nova Semibold"/>
                        <a:sym typeface="Proxima Nova Semibold"/>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Proxima Nova Semibold"/>
                          <a:ea typeface="Proxima Nova Semibold"/>
                          <a:cs typeface="Proxima Nova Semibold"/>
                          <a:sym typeface="Proxima Nova Semibold"/>
                        </a:rPr>
                        <a:t>COLLECTION</a:t>
                      </a:r>
                      <a:endParaRPr sz="1400" u="none" cap="none" strike="noStrike">
                        <a:latin typeface="Proxima Nova Semibold"/>
                        <a:ea typeface="Proxima Nova Semibold"/>
                        <a:cs typeface="Proxima Nova Semibold"/>
                        <a:sym typeface="Proxima Nova Semibold"/>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Proxima Nova Semibold"/>
                          <a:ea typeface="Proxima Nova Semibold"/>
                          <a:cs typeface="Proxima Nova Semibold"/>
                          <a:sym typeface="Proxima Nova Semibold"/>
                        </a:rPr>
                        <a:t>LOGISTICS</a:t>
                      </a:r>
                      <a:endParaRPr sz="1400" u="none" cap="none" strike="noStrike">
                        <a:latin typeface="Proxima Nova Semibold"/>
                        <a:ea typeface="Proxima Nova Semibold"/>
                        <a:cs typeface="Proxima Nova Semibold"/>
                        <a:sym typeface="Proxima Nova Semibold"/>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1910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What data already exists?</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n" sz="1400" u="none" cap="none" strike="noStrike"/>
                        <a:t>What prior knowledge must we learn?</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n" sz="1400" u="none" cap="none" strike="noStrike"/>
                        <a:t>Where can we find this information?</a:t>
                      </a:r>
                      <a:endParaRPr sz="1400" u="none" cap="none" strike="noStrike"/>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What tools do we have?</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n" sz="1400" u="none" cap="none" strike="noStrike"/>
                        <a:t>What is the study site like and what type of data can we collect there?</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n" sz="1400" u="none" cap="none" strike="noStrike"/>
                        <a:t>How will we collect data? What are our procedures?</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n" sz="1400" u="none" cap="none" strike="noStrike"/>
                        <a:t>What roles/jobs are required to collect the data?</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How much time do we have at the site?</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n" sz="1400" u="none" cap="none" strike="noStrike"/>
                        <a:t>How many students will be at the site?</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n" sz="1400" u="none" cap="none" strike="noStrike"/>
                        <a:t>Are there safety concerns?</a:t>
                      </a:r>
                      <a:endParaRPr sz="1400" u="none" cap="none" strike="noStrike"/>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bl>
          </a:graphicData>
        </a:graphic>
      </p:graphicFrame>
      <p:pic>
        <p:nvPicPr>
          <p:cNvPr id="123" name="Google Shape;123;p12"/>
          <p:cNvPicPr preferRelativeResize="0"/>
          <p:nvPr/>
        </p:nvPicPr>
        <p:blipFill rotWithShape="1">
          <a:blip r:embed="rId3">
            <a:alphaModFix/>
          </a:blip>
          <a:srcRect b="0" l="0" r="0" t="0"/>
          <a:stretch/>
        </p:blipFill>
        <p:spPr>
          <a:xfrm>
            <a:off x="7045738" y="3985250"/>
            <a:ext cx="1786574" cy="10049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WEE">
  <a:themeElements>
    <a:clrScheme name="Simple Light">
      <a:dk1>
        <a:srgbClr val="FFFFFF"/>
      </a:dk1>
      <a:lt1>
        <a:srgbClr val="039BE5"/>
      </a:lt1>
      <a:dk2>
        <a:srgbClr val="404040"/>
      </a:dk2>
      <a:lt2>
        <a:srgbClr val="EEEEEE"/>
      </a:lt2>
      <a:accent1>
        <a:srgbClr val="FF791A"/>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