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Proxima Nova Extrabold"/>
      <p:bold r:id="rId29"/>
    </p:embeddedFont>
    <p:embeddedFont>
      <p:font typeface="Proxima Nova Semibold"/>
      <p:regular r:id="rId30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nzxxq8MbGlVQz/Nebj9fy0vhN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AFCDAE-8D70-47D7-84A6-C5D0B84B45F3}">
  <a:tblStyle styleId="{ECAFCDAE-8D70-47D7-84A6-C5D0B84B45F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1A28BF8-5F9F-492D-898F-6CA1E9C02A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Extra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d3bb965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4d3bb965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roxima Nova Semibold"/>
                <a:ea typeface="Proxima Nova Semibold"/>
                <a:cs typeface="Proxima Nova Semibold"/>
                <a:sym typeface="Proxima Nova Semibold"/>
              </a:rPr>
              <a:t>[Make additions/subtractions and sub out webpages based on the location of your workshop]</a:t>
            </a:r>
            <a:endParaRPr sz="1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the group to brainstorm things to consider:  classify them into categories: safety, class management and logistics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" name="Google Shape;1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●"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Issue Investigation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Synthesis and Conclusion</a:t>
            </a:r>
            <a:endParaRPr/>
          </a:p>
        </p:txBody>
      </p:sp>
      <p:sp>
        <p:nvSpPr>
          <p:cNvPr id="117" name="Google Shape;11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Be prepared to report the following:</a:t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supporting question did you focus on?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Briefly describe how your field work went.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conclusions can be drawn based on the information and data you collected and synthesized?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Communicate (pictures/charts/graph) what your conclusions were and how they relate to the Driving Question and Local Issue.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more do you need to know? Were there new questions that popped up? What additional research and/or data do you need now?</a:t>
            </a:r>
            <a:endParaRPr/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Design a graphic representation of the data collected and information learned</a:t>
            </a:r>
            <a:endParaRPr/>
          </a:p>
        </p:txBody>
      </p:sp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2" type="body"/>
          </p:nvPr>
        </p:nvSpPr>
        <p:spPr>
          <a:xfrm>
            <a:off x="4939500" y="280175"/>
            <a:ext cx="3837000" cy="45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 u="sng">
                <a:latin typeface="Proxima Nova Semibold"/>
                <a:ea typeface="Proxima Nova Semibold"/>
                <a:cs typeface="Proxima Nova Semibold"/>
                <a:sym typeface="Proxima Nova Semibold"/>
              </a:rPr>
              <a:t>Outdoor Field Experiences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Successes/Challenges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Supporting individual or group work outside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Connecting to class work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Assessing student learning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learning happens best outside?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30" name="Google Shape;1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726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136" name="Google Shape;136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Outdoor Field Experiences in Maryland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d3bb96523_0_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Explore nearby Outdoor Field Experience locations</a:t>
            </a:r>
            <a:endParaRPr/>
          </a:p>
        </p:txBody>
      </p:sp>
      <p:sp>
        <p:nvSpPr>
          <p:cNvPr id="142" name="Google Shape;142;g34d3bb96523_0_0"/>
          <p:cNvSpPr txBox="1"/>
          <p:nvPr/>
        </p:nvSpPr>
        <p:spPr>
          <a:xfrm>
            <a:off x="7403700" y="1179113"/>
            <a:ext cx="112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Page 17</a:t>
            </a:r>
            <a:endParaRPr b="0" i="0" sz="1800" u="none" cap="none" strike="noStrike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g34d3bb96523_0_0"/>
          <p:cNvPicPr preferRelativeResize="0"/>
          <p:nvPr/>
        </p:nvPicPr>
        <p:blipFill rotWithShape="1">
          <a:blip r:embed="rId3">
            <a:alphaModFix/>
          </a:blip>
          <a:srcRect b="119" l="0" r="0" t="119"/>
          <a:stretch/>
        </p:blipFill>
        <p:spPr>
          <a:xfrm>
            <a:off x="7297204" y="1614963"/>
            <a:ext cx="1336483" cy="172487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g34d3bb9652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g34d3bb96523_0_0"/>
          <p:cNvGraphicFramePr/>
          <p:nvPr/>
        </p:nvGraphicFramePr>
        <p:xfrm>
          <a:off x="311700" y="100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{41A28BF8-5F9F-492D-898F-6CA1E9C02A88}</a:tableStyleId>
              </a:tblPr>
              <a:tblGrid>
                <a:gridCol w="2197975"/>
                <a:gridCol w="2197975"/>
                <a:gridCol w="2197975"/>
              </a:tblGrid>
              <a:tr h="197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 your Park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findyourpark.com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97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4</a:t>
            </a:r>
            <a:endParaRPr/>
          </a:p>
        </p:txBody>
      </p:sp>
      <p:sp>
        <p:nvSpPr>
          <p:cNvPr id="151" name="Google Shape;151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Issue Investigation - More than Outdoor Field Experiences</a:t>
            </a: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638" y="3932263"/>
            <a:ext cx="1786574" cy="100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172375" y="266300"/>
            <a:ext cx="871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ShoreRivers + Dorchester &amp; Talbot County 3rd Grade</a:t>
            </a:r>
            <a:endParaRPr/>
          </a:p>
        </p:txBody>
      </p:sp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311700" y="923875"/>
            <a:ext cx="85206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do outdoor field experiences help to answer or look more deeply at the driving question/supporting questions?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Which learning objectives or standards do the outdoor field experiences help to address?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was each outdoor field experience contextualized to give it more meaning?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do indoor lessons and components support the overall issue investigation?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might the indoor components provide students the opportunity to translate existing knowledge to the investigation?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638" y="3932263"/>
            <a:ext cx="1786574" cy="100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D3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5</a:t>
            </a:r>
            <a:endParaRPr/>
          </a:p>
        </p:txBody>
      </p:sp>
      <p:sp>
        <p:nvSpPr>
          <p:cNvPr id="165" name="Google Shape;165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Plan it!</a:t>
            </a:r>
            <a:endParaRPr sz="3000"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1800" y="3986400"/>
            <a:ext cx="1786646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Planning your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MWEE</a:t>
            </a:r>
            <a:r>
              <a:rPr lang="en"/>
              <a:t>!</a:t>
            </a:r>
            <a:endParaRPr/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2484000" y="1344750"/>
            <a:ext cx="63483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</a:t>
            </a:r>
            <a:r>
              <a:rPr lang="en" u="sng"/>
              <a:t>Incorporating Outdoor Field Experiences</a:t>
            </a:r>
            <a:r>
              <a:rPr lang="en"/>
              <a:t> worksheet (pages 18-20)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</a:t>
            </a:r>
            <a:r>
              <a:rPr lang="en" u="sng"/>
              <a:t>Issue Investigation</a:t>
            </a:r>
            <a:r>
              <a:rPr lang="en"/>
              <a:t> section (pages 24-25) of the Environmental Literacy Model (ELM)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311700" y="3592975"/>
            <a:ext cx="85206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Reference the MWEE Audit Tool (pages 37-54) for additional guidance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Use each other to bounce off ideas!</a:t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118" l="0" r="0" t="118"/>
          <a:stretch/>
        </p:blipFill>
        <p:spPr>
          <a:xfrm>
            <a:off x="821536" y="1148100"/>
            <a:ext cx="1662467" cy="214558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1800" y="3986400"/>
            <a:ext cx="1786646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60" name="Google Shape;60;p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Youth Voice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idx="2" type="body"/>
          </p:nvPr>
        </p:nvSpPr>
        <p:spPr>
          <a:xfrm>
            <a:off x="4939500" y="280175"/>
            <a:ext cx="3837000" cy="45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does it mean to support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you doing in your classroom or programs to support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the biggest benefits for supporting youth voice? What are the biggest challenges in supporting youth voice?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Driving Question</a:t>
            </a:r>
            <a:endParaRPr/>
          </a:p>
        </p:txBody>
      </p:sp>
      <p:sp>
        <p:nvSpPr>
          <p:cNvPr id="72" name="Google Shape;72;p4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[Workshop Driving Question here]</a:t>
            </a:r>
            <a:endParaRPr/>
          </a:p>
        </p:txBody>
      </p:sp>
      <p:sp>
        <p:nvSpPr>
          <p:cNvPr id="73" name="Google Shape;73;p4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Supporting Questions</a:t>
            </a:r>
            <a:endParaRPr sz="3600"/>
          </a:p>
        </p:txBody>
      </p:sp>
      <p:sp>
        <p:nvSpPr>
          <p:cNvPr id="74" name="Google Shape;74;p4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>
            <p:ph idx="2" type="body"/>
          </p:nvPr>
        </p:nvSpPr>
        <p:spPr>
          <a:xfrm>
            <a:off x="4939500" y="280175"/>
            <a:ext cx="3837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could you best support youth voice during the development of supporting questions?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1" name="Google Shape;81;p5"/>
          <p:cNvSpPr txBox="1"/>
          <p:nvPr>
            <p:ph idx="2" type="body"/>
          </p:nvPr>
        </p:nvSpPr>
        <p:spPr>
          <a:xfrm>
            <a:off x="6941450" y="2676563"/>
            <a:ext cx="13359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Page 11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118" l="0" r="0" t="118"/>
          <a:stretch/>
        </p:blipFill>
        <p:spPr>
          <a:xfrm>
            <a:off x="4939500" y="2501463"/>
            <a:ext cx="1733702" cy="223752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0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89" name="Google Shape;89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Modeling an Investigation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type="ctrTitle"/>
          </p:nvPr>
        </p:nvSpPr>
        <p:spPr>
          <a:xfrm>
            <a:off x="311700" y="3002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Driving Question</a:t>
            </a:r>
            <a:endParaRPr/>
          </a:p>
        </p:txBody>
      </p:sp>
      <p:sp>
        <p:nvSpPr>
          <p:cNvPr id="95" name="Google Shape;95;p7"/>
          <p:cNvSpPr txBox="1"/>
          <p:nvPr>
            <p:ph idx="1" type="subTitle"/>
          </p:nvPr>
        </p:nvSpPr>
        <p:spPr>
          <a:xfrm>
            <a:off x="311700" y="109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[Workshop Driving Question here]</a:t>
            </a:r>
            <a:endParaRPr/>
          </a:p>
        </p:txBody>
      </p:sp>
      <p:sp>
        <p:nvSpPr>
          <p:cNvPr id="96" name="Google Shape;96;p7"/>
          <p:cNvSpPr txBox="1"/>
          <p:nvPr>
            <p:ph type="ctrTitle"/>
          </p:nvPr>
        </p:nvSpPr>
        <p:spPr>
          <a:xfrm>
            <a:off x="311700" y="2052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Supporting Questions</a:t>
            </a:r>
            <a:endParaRPr sz="3600"/>
          </a:p>
        </p:txBody>
      </p:sp>
      <p:sp>
        <p:nvSpPr>
          <p:cNvPr id="97" name="Google Shape;97;p7"/>
          <p:cNvSpPr txBox="1"/>
          <p:nvPr>
            <p:ph idx="1" type="subTitle"/>
          </p:nvPr>
        </p:nvSpPr>
        <p:spPr>
          <a:xfrm>
            <a:off x="311700" y="2918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[Workshop Supporting Questions from Part 2 here]</a:t>
            </a:r>
            <a:endParaRPr sz="1800"/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311700" y="25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Considerations while Planning an Investigation </a:t>
            </a:r>
            <a:br>
              <a:rPr lang="en"/>
            </a:br>
            <a:r>
              <a:rPr lang="en"/>
              <a:t>(as the student)</a:t>
            </a:r>
            <a:endParaRPr/>
          </a:p>
        </p:txBody>
      </p:sp>
      <p:graphicFrame>
        <p:nvGraphicFramePr>
          <p:cNvPr id="104" name="Google Shape;104;p8"/>
          <p:cNvGraphicFramePr/>
          <p:nvPr/>
        </p:nvGraphicFramePr>
        <p:xfrm>
          <a:off x="439325" y="129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{ECAFCDAE-8D70-47D7-84A6-C5D0B84B45F3}</a:tableStyleId>
              </a:tblPr>
              <a:tblGrid>
                <a:gridCol w="2642500"/>
                <a:gridCol w="2642500"/>
                <a:gridCol w="2642500"/>
              </a:tblGrid>
              <a:tr h="39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DATA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COLLECTION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LOGISTICS</a:t>
                      </a:r>
                      <a:endParaRPr sz="1400" u="none" cap="none" strike="noStrike"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data already exists?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prior knowledge must we learn?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Where can we find this information?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tools do we have?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is the study site like and what type of data can we collect there?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will we collect data? What are our procedures?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What roles/jobs are required to collect the data?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much time do we have at the site?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How many students will be at the site?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Are there safety concerns?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713" y="3947725"/>
            <a:ext cx="1786574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idx="2" type="body"/>
          </p:nvPr>
        </p:nvSpPr>
        <p:spPr>
          <a:xfrm>
            <a:off x="4921900" y="1628100"/>
            <a:ext cx="3837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Before we go outside…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do we need to consider to make this a safe, effective, and manageable experience?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10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