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firstSlideNum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Play"/>
      <p:regular r:id="rId27"/>
      <p:bold r:id="rId28"/>
    </p:embeddedFont>
    <p:embeddedFont>
      <p:font typeface="Proxima Nova"/>
      <p:regular r:id="rId29"/>
      <p:bold r:id="rId30"/>
      <p:italic r:id="rId31"/>
      <p:boldItalic r:id="rId32"/>
    </p:embeddedFont>
    <p:embeddedFont>
      <p:font typeface="Proxima Nova Extrabold"/>
      <p:bold r:id="rId33"/>
    </p:embeddedFont>
    <p:embeddedFont>
      <p:font typeface="Proxima Nova Semibold"/>
      <p:regular r:id="rId34"/>
      <p:bold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7" roundtripDataSignature="AMtx7mjF7OsidlQBY5Ci68/v5ppsCtgs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42C8918-5302-4852-BF60-24367070BB83}">
  <a:tblStyle styleId="{B42C8918-5302-4852-BF60-24367070BB8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5BA54AA8-D554-4751-BDCD-84AD189F389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Play-bold.fntdata"/><Relationship Id="rId27" Type="http://schemas.openxmlformats.org/officeDocument/2006/relationships/font" Target="fonts/Play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roximaNova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roximaNova-italic.fntdata"/><Relationship Id="rId30" Type="http://schemas.openxmlformats.org/officeDocument/2006/relationships/font" Target="fonts/ProximaNova-bold.fntdata"/><Relationship Id="rId11" Type="http://schemas.openxmlformats.org/officeDocument/2006/relationships/slide" Target="slides/slide5.xml"/><Relationship Id="rId33" Type="http://schemas.openxmlformats.org/officeDocument/2006/relationships/font" Target="fonts/ProximaNovaExtrabold-bold.fntdata"/><Relationship Id="rId10" Type="http://schemas.openxmlformats.org/officeDocument/2006/relationships/slide" Target="slides/slide4.xml"/><Relationship Id="rId32" Type="http://schemas.openxmlformats.org/officeDocument/2006/relationships/font" Target="fonts/ProximaNova-boldItalic.fntdata"/><Relationship Id="rId13" Type="http://schemas.openxmlformats.org/officeDocument/2006/relationships/slide" Target="slides/slide7.xml"/><Relationship Id="rId35" Type="http://schemas.openxmlformats.org/officeDocument/2006/relationships/font" Target="fonts/ProximaNovaSemibold-bold.fntdata"/><Relationship Id="rId12" Type="http://schemas.openxmlformats.org/officeDocument/2006/relationships/slide" Target="slides/slide6.xml"/><Relationship Id="rId34" Type="http://schemas.openxmlformats.org/officeDocument/2006/relationships/font" Target="fonts/ProximaNovaSemibold-regular.fntdata"/><Relationship Id="rId15" Type="http://schemas.openxmlformats.org/officeDocument/2006/relationships/slide" Target="slides/slide9.xml"/><Relationship Id="rId37" Type="http://customschemas.google.com/relationships/presentationmetadata" Target="metadata"/><Relationship Id="rId14" Type="http://schemas.openxmlformats.org/officeDocument/2006/relationships/slide" Target="slides/slide8.xml"/><Relationship Id="rId36" Type="http://schemas.openxmlformats.org/officeDocument/2006/relationships/font" Target="fonts/ProximaNovaSemibold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p3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Proxima Nova Semibold"/>
                <a:ea typeface="Proxima Nova Semibold"/>
                <a:cs typeface="Proxima Nova Semibold"/>
                <a:sym typeface="Proxima Nova Semibold"/>
              </a:rPr>
              <a:t>[Make additions/subtractions and sub out webpages based on the location of your workshop]</a:t>
            </a:r>
            <a:endParaRPr sz="12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p3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7450ab937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27450ab93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4" name="Google Shape;184;p3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3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36:notes"/>
          <p:cNvSpPr txBox="1"/>
          <p:nvPr>
            <p:ph idx="1" type="body"/>
          </p:nvPr>
        </p:nvSpPr>
        <p:spPr>
          <a:xfrm>
            <a:off x="685800" y="4343400"/>
            <a:ext cx="54864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Page 14 - 15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3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Ask the group to brainstorm things to consider:  classify them into categories: safety, class management and logistics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52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 Semibold"/>
              <a:buNone/>
              <a:defRPr sz="28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 Semibold"/>
              <a:buChar char="●"/>
              <a:defRPr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" name="Google Shape;20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" name="Google Shape;21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roxima Nova Extrabold"/>
              <a:buNone/>
              <a:defRPr sz="36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2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D8D8D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Semibold"/>
              <a:buNone/>
              <a:defRPr b="0" i="0" sz="28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8" y="294469"/>
            <a:ext cx="8520600" cy="213876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>
                <a:solidFill>
                  <a:srgbClr val="0274AB"/>
                </a:solidFill>
                <a:latin typeface="Arial"/>
                <a:ea typeface="Arial"/>
                <a:cs typeface="Arial"/>
                <a:sym typeface="Arial"/>
              </a:rPr>
              <a:t>PART 3:</a:t>
            </a:r>
            <a:br>
              <a:rPr b="1" lang="en">
                <a:solidFill>
                  <a:srgbClr val="0274A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">
                <a:solidFill>
                  <a:srgbClr val="0274AB"/>
                </a:solidFill>
                <a:latin typeface="Arial"/>
                <a:ea typeface="Arial"/>
                <a:cs typeface="Arial"/>
                <a:sym typeface="Arial"/>
              </a:rPr>
              <a:t>Issue Investigation</a:t>
            </a:r>
            <a:endParaRPr b="1">
              <a:solidFill>
                <a:srgbClr val="0274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1458097" y="2710266"/>
            <a:ext cx="7275197" cy="1893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143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Activity 3.1</a:t>
            </a:r>
            <a:r>
              <a:rPr b="0" i="0" lang="en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b="0" i="0" lang="en" sz="16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Youth Voice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Activity 3.2</a:t>
            </a:r>
            <a:r>
              <a:rPr b="0" i="0" lang="en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b="0" i="0" lang="en" sz="16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Modeling an Investigation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Activity 3.3 </a:t>
            </a:r>
            <a:r>
              <a:rPr b="0" i="0" lang="en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0" i="0" lang="en" sz="16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Outdoor Field Experiences in Delaware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Activity 3.4 </a:t>
            </a:r>
            <a:r>
              <a:rPr b="0" i="0" lang="en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0" i="0" lang="en" sz="16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Issue Investigation – More than Outdoor Field Experiences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Activity 3.5 </a:t>
            </a:r>
            <a:r>
              <a:rPr b="0" i="0" lang="en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0" i="0" lang="en" sz="16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Plan 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0274AB"/>
                </a:solidFill>
              </a:rPr>
              <a:t>Synthesis and Conclusion</a:t>
            </a:r>
            <a:endParaRPr b="1">
              <a:solidFill>
                <a:srgbClr val="0274AB"/>
              </a:solidFill>
            </a:endParaRPr>
          </a:p>
        </p:txBody>
      </p:sp>
      <p:sp>
        <p:nvSpPr>
          <p:cNvPr id="124" name="Google Shape;124;p10"/>
          <p:cNvSpPr txBox="1"/>
          <p:nvPr>
            <p:ph idx="1" type="body"/>
          </p:nvPr>
        </p:nvSpPr>
        <p:spPr>
          <a:xfrm>
            <a:off x="311700" y="1152475"/>
            <a:ext cx="8520600" cy="37812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/>
              <a:t>Be prepared to report the following:</a:t>
            </a:r>
            <a:endParaRPr sz="2000"/>
          </a:p>
          <a:p>
            <a:pPr indent="-342900" lvl="0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What supporting question did you focus on?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Briefly describe how your field work went.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What conclusions can be drawn based on the information and data you collected and synthesized?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Communicate (pictures/charts/graph) what your conclusions were and how they relate to the Driving Question and Local Issue.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What more do you need to know? Were there new questions that popped up? What additional research and/or data do you need now?</a:t>
            </a:r>
            <a:endParaRPr sz="2000"/>
          </a:p>
        </p:txBody>
      </p:sp>
      <p:sp>
        <p:nvSpPr>
          <p:cNvPr id="125" name="Google Shape;12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6" name="Google Shape;12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1629" y="4279750"/>
            <a:ext cx="1170674" cy="65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"/>
          <p:cNvSpPr txBox="1"/>
          <p:nvPr>
            <p:ph type="title"/>
          </p:nvPr>
        </p:nvSpPr>
        <p:spPr>
          <a:xfrm>
            <a:off x="311700" y="643811"/>
            <a:ext cx="8520600" cy="3468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>
                <a:solidFill>
                  <a:srgbClr val="0274AB"/>
                </a:solidFill>
                <a:latin typeface="Arial"/>
                <a:ea typeface="Arial"/>
                <a:cs typeface="Arial"/>
                <a:sym typeface="Arial"/>
              </a:rPr>
              <a:t>Design a graphic representation of the data collected and information learned.</a:t>
            </a:r>
            <a:endParaRPr b="1">
              <a:solidFill>
                <a:srgbClr val="0274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3" name="Google Shape;13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1629" y="4279750"/>
            <a:ext cx="1170674" cy="65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"/>
          <p:cNvSpPr txBox="1"/>
          <p:nvPr>
            <p:ph idx="2" type="body"/>
          </p:nvPr>
        </p:nvSpPr>
        <p:spPr>
          <a:xfrm>
            <a:off x="4572001" y="0"/>
            <a:ext cx="4572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" sz="2400" u="sng">
                <a:latin typeface="Arial"/>
                <a:ea typeface="Arial"/>
                <a:cs typeface="Arial"/>
                <a:sym typeface="Arial"/>
              </a:rPr>
              <a:t>Outdoor Field Experiences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Successes/Challenges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Supporting individual or group work outside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Connecting to class work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Assessing student learning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What learning happens best outside?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0" name="Google Shape;14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651" y="789026"/>
            <a:ext cx="3565450" cy="35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3"/>
          <p:cNvSpPr txBox="1"/>
          <p:nvPr>
            <p:ph type="title"/>
          </p:nvPr>
        </p:nvSpPr>
        <p:spPr>
          <a:xfrm>
            <a:off x="311700" y="877329"/>
            <a:ext cx="8520600" cy="1235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7000">
                <a:solidFill>
                  <a:srgbClr val="0274AB"/>
                </a:solidFill>
                <a:latin typeface="Arial"/>
                <a:ea typeface="Arial"/>
                <a:cs typeface="Arial"/>
                <a:sym typeface="Arial"/>
              </a:rPr>
              <a:t>Activity 3.3</a:t>
            </a:r>
            <a:endParaRPr sz="7000"/>
          </a:p>
        </p:txBody>
      </p:sp>
      <p:sp>
        <p:nvSpPr>
          <p:cNvPr id="146" name="Google Shape;146;p33"/>
          <p:cNvSpPr txBox="1"/>
          <p:nvPr>
            <p:ph idx="1" type="body"/>
          </p:nvPr>
        </p:nvSpPr>
        <p:spPr>
          <a:xfrm>
            <a:off x="311700" y="2571749"/>
            <a:ext cx="8520600" cy="1997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3600" u="sng">
                <a:solidFill>
                  <a:schemeClr val="dk2"/>
                </a:solidFill>
              </a:rPr>
              <a:t>Outdoor Field Experiences in Delaware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 Semibold"/>
              <a:buNone/>
            </a:pPr>
            <a:r>
              <a:t/>
            </a:r>
            <a:endParaRPr/>
          </a:p>
        </p:txBody>
      </p:sp>
      <p:sp>
        <p:nvSpPr>
          <p:cNvPr id="147" name="Google Shape;147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0274AB"/>
                </a:solidFill>
              </a:rPr>
              <a:t>Explore nearby Outdoor Field Experience locations</a:t>
            </a:r>
            <a:endParaRPr b="1">
              <a:solidFill>
                <a:srgbClr val="0274AB"/>
              </a:solidFill>
            </a:endParaRPr>
          </a:p>
        </p:txBody>
      </p:sp>
      <p:sp>
        <p:nvSpPr>
          <p:cNvPr id="153" name="Google Shape;15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4" name="Google Shape;154;p14"/>
          <p:cNvSpPr txBox="1"/>
          <p:nvPr/>
        </p:nvSpPr>
        <p:spPr>
          <a:xfrm>
            <a:off x="7403700" y="1179113"/>
            <a:ext cx="1123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40404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Page 17</a:t>
            </a:r>
            <a:endParaRPr b="0" i="0" sz="1800" u="none" cap="none" strike="noStrike">
              <a:solidFill>
                <a:srgbClr val="40404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5" name="Google Shape;155;p14"/>
          <p:cNvPicPr preferRelativeResize="0"/>
          <p:nvPr/>
        </p:nvPicPr>
        <p:blipFill rotWithShape="1">
          <a:blip r:embed="rId3">
            <a:alphaModFix/>
          </a:blip>
          <a:srcRect b="119" l="0" r="0" t="119"/>
          <a:stretch/>
        </p:blipFill>
        <p:spPr>
          <a:xfrm>
            <a:off x="7297204" y="1614963"/>
            <a:ext cx="1336483" cy="1724877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6" name="Google Shape;15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45713" y="3947725"/>
            <a:ext cx="1786574" cy="10049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7" name="Google Shape;157;p14"/>
          <p:cNvGraphicFramePr/>
          <p:nvPr/>
        </p:nvGraphicFramePr>
        <p:xfrm>
          <a:off x="311700" y="1003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{5BA54AA8-D554-4751-BDCD-84AD189F3899}</a:tableStyleId>
              </a:tblPr>
              <a:tblGrid>
                <a:gridCol w="2197975"/>
                <a:gridCol w="2197975"/>
                <a:gridCol w="2197975"/>
              </a:tblGrid>
              <a:tr h="1974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Find your Park</a:t>
                      </a:r>
                      <a:endParaRPr b="1"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findyourpark.com</a:t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1974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4"/>
          <p:cNvSpPr txBox="1"/>
          <p:nvPr>
            <p:ph type="title"/>
          </p:nvPr>
        </p:nvSpPr>
        <p:spPr>
          <a:xfrm>
            <a:off x="311700" y="877329"/>
            <a:ext cx="8520600" cy="1235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7000">
                <a:solidFill>
                  <a:srgbClr val="0274AB"/>
                </a:solidFill>
                <a:latin typeface="Arial"/>
                <a:ea typeface="Arial"/>
                <a:cs typeface="Arial"/>
                <a:sym typeface="Arial"/>
              </a:rPr>
              <a:t>Activity 3.4</a:t>
            </a:r>
            <a:endParaRPr sz="7000"/>
          </a:p>
        </p:txBody>
      </p:sp>
      <p:sp>
        <p:nvSpPr>
          <p:cNvPr id="163" name="Google Shape;163;p34"/>
          <p:cNvSpPr txBox="1"/>
          <p:nvPr>
            <p:ph idx="1" type="body"/>
          </p:nvPr>
        </p:nvSpPr>
        <p:spPr>
          <a:xfrm>
            <a:off x="311700" y="2571749"/>
            <a:ext cx="8520600" cy="1997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3600" u="sng">
                <a:solidFill>
                  <a:schemeClr val="dk2"/>
                </a:solidFill>
              </a:rPr>
              <a:t>Issue Investigation – More than Outdoor Field Experiences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 Semibold"/>
              <a:buNone/>
            </a:pPr>
            <a:r>
              <a:t/>
            </a:r>
            <a:endParaRPr/>
          </a:p>
        </p:txBody>
      </p:sp>
      <p:sp>
        <p:nvSpPr>
          <p:cNvPr id="164" name="Google Shape;164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7450ab9371_0_0"/>
          <p:cNvSpPr txBox="1"/>
          <p:nvPr>
            <p:ph type="title"/>
          </p:nvPr>
        </p:nvSpPr>
        <p:spPr>
          <a:xfrm>
            <a:off x="311700" y="233200"/>
            <a:ext cx="8645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0274AB"/>
                </a:solidFill>
                <a:latin typeface="Arial"/>
                <a:ea typeface="Arial"/>
                <a:cs typeface="Arial"/>
                <a:sym typeface="Arial"/>
              </a:rPr>
              <a:t>Case Study: FCPS + Blandy</a:t>
            </a:r>
            <a:endParaRPr b="1">
              <a:solidFill>
                <a:srgbClr val="0274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27450ab9371_0_0"/>
          <p:cNvSpPr txBox="1"/>
          <p:nvPr>
            <p:ph idx="1" type="body"/>
          </p:nvPr>
        </p:nvSpPr>
        <p:spPr>
          <a:xfrm>
            <a:off x="152400" y="805900"/>
            <a:ext cx="4130351" cy="426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"/>
              <a:buChar char="●"/>
            </a:pPr>
            <a:r>
              <a:rPr lang="en" sz="1700">
                <a:solidFill>
                  <a:srgbClr val="333333"/>
                </a:solidFill>
              </a:rPr>
              <a:t>How does this MWEE provide opportunities to explore the impacts of a local environmental issue? </a:t>
            </a:r>
            <a:endParaRPr sz="1700">
              <a:solidFill>
                <a:srgbClr val="333333"/>
              </a:solidFill>
            </a:endParaRPr>
          </a:p>
          <a:p>
            <a:pPr indent="-279400" lvl="0" marL="28575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60"/>
              <a:buChar char="●"/>
            </a:pPr>
            <a:r>
              <a:rPr lang="en" sz="1700">
                <a:solidFill>
                  <a:srgbClr val="333333"/>
                </a:solidFill>
              </a:rPr>
              <a:t>Which characteristics of an effective driving questions are embodied in this example? (p. 28 MWEE Guide)</a:t>
            </a:r>
            <a:endParaRPr sz="1700">
              <a:solidFill>
                <a:srgbClr val="333333"/>
              </a:solidFill>
            </a:endParaRPr>
          </a:p>
          <a:p>
            <a:pPr indent="-279400" lvl="0" marL="28575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60"/>
              <a:buChar char="●"/>
            </a:pPr>
            <a:r>
              <a:rPr lang="en" sz="1700">
                <a:solidFill>
                  <a:srgbClr val="333333"/>
                </a:solidFill>
              </a:rPr>
              <a:t>How are core ideas and practices of multiple disciplines defined and integrated into the MWEE? </a:t>
            </a:r>
            <a:endParaRPr sz="1700">
              <a:solidFill>
                <a:srgbClr val="333333"/>
              </a:solidFill>
            </a:endParaRPr>
          </a:p>
          <a:p>
            <a:pPr indent="-279400" lvl="0" marL="285750" rtl="0" algn="just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60"/>
              <a:buChar char="●"/>
            </a:pPr>
            <a:r>
              <a:rPr lang="en" sz="1700">
                <a:solidFill>
                  <a:srgbClr val="333333"/>
                </a:solidFill>
              </a:rPr>
              <a:t>Could exploration of this issue logically culminate in stewardship and/or civic action?</a:t>
            </a:r>
            <a:endParaRPr sz="1700"/>
          </a:p>
        </p:txBody>
      </p:sp>
      <p:pic>
        <p:nvPicPr>
          <p:cNvPr id="171" name="Google Shape;171;g27450ab937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1240718"/>
            <a:ext cx="4419600" cy="248045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27450ab9371_0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3" name="Google Shape;173;g27450ab9371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2123" y="4294175"/>
            <a:ext cx="1018152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"/>
          <p:cNvSpPr txBox="1"/>
          <p:nvPr>
            <p:ph type="title"/>
          </p:nvPr>
        </p:nvSpPr>
        <p:spPr>
          <a:xfrm>
            <a:off x="213000" y="334443"/>
            <a:ext cx="8718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0274AB"/>
                </a:solidFill>
              </a:rPr>
              <a:t>Case Study: FCPS / Blandy</a:t>
            </a:r>
            <a:endParaRPr b="1">
              <a:solidFill>
                <a:srgbClr val="0274AB"/>
              </a:solidFill>
            </a:endParaRPr>
          </a:p>
        </p:txBody>
      </p:sp>
      <p:sp>
        <p:nvSpPr>
          <p:cNvPr id="179" name="Google Shape;179;p16"/>
          <p:cNvSpPr txBox="1"/>
          <p:nvPr>
            <p:ph idx="1" type="body"/>
          </p:nvPr>
        </p:nvSpPr>
        <p:spPr>
          <a:xfrm>
            <a:off x="311700" y="755780"/>
            <a:ext cx="8520600" cy="43200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120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How do outdoor field experiences help to answer or look more deeply at the driving question/supporting questions?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120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Which learning objectives or standards do the outdoor field experiences help to address?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120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How was each outdoor field experience contextualized to give it more meaning?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120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How do indoor lessons and components support the overall issue investigation?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120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How might the indoor components provide students the opportunity to translate existing knowledge to the investigation?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0" name="Google Shape;18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1" name="Google Shape;18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2123" y="4294175"/>
            <a:ext cx="1018152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>
            <p:ph type="title"/>
          </p:nvPr>
        </p:nvSpPr>
        <p:spPr>
          <a:xfrm>
            <a:off x="311700" y="877329"/>
            <a:ext cx="8520600" cy="1235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7000">
                <a:solidFill>
                  <a:srgbClr val="0274AB"/>
                </a:solidFill>
                <a:latin typeface="Arial"/>
                <a:ea typeface="Arial"/>
                <a:cs typeface="Arial"/>
                <a:sym typeface="Arial"/>
              </a:rPr>
              <a:t>Activity 3.5</a:t>
            </a:r>
            <a:endParaRPr sz="7000"/>
          </a:p>
        </p:txBody>
      </p:sp>
      <p:sp>
        <p:nvSpPr>
          <p:cNvPr id="187" name="Google Shape;187;p35"/>
          <p:cNvSpPr txBox="1"/>
          <p:nvPr>
            <p:ph idx="1" type="body"/>
          </p:nvPr>
        </p:nvSpPr>
        <p:spPr>
          <a:xfrm>
            <a:off x="311700" y="2571749"/>
            <a:ext cx="8520600" cy="1997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3600" u="sng">
                <a:solidFill>
                  <a:schemeClr val="dk2"/>
                </a:solidFill>
              </a:rPr>
              <a:t>Plan it!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 Semibold"/>
              <a:buNone/>
            </a:pPr>
            <a:r>
              <a:t/>
            </a:r>
            <a:endParaRPr/>
          </a:p>
        </p:txBody>
      </p:sp>
      <p:sp>
        <p:nvSpPr>
          <p:cNvPr id="188" name="Google Shape;188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9" name="Google Shape;18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6773" y="4328150"/>
            <a:ext cx="1024949" cy="576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0274AB"/>
                </a:solidFill>
                <a:latin typeface="Arial"/>
                <a:ea typeface="Arial"/>
                <a:cs typeface="Arial"/>
                <a:sym typeface="Arial"/>
              </a:rPr>
              <a:t>Planning your MWEE!</a:t>
            </a:r>
            <a:endParaRPr b="1">
              <a:solidFill>
                <a:srgbClr val="0274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8"/>
          <p:cNvSpPr txBox="1"/>
          <p:nvPr>
            <p:ph idx="1" type="body"/>
          </p:nvPr>
        </p:nvSpPr>
        <p:spPr>
          <a:xfrm>
            <a:off x="2484000" y="1344750"/>
            <a:ext cx="6348300" cy="17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Complete the </a:t>
            </a:r>
            <a:r>
              <a:rPr lang="en" u="sng">
                <a:latin typeface="Arial"/>
                <a:ea typeface="Arial"/>
                <a:cs typeface="Arial"/>
                <a:sym typeface="Arial"/>
              </a:rPr>
              <a:t>Incorporating Outdoor Field Experiences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worksheet (pages 20-21)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Complete the </a:t>
            </a:r>
            <a:r>
              <a:rPr lang="en" u="sng">
                <a:latin typeface="Arial"/>
                <a:ea typeface="Arial"/>
                <a:cs typeface="Arial"/>
                <a:sym typeface="Arial"/>
              </a:rPr>
              <a:t>Issue Investigation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section (pages 24-25) of the Environmental Literacy Model (ELM)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8"/>
          <p:cNvSpPr txBox="1"/>
          <p:nvPr>
            <p:ph idx="1" type="body"/>
          </p:nvPr>
        </p:nvSpPr>
        <p:spPr>
          <a:xfrm>
            <a:off x="311700" y="3592975"/>
            <a:ext cx="8520600" cy="11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Reference the MWEE Audit Tool (pages 27-35) for additional guidance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Use each other to bounce off ideas!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8" name="Google Shape;19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6773" y="4328150"/>
            <a:ext cx="1024949" cy="576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8"/>
          <p:cNvPicPr preferRelativeResize="0"/>
          <p:nvPr/>
        </p:nvPicPr>
        <p:blipFill rotWithShape="1">
          <a:blip r:embed="rId4">
            <a:alphaModFix/>
          </a:blip>
          <a:srcRect b="119" l="0" r="0" t="119"/>
          <a:stretch/>
        </p:blipFill>
        <p:spPr>
          <a:xfrm>
            <a:off x="622199" y="1027717"/>
            <a:ext cx="1861802" cy="2402867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1"/>
          <p:cNvSpPr txBox="1"/>
          <p:nvPr>
            <p:ph type="title"/>
          </p:nvPr>
        </p:nvSpPr>
        <p:spPr>
          <a:xfrm>
            <a:off x="311700" y="877329"/>
            <a:ext cx="8520600" cy="1235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7000">
                <a:solidFill>
                  <a:srgbClr val="0274AB"/>
                </a:solidFill>
                <a:latin typeface="Arial"/>
                <a:ea typeface="Arial"/>
                <a:cs typeface="Arial"/>
                <a:sym typeface="Arial"/>
              </a:rPr>
              <a:t>Activity 3.1</a:t>
            </a:r>
            <a:endParaRPr sz="7000"/>
          </a:p>
        </p:txBody>
      </p:sp>
      <p:sp>
        <p:nvSpPr>
          <p:cNvPr id="61" name="Google Shape;61;p31"/>
          <p:cNvSpPr txBox="1"/>
          <p:nvPr>
            <p:ph idx="1" type="body"/>
          </p:nvPr>
        </p:nvSpPr>
        <p:spPr>
          <a:xfrm>
            <a:off x="311700" y="2571749"/>
            <a:ext cx="8520600" cy="1997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3600" u="sng">
                <a:solidFill>
                  <a:schemeClr val="dk2"/>
                </a:solidFill>
              </a:rPr>
              <a:t>Youth Voice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 Semibold"/>
              <a:buNone/>
            </a:pPr>
            <a:r>
              <a:t/>
            </a:r>
            <a:endParaRPr/>
          </a:p>
        </p:txBody>
      </p:sp>
      <p:sp>
        <p:nvSpPr>
          <p:cNvPr id="62" name="Google Shape;62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/>
          <p:nvPr>
            <p:ph type="title"/>
          </p:nvPr>
        </p:nvSpPr>
        <p:spPr>
          <a:xfrm>
            <a:off x="368888" y="86684"/>
            <a:ext cx="8520600" cy="6125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ct val="115225"/>
              <a:buNone/>
            </a:pPr>
            <a:r>
              <a:rPr b="1" lang="en" sz="2700">
                <a:solidFill>
                  <a:srgbClr val="0274AB"/>
                </a:solidFill>
                <a:latin typeface="Arial"/>
                <a:ea typeface="Arial"/>
                <a:cs typeface="Arial"/>
                <a:sym typeface="Arial"/>
              </a:rPr>
              <a:t>PART 3: Output &amp; Deliverables</a:t>
            </a:r>
            <a:endParaRPr b="1" sz="2700">
              <a:solidFill>
                <a:srgbClr val="0274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6"/>
          <p:cNvSpPr txBox="1"/>
          <p:nvPr/>
        </p:nvSpPr>
        <p:spPr>
          <a:xfrm>
            <a:off x="254512" y="782885"/>
            <a:ext cx="8634900" cy="52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6985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Activity 3.1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1275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Participants recognize spaces where youth voice is supported and the benefits and challenges to supporting it.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1275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Participants reflect on their own practice to identify places where they are already supporting youth voice and areas where they can improve.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985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985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Activity 3.2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35560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Participants will experience a hands-on outdoor field experience where they investigate one or more supporting questions by designing an investigation, collect and synthesis data, and share their conclusions with the group.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35560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985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Activity 3.3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35560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b="0" i="0" lang="en" sz="10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Participants will complete the Incorporating Outdoor Field Experiences worksheet (page 18) of the MWEE Guide for the workshop’s modeled MWEE.</a:t>
            </a: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Activity 3.4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35560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Participants become familiar wit hthe issue investigation pages of the ELM.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35560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Participants will use the MWEE Audit Tool to evaluate the FCPS/Brandy MWEE Example.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35560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985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Activity 3.5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35560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Participants will complete the Incorporating Outdoor Field Experiences worksheet for their own MWEE.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35560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Participants will complete the Issue Investigation pages of the ELM for their own MWEE.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985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985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985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985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985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985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985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985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/>
          <p:nvPr>
            <p:ph idx="2" type="body"/>
          </p:nvPr>
        </p:nvSpPr>
        <p:spPr>
          <a:xfrm>
            <a:off x="4939500" y="215900"/>
            <a:ext cx="4026700" cy="4762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200">
                <a:latin typeface="Proxima Nova Semibold"/>
                <a:ea typeface="Proxima Nova Semibold"/>
                <a:cs typeface="Proxima Nova Semibold"/>
                <a:sym typeface="Proxima Nova Semibold"/>
              </a:rPr>
              <a:t>What does it mean to support youth voice?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latin typeface="Proxima Nova Semibold"/>
                <a:ea typeface="Proxima Nova Semibold"/>
                <a:cs typeface="Proxima Nova Semibold"/>
                <a:sym typeface="Proxima Nova Semibold"/>
              </a:rPr>
              <a:t>_________________________________</a:t>
            </a:r>
            <a:endParaRPr sz="22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200">
                <a:latin typeface="Proxima Nova Semibold"/>
                <a:ea typeface="Proxima Nova Semibold"/>
                <a:cs typeface="Proxima Nova Semibold"/>
                <a:sym typeface="Proxima Nova Semibold"/>
              </a:rPr>
              <a:t>What are you doing in your classroom or programs to support youth voice?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latin typeface="Proxima Nova Semibold"/>
                <a:ea typeface="Proxima Nova Semibold"/>
                <a:cs typeface="Proxima Nova Semibold"/>
                <a:sym typeface="Proxima Nova Semibold"/>
              </a:rPr>
              <a:t>_________________________________</a:t>
            </a:r>
            <a:endParaRPr sz="22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200">
                <a:latin typeface="Proxima Nova Semibold"/>
                <a:ea typeface="Proxima Nova Semibold"/>
                <a:cs typeface="Proxima Nova Semibold"/>
                <a:sym typeface="Proxima Nova Semibold"/>
              </a:rPr>
              <a:t>What are the biggest benefits for supporting youth voice? What are the biggest challenges in supporting youth voice? </a:t>
            </a:r>
            <a:endParaRPr sz="22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68" name="Google Shape;6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651" y="789026"/>
            <a:ext cx="3565450" cy="35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/>
          <p:nvPr>
            <p:ph type="ctrTitle"/>
          </p:nvPr>
        </p:nvSpPr>
        <p:spPr>
          <a:xfrm>
            <a:off x="311700" y="3002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>
                <a:solidFill>
                  <a:srgbClr val="0274AB"/>
                </a:solidFill>
              </a:rPr>
              <a:t>Driving Question</a:t>
            </a:r>
            <a:endParaRPr>
              <a:solidFill>
                <a:srgbClr val="0274AB"/>
              </a:solidFill>
            </a:endParaRPr>
          </a:p>
        </p:txBody>
      </p:sp>
      <p:sp>
        <p:nvSpPr>
          <p:cNvPr id="75" name="Google Shape;75;p4"/>
          <p:cNvSpPr txBox="1"/>
          <p:nvPr>
            <p:ph idx="1" type="subTitle"/>
          </p:nvPr>
        </p:nvSpPr>
        <p:spPr>
          <a:xfrm>
            <a:off x="311700" y="10928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How does litter and trash in our school yard impact our local environment?</a:t>
            </a:r>
            <a:endParaRPr/>
          </a:p>
        </p:txBody>
      </p:sp>
      <p:sp>
        <p:nvSpPr>
          <p:cNvPr id="76" name="Google Shape;76;p4"/>
          <p:cNvSpPr txBox="1"/>
          <p:nvPr>
            <p:ph type="ctrTitle"/>
          </p:nvPr>
        </p:nvSpPr>
        <p:spPr>
          <a:xfrm>
            <a:off x="311700" y="20528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600">
                <a:solidFill>
                  <a:srgbClr val="0274AB"/>
                </a:solidFill>
              </a:rPr>
              <a:t>Supporting Questions</a:t>
            </a:r>
            <a:endParaRPr sz="3600">
              <a:solidFill>
                <a:srgbClr val="0274AB"/>
              </a:solidFill>
            </a:endParaRPr>
          </a:p>
        </p:txBody>
      </p:sp>
      <p:sp>
        <p:nvSpPr>
          <p:cNvPr id="77" name="Google Shape;77;p4"/>
          <p:cNvSpPr txBox="1"/>
          <p:nvPr>
            <p:ph idx="1" type="subTitle"/>
          </p:nvPr>
        </p:nvSpPr>
        <p:spPr>
          <a:xfrm>
            <a:off x="311700" y="29186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800"/>
              <a:t>[Workshop Supporting Questions from Part 2 here]</a:t>
            </a:r>
            <a:endParaRPr sz="1800"/>
          </a:p>
        </p:txBody>
      </p:sp>
      <p:pic>
        <p:nvPicPr>
          <p:cNvPr id="78" name="Google Shape;7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1629" y="4279750"/>
            <a:ext cx="1170674" cy="65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"/>
          <p:cNvSpPr txBox="1"/>
          <p:nvPr>
            <p:ph idx="2" type="body"/>
          </p:nvPr>
        </p:nvSpPr>
        <p:spPr>
          <a:xfrm>
            <a:off x="4939500" y="280175"/>
            <a:ext cx="3837000" cy="18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How could you best support youth voice during the development of supporting questions?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84" name="Google Shape;84;p5"/>
          <p:cNvSpPr txBox="1"/>
          <p:nvPr>
            <p:ph idx="2" type="body"/>
          </p:nvPr>
        </p:nvSpPr>
        <p:spPr>
          <a:xfrm>
            <a:off x="6941450" y="2676563"/>
            <a:ext cx="1335900" cy="18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Page 11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85" name="Google Shape;8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6" name="Google Shape;8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651" y="789026"/>
            <a:ext cx="3565450" cy="356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5"/>
          <p:cNvPicPr preferRelativeResize="0"/>
          <p:nvPr/>
        </p:nvPicPr>
        <p:blipFill rotWithShape="1">
          <a:blip r:embed="rId4">
            <a:alphaModFix/>
          </a:blip>
          <a:srcRect b="119" l="0" r="0" t="119"/>
          <a:stretch/>
        </p:blipFill>
        <p:spPr>
          <a:xfrm>
            <a:off x="4939500" y="2501463"/>
            <a:ext cx="1733702" cy="2237527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2"/>
          <p:cNvSpPr txBox="1"/>
          <p:nvPr>
            <p:ph type="title"/>
          </p:nvPr>
        </p:nvSpPr>
        <p:spPr>
          <a:xfrm>
            <a:off x="311700" y="877329"/>
            <a:ext cx="8520600" cy="1235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7000">
                <a:solidFill>
                  <a:srgbClr val="0274AB"/>
                </a:solidFill>
                <a:latin typeface="Arial"/>
                <a:ea typeface="Arial"/>
                <a:cs typeface="Arial"/>
                <a:sym typeface="Arial"/>
              </a:rPr>
              <a:t>Activity 3.2</a:t>
            </a:r>
            <a:endParaRPr sz="7000"/>
          </a:p>
        </p:txBody>
      </p:sp>
      <p:sp>
        <p:nvSpPr>
          <p:cNvPr id="93" name="Google Shape;93;p32"/>
          <p:cNvSpPr txBox="1"/>
          <p:nvPr>
            <p:ph idx="1" type="body"/>
          </p:nvPr>
        </p:nvSpPr>
        <p:spPr>
          <a:xfrm>
            <a:off x="311700" y="2571749"/>
            <a:ext cx="8520600" cy="1997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3600" u="sng">
                <a:solidFill>
                  <a:schemeClr val="dk2"/>
                </a:solidFill>
              </a:rPr>
              <a:t>Modeling an Investigation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 Semibold"/>
              <a:buNone/>
            </a:pPr>
            <a:r>
              <a:t/>
            </a:r>
            <a:endParaRPr/>
          </a:p>
        </p:txBody>
      </p:sp>
      <p:sp>
        <p:nvSpPr>
          <p:cNvPr id="94" name="Google Shape;9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"/>
          <p:cNvSpPr txBox="1"/>
          <p:nvPr>
            <p:ph type="ctrTitle"/>
          </p:nvPr>
        </p:nvSpPr>
        <p:spPr>
          <a:xfrm>
            <a:off x="311700" y="3002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>
                <a:solidFill>
                  <a:srgbClr val="0274AB"/>
                </a:solidFill>
              </a:rPr>
              <a:t>Driving Question</a:t>
            </a:r>
            <a:endParaRPr>
              <a:solidFill>
                <a:srgbClr val="0274AB"/>
              </a:solidFill>
            </a:endParaRPr>
          </a:p>
        </p:txBody>
      </p:sp>
      <p:sp>
        <p:nvSpPr>
          <p:cNvPr id="100" name="Google Shape;100;p7"/>
          <p:cNvSpPr txBox="1"/>
          <p:nvPr>
            <p:ph idx="1" type="subTitle"/>
          </p:nvPr>
        </p:nvSpPr>
        <p:spPr>
          <a:xfrm>
            <a:off x="311700" y="10928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How does litter and trash in our school yard impact our local environment?</a:t>
            </a:r>
            <a:endParaRPr/>
          </a:p>
        </p:txBody>
      </p:sp>
      <p:sp>
        <p:nvSpPr>
          <p:cNvPr id="101" name="Google Shape;101;p7"/>
          <p:cNvSpPr txBox="1"/>
          <p:nvPr>
            <p:ph type="ctrTitle"/>
          </p:nvPr>
        </p:nvSpPr>
        <p:spPr>
          <a:xfrm>
            <a:off x="311700" y="20528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600">
                <a:solidFill>
                  <a:srgbClr val="0274AB"/>
                </a:solidFill>
              </a:rPr>
              <a:t>Supporting Questions</a:t>
            </a:r>
            <a:endParaRPr sz="3600">
              <a:solidFill>
                <a:srgbClr val="0274AB"/>
              </a:solidFill>
            </a:endParaRPr>
          </a:p>
        </p:txBody>
      </p:sp>
      <p:sp>
        <p:nvSpPr>
          <p:cNvPr id="102" name="Google Shape;102;p7"/>
          <p:cNvSpPr txBox="1"/>
          <p:nvPr>
            <p:ph idx="1" type="subTitle"/>
          </p:nvPr>
        </p:nvSpPr>
        <p:spPr>
          <a:xfrm>
            <a:off x="311700" y="29186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800"/>
              <a:t>[Workshop Supporting Questions from Part 2 here]</a:t>
            </a:r>
            <a:endParaRPr sz="1800"/>
          </a:p>
        </p:txBody>
      </p:sp>
      <p:pic>
        <p:nvPicPr>
          <p:cNvPr id="103" name="Google Shape;10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1629" y="4279750"/>
            <a:ext cx="1170674" cy="65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"/>
          <p:cNvSpPr txBox="1"/>
          <p:nvPr>
            <p:ph type="title"/>
          </p:nvPr>
        </p:nvSpPr>
        <p:spPr>
          <a:xfrm>
            <a:off x="311700" y="258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0274AB"/>
                </a:solidFill>
              </a:rPr>
              <a:t>Considerations while Planning an Investigation </a:t>
            </a:r>
            <a:br>
              <a:rPr b="1" lang="en">
                <a:solidFill>
                  <a:srgbClr val="0274AB"/>
                </a:solidFill>
              </a:rPr>
            </a:br>
            <a:r>
              <a:rPr b="1" lang="en">
                <a:solidFill>
                  <a:srgbClr val="0274AB"/>
                </a:solidFill>
              </a:rPr>
              <a:t>(as the student)</a:t>
            </a:r>
            <a:endParaRPr b="1">
              <a:solidFill>
                <a:srgbClr val="0274AB"/>
              </a:solidFill>
            </a:endParaRPr>
          </a:p>
        </p:txBody>
      </p:sp>
      <p:graphicFrame>
        <p:nvGraphicFramePr>
          <p:cNvPr id="109" name="Google Shape;109;p8"/>
          <p:cNvGraphicFramePr/>
          <p:nvPr/>
        </p:nvGraphicFramePr>
        <p:xfrm>
          <a:off x="439325" y="1297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{B42C8918-5302-4852-BF60-24367070BB83}</a:tableStyleId>
              </a:tblPr>
              <a:tblGrid>
                <a:gridCol w="2642500"/>
                <a:gridCol w="2642500"/>
                <a:gridCol w="2642500"/>
              </a:tblGrid>
              <a:tr h="39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cap="none" strike="noStrike"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DATA</a:t>
                      </a:r>
                      <a:endParaRPr sz="1400" u="none" cap="none" strike="noStrike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cap="none" strike="noStrike"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COLLECTION</a:t>
                      </a:r>
                      <a:endParaRPr sz="1400" u="none" cap="none" strike="noStrike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cap="none" strike="noStrike"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LOGISTICS</a:t>
                      </a:r>
                      <a:endParaRPr sz="1400" u="none" cap="none" strike="noStrike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1000"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 sz="1600" u="none" cap="none" strike="noStrike"/>
                        <a:t>What data already exists?</a:t>
                      </a:r>
                      <a:endParaRPr sz="1600" u="none" cap="none" strike="noStrike"/>
                    </a:p>
                    <a:p>
                      <a:pPr indent="-1968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 sz="1600" u="none" cap="none" strike="noStrike"/>
                        <a:t>What prior knowledge must we learn?</a:t>
                      </a:r>
                      <a:endParaRPr sz="1600" u="none" cap="none" strike="noStrike"/>
                    </a:p>
                    <a:p>
                      <a:pPr indent="-1968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 sz="1600" u="none" cap="none" strike="noStrike"/>
                        <a:t>Where can we find this information?</a:t>
                      </a:r>
                      <a:endParaRPr sz="16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 sz="1400" u="none" cap="none" strike="noStrike"/>
                        <a:t>What tools do we have?</a:t>
                      </a:r>
                      <a:endParaRPr sz="1400" u="none" cap="none" strike="noStrike"/>
                    </a:p>
                    <a:p>
                      <a:pPr indent="-1968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 sz="1400" u="none" cap="none" strike="noStrike"/>
                        <a:t>What is the study site like and what type of data can we collect there?</a:t>
                      </a:r>
                      <a:endParaRPr sz="1400" u="none" cap="none" strike="noStrike"/>
                    </a:p>
                    <a:p>
                      <a:pPr indent="-1968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 sz="1400" u="none" cap="none" strike="noStrike"/>
                        <a:t>How will we collect data? What are our procedures?</a:t>
                      </a:r>
                      <a:endParaRPr sz="1400" u="none" cap="none" strike="noStrike"/>
                    </a:p>
                    <a:p>
                      <a:pPr indent="-1968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 sz="1400" u="none" cap="none" strike="noStrike"/>
                        <a:t>What roles/jobs are required to collect the data?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 sz="1600" u="none" cap="none" strike="noStrike"/>
                        <a:t>How much time do we have at the site?</a:t>
                      </a:r>
                      <a:endParaRPr sz="1600" u="none" cap="none" strike="noStrike"/>
                    </a:p>
                    <a:p>
                      <a:pPr indent="-1968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 sz="1600" u="none" cap="none" strike="noStrike"/>
                        <a:t>How many students will be at the site?</a:t>
                      </a:r>
                      <a:endParaRPr sz="1600" u="none" cap="none" strike="noStrike"/>
                    </a:p>
                    <a:p>
                      <a:pPr indent="-1968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 sz="1600" u="none" cap="none" strike="noStrike"/>
                        <a:t>Are there safety concerns?</a:t>
                      </a:r>
                      <a:endParaRPr sz="16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0" name="Google Shape;11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1" name="Google Shape;11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1629" y="4279750"/>
            <a:ext cx="1170674" cy="65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 txBox="1"/>
          <p:nvPr>
            <p:ph idx="2" type="body"/>
          </p:nvPr>
        </p:nvSpPr>
        <p:spPr>
          <a:xfrm>
            <a:off x="4921900" y="410547"/>
            <a:ext cx="3837000" cy="4099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" sz="2600" u="sng">
                <a:latin typeface="Proxima Nova Semibold"/>
                <a:ea typeface="Proxima Nova Semibold"/>
                <a:cs typeface="Proxima Nova Semibold"/>
                <a:sym typeface="Proxima Nova Semibold"/>
              </a:rPr>
              <a:t>Before we go outside…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800">
                <a:latin typeface="Proxima Nova Semibold"/>
                <a:ea typeface="Proxima Nova Semibold"/>
                <a:cs typeface="Proxima Nova Semibold"/>
                <a:sym typeface="Proxima Nova Semibold"/>
              </a:rPr>
              <a:t>What do we need to consider to make this a safe, effective, and manageable experience?</a:t>
            </a:r>
            <a:endParaRPr sz="28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17" name="Google Shape;11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8" name="Google Shape;11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651" y="789026"/>
            <a:ext cx="3565450" cy="35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WEE">
  <a:themeElements>
    <a:clrScheme name="Simple Light">
      <a:dk1>
        <a:srgbClr val="FFFFFF"/>
      </a:dk1>
      <a:lt1>
        <a:srgbClr val="039BE5"/>
      </a:lt1>
      <a:dk2>
        <a:srgbClr val="404040"/>
      </a:dk2>
      <a:lt2>
        <a:srgbClr val="EEEEEE"/>
      </a:lt2>
      <a:accent1>
        <a:srgbClr val="FF791A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