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Proxima Nova"/>
      <p:regular r:id="rId33"/>
      <p:bold r:id="rId34"/>
      <p:italic r:id="rId35"/>
      <p:boldItalic r:id="rId36"/>
    </p:embeddedFont>
    <p:embeddedFont>
      <p:font typeface="Proxima Nova Extrabold"/>
      <p:bold r:id="rId37"/>
    </p:embeddedFont>
    <p:embeddedFont>
      <p:font typeface="Proxima Nova Semibold"/>
      <p:regular r:id="rId38"/>
      <p:bold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1" roundtripDataSignature="AMtx7mjsMmAanz5Q9wmyc9wzl4a+dBLS0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C203F2D-E53D-4491-AFD0-D19146DF8A10}">
  <a:tblStyle styleId="{3C203F2D-E53D-4491-AFD0-D19146DF8A10}"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Semibold-boldItalic.fntdata"/><Relationship Id="rId20" Type="http://schemas.openxmlformats.org/officeDocument/2006/relationships/slide" Target="slides/slide14.xml"/><Relationship Id="rId41"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roximaNova-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ProximaNova-italic.fntdata"/><Relationship Id="rId12" Type="http://schemas.openxmlformats.org/officeDocument/2006/relationships/slide" Target="slides/slide6.xml"/><Relationship Id="rId34" Type="http://schemas.openxmlformats.org/officeDocument/2006/relationships/font" Target="fonts/ProximaNova-bold.fntdata"/><Relationship Id="rId15" Type="http://schemas.openxmlformats.org/officeDocument/2006/relationships/slide" Target="slides/slide9.xml"/><Relationship Id="rId37" Type="http://schemas.openxmlformats.org/officeDocument/2006/relationships/font" Target="fonts/ProximaNovaExtrabold-bold.fntdata"/><Relationship Id="rId14" Type="http://schemas.openxmlformats.org/officeDocument/2006/relationships/slide" Target="slides/slide8.xml"/><Relationship Id="rId36" Type="http://schemas.openxmlformats.org/officeDocument/2006/relationships/font" Target="fonts/ProximaNova-boldItalic.fntdata"/><Relationship Id="rId17" Type="http://schemas.openxmlformats.org/officeDocument/2006/relationships/slide" Target="slides/slide11.xml"/><Relationship Id="rId39" Type="http://schemas.openxmlformats.org/officeDocument/2006/relationships/font" Target="fonts/ProximaNovaSemibold-bold.fntdata"/><Relationship Id="rId16" Type="http://schemas.openxmlformats.org/officeDocument/2006/relationships/slide" Target="slides/slide10.xml"/><Relationship Id="rId38" Type="http://schemas.openxmlformats.org/officeDocument/2006/relationships/font" Target="fonts/ProximaNovaSemibold-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16e024be5a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g216e024be5a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16e024be5a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g216e024be5a_0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16e024be5a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g216e024be5a_0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16e024be5a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g216e024be5a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16e024be5a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g216e024be5a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16e024be5a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g216e024be5a_0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16e024be5a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g216e024be5a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16e024be5a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216e024be5a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16e024be5a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g216e024be5a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16e024be5a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g216e024be5a_0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16e024be5a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g216e024be5a_0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16e024be5a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g216e024be5a_0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16e024be5a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g216e024be5a_0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16e024be5a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216e024be5a_0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16e024be5a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216e024be5a_0_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16e024be5a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216e024be5a_0_2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16e024be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g216e024be5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16e024be5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g216e024be5a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16e024be5a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g216e024be5a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16e024be5a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g216e024be5a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Font typeface="Proxima Nova Extrabold"/>
              <a:buNone/>
              <a:defRPr sz="5200">
                <a:latin typeface="Proxima Nova Extrabold"/>
                <a:ea typeface="Proxima Nova Extrabold"/>
                <a:cs typeface="Proxima Nova Extrabold"/>
                <a:sym typeface="Proxima Nova Extrabo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Font typeface="Proxima Nova Semibold"/>
              <a:buNone/>
              <a:defRPr sz="2800">
                <a:latin typeface="Proxima Nova Semibold"/>
                <a:ea typeface="Proxima Nova Semibold"/>
                <a:cs typeface="Proxima Nova Semibold"/>
                <a:sym typeface="Proxima Nova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3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3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3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 name="Shape 13"/>
        <p:cNvGrpSpPr/>
        <p:nvPr/>
      </p:nvGrpSpPr>
      <p:grpSpPr>
        <a:xfrm>
          <a:off x="0" y="0"/>
          <a:ext cx="0" cy="0"/>
          <a:chOff x="0" y="0"/>
          <a:chExt cx="0" cy="0"/>
        </a:xfrm>
      </p:grpSpPr>
      <p:sp>
        <p:nvSpPr>
          <p:cNvPr id="14" name="Google Shape;14;p2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2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6" name="Google Shape;16;p2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 name="Google Shape;17;p2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8" name="Google Shape;18;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 name="Google Shape;21;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Proxima Nova Semibold"/>
              <a:buChar char="●"/>
              <a:defRPr>
                <a:latin typeface="Proxima Nova Semibold"/>
                <a:ea typeface="Proxima Nova Semibold"/>
                <a:cs typeface="Proxima Nova Semibold"/>
                <a:sym typeface="Proxima Nova Semibold"/>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2" name="Google Shape;22;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 name="Shape 26"/>
        <p:cNvGrpSpPr/>
        <p:nvPr/>
      </p:nvGrpSpPr>
      <p:grpSpPr>
        <a:xfrm>
          <a:off x="0" y="0"/>
          <a:ext cx="0" cy="0"/>
          <a:chOff x="0" y="0"/>
          <a:chExt cx="0" cy="0"/>
        </a:xfrm>
      </p:grpSpPr>
      <p:sp>
        <p:nvSpPr>
          <p:cNvPr id="27" name="Google Shape;27;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3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Font typeface="Proxima Nova Extrabold"/>
              <a:buNone/>
              <a:defRPr sz="3600">
                <a:latin typeface="Proxima Nova Extrabold"/>
                <a:ea typeface="Proxima Nova Extrabold"/>
                <a:cs typeface="Proxima Nova Extrabold"/>
                <a:sym typeface="Proxima Nova Extra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0" name="Google Shape;30;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3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4" name="Google Shape;34;p3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5" name="Google Shape;35;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3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8" name="Google Shape;38;p3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9" name="Google Shape;39;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3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2" name="Google Shape;42;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Proxima Nova Semibold"/>
              <a:buNone/>
              <a:defRPr b="0" i="0" sz="2800" u="none" cap="none" strike="noStrike">
                <a:solidFill>
                  <a:schemeClr val="dk1"/>
                </a:solidFill>
                <a:latin typeface="Proxima Nova Semibold"/>
                <a:ea typeface="Proxima Nova Semibold"/>
                <a:cs typeface="Proxima Nova Semibold"/>
                <a:sym typeface="Proxima Nova Semibold"/>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Proxima Nova"/>
              <a:buChar char="●"/>
              <a:defRPr b="0" i="0" sz="1800" u="none" cap="none" strike="noStrike">
                <a:solidFill>
                  <a:schemeClr val="dk2"/>
                </a:solidFill>
                <a:latin typeface="Proxima Nova"/>
                <a:ea typeface="Proxima Nova"/>
                <a:cs typeface="Proxima Nova"/>
                <a:sym typeface="Proxima Nova"/>
              </a:defRPr>
            </a:lvl1pPr>
            <a:lvl2pPr indent="-317500" lvl="1" marL="9144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2pPr>
            <a:lvl3pPr indent="-317500" lvl="2" marL="13716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3pPr>
            <a:lvl4pPr indent="-317500" lvl="3" marL="18288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4pPr>
            <a:lvl5pPr indent="-317500" lvl="4" marL="22860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5pPr>
            <a:lvl6pPr indent="-317500" lvl="5" marL="27432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6pPr>
            <a:lvl7pPr indent="-317500" lvl="6" marL="32004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7pPr>
            <a:lvl8pPr indent="-317500" lvl="7" marL="3657600" marR="0" rtl="0" algn="l">
              <a:lnSpc>
                <a:spcPct val="115000"/>
              </a:lnSpc>
              <a:spcBef>
                <a:spcPts val="1600"/>
              </a:spcBef>
              <a:spcAft>
                <a:spcPts val="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8pPr>
            <a:lvl9pPr indent="-317500" lvl="8" marL="4114800" marR="0" rtl="0" algn="l">
              <a:lnSpc>
                <a:spcPct val="115000"/>
              </a:lnSpc>
              <a:spcBef>
                <a:spcPts val="1600"/>
              </a:spcBef>
              <a:spcAft>
                <a:spcPts val="1600"/>
              </a:spcAft>
              <a:buClr>
                <a:schemeClr val="dk2"/>
              </a:buClr>
              <a:buSzPts val="1400"/>
              <a:buFont typeface="Proxima Nova"/>
              <a:buChar char="■"/>
              <a:defRPr b="0" i="0" sz="1400" u="none" cap="none" strike="noStrike">
                <a:solidFill>
                  <a:schemeClr val="dk2"/>
                </a:solidFill>
                <a:latin typeface="Proxima Nova"/>
                <a:ea typeface="Proxima Nova"/>
                <a:cs typeface="Proxima Nova"/>
                <a:sym typeface="Proxima Nova"/>
              </a:defRPr>
            </a:lvl9pPr>
          </a:lstStyle>
          <a:p/>
        </p:txBody>
      </p:sp>
      <p:sp>
        <p:nvSpPr>
          <p:cNvPr id="8" name="Google Shape;8;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6.jp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53" name="Shape 53"/>
        <p:cNvGrpSpPr/>
        <p:nvPr/>
      </p:nvGrpSpPr>
      <p:grpSpPr>
        <a:xfrm>
          <a:off x="0" y="0"/>
          <a:ext cx="0" cy="0"/>
          <a:chOff x="0" y="0"/>
          <a:chExt cx="0" cy="0"/>
        </a:xfrm>
      </p:grpSpPr>
      <p:sp>
        <p:nvSpPr>
          <p:cNvPr id="54" name="Google Shape;54;p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Curriculum Anchor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17" name="Shape 117"/>
        <p:cNvGrpSpPr/>
        <p:nvPr/>
      </p:nvGrpSpPr>
      <p:grpSpPr>
        <a:xfrm>
          <a:off x="0" y="0"/>
          <a:ext cx="0" cy="0"/>
          <a:chOff x="0" y="0"/>
          <a:chExt cx="0" cy="0"/>
        </a:xfrm>
      </p:grpSpPr>
      <p:pic>
        <p:nvPicPr>
          <p:cNvPr id="118" name="Google Shape;118;g216e024be5a_0_73"/>
          <p:cNvPicPr preferRelativeResize="0"/>
          <p:nvPr/>
        </p:nvPicPr>
        <p:blipFill rotWithShape="1">
          <a:blip r:embed="rId3">
            <a:alphaModFix/>
          </a:blip>
          <a:srcRect b="0" l="0" r="0" t="0"/>
          <a:stretch/>
        </p:blipFill>
        <p:spPr>
          <a:xfrm>
            <a:off x="1257325" y="91538"/>
            <a:ext cx="6629350" cy="4975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22" name="Shape 122"/>
        <p:cNvGrpSpPr/>
        <p:nvPr/>
      </p:nvGrpSpPr>
      <p:grpSpPr>
        <a:xfrm>
          <a:off x="0" y="0"/>
          <a:ext cx="0" cy="0"/>
          <a:chOff x="0" y="0"/>
          <a:chExt cx="0" cy="0"/>
        </a:xfrm>
      </p:grpSpPr>
      <p:sp>
        <p:nvSpPr>
          <p:cNvPr id="123" name="Google Shape;123;g216e024be5a_0_77"/>
          <p:cNvSpPr txBox="1"/>
          <p:nvPr>
            <p:ph type="ctrTitle"/>
          </p:nvPr>
        </p:nvSpPr>
        <p:spPr>
          <a:xfrm>
            <a:off x="311700" y="744575"/>
            <a:ext cx="8520600" cy="729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Driving Question - Refined</a:t>
            </a:r>
            <a:endParaRPr/>
          </a:p>
        </p:txBody>
      </p:sp>
      <p:sp>
        <p:nvSpPr>
          <p:cNvPr id="124" name="Google Shape;124;g216e024be5a_0_77"/>
          <p:cNvSpPr txBox="1"/>
          <p:nvPr>
            <p:ph idx="1" type="subTitle"/>
          </p:nvPr>
        </p:nvSpPr>
        <p:spPr>
          <a:xfrm>
            <a:off x="462050" y="1702575"/>
            <a:ext cx="8520600" cy="139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How does our school’s energy use impact our local tidal wetlands?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28" name="Shape 128"/>
        <p:cNvGrpSpPr/>
        <p:nvPr/>
      </p:nvGrpSpPr>
      <p:grpSpPr>
        <a:xfrm>
          <a:off x="0" y="0"/>
          <a:ext cx="0" cy="0"/>
          <a:chOff x="0" y="0"/>
          <a:chExt cx="0" cy="0"/>
        </a:xfrm>
      </p:grpSpPr>
      <p:sp>
        <p:nvSpPr>
          <p:cNvPr id="129" name="Google Shape;129;g216e024be5a_0_82"/>
          <p:cNvSpPr txBox="1"/>
          <p:nvPr>
            <p:ph idx="1" type="subTitle"/>
          </p:nvPr>
        </p:nvSpPr>
        <p:spPr>
          <a:xfrm>
            <a:off x="174175" y="141825"/>
            <a:ext cx="2128500" cy="487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How does our school’s energy use impact our local tidal wetlands?</a:t>
            </a:r>
            <a:endParaRPr/>
          </a:p>
          <a:p>
            <a:pPr indent="0" lvl="0" marL="0" rtl="0" algn="l">
              <a:lnSpc>
                <a:spcPct val="100000"/>
              </a:lnSpc>
              <a:spcBef>
                <a:spcPts val="0"/>
              </a:spcBef>
              <a:spcAft>
                <a:spcPts val="0"/>
              </a:spcAft>
              <a:buSzPts val="2800"/>
              <a:buNone/>
            </a:pPr>
            <a:r>
              <a:t/>
            </a:r>
            <a:endParaRPr/>
          </a:p>
          <a:p>
            <a:pPr indent="0" lvl="0" marL="0" rtl="0" algn="l">
              <a:lnSpc>
                <a:spcPct val="100000"/>
              </a:lnSpc>
              <a:spcBef>
                <a:spcPts val="0"/>
              </a:spcBef>
              <a:spcAft>
                <a:spcPts val="0"/>
              </a:spcAft>
              <a:buSzPts val="2800"/>
              <a:buNone/>
            </a:pPr>
            <a:r>
              <a:rPr lang="en"/>
              <a:t>Supporting Questions</a:t>
            </a:r>
            <a:endParaRPr/>
          </a:p>
          <a:p>
            <a:pPr indent="0" lvl="0" marL="0" rtl="0" algn="ctr">
              <a:lnSpc>
                <a:spcPct val="100000"/>
              </a:lnSpc>
              <a:spcBef>
                <a:spcPts val="0"/>
              </a:spcBef>
              <a:spcAft>
                <a:spcPts val="0"/>
              </a:spcAft>
              <a:buSzPts val="2800"/>
              <a:buNone/>
            </a:pPr>
            <a:r>
              <a:t/>
            </a:r>
            <a:endParaRPr/>
          </a:p>
        </p:txBody>
      </p:sp>
      <p:pic>
        <p:nvPicPr>
          <p:cNvPr id="130" name="Google Shape;130;g216e024be5a_0_82"/>
          <p:cNvPicPr preferRelativeResize="0"/>
          <p:nvPr/>
        </p:nvPicPr>
        <p:blipFill rotWithShape="1">
          <a:blip r:embed="rId3">
            <a:alphaModFix/>
          </a:blip>
          <a:srcRect b="0" l="0" r="0" t="0"/>
          <a:stretch/>
        </p:blipFill>
        <p:spPr>
          <a:xfrm>
            <a:off x="2397725" y="83863"/>
            <a:ext cx="6629350" cy="4975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34" name="Shape 134"/>
        <p:cNvGrpSpPr/>
        <p:nvPr/>
      </p:nvGrpSpPr>
      <p:grpSpPr>
        <a:xfrm>
          <a:off x="0" y="0"/>
          <a:ext cx="0" cy="0"/>
          <a:chOff x="0" y="0"/>
          <a:chExt cx="0" cy="0"/>
        </a:xfrm>
      </p:grpSpPr>
      <p:sp>
        <p:nvSpPr>
          <p:cNvPr id="135" name="Google Shape;135;g216e024be5a_0_87"/>
          <p:cNvSpPr txBox="1"/>
          <p:nvPr>
            <p:ph type="ctrTitle"/>
          </p:nvPr>
        </p:nvSpPr>
        <p:spPr>
          <a:xfrm>
            <a:off x="311700" y="1515700"/>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Supporting Questions</a:t>
            </a:r>
            <a:endParaRPr/>
          </a:p>
          <a:p>
            <a:pPr indent="0" lvl="0" marL="0" rtl="0" algn="ctr">
              <a:lnSpc>
                <a:spcPct val="100000"/>
              </a:lnSpc>
              <a:spcBef>
                <a:spcPts val="0"/>
              </a:spcBef>
              <a:spcAft>
                <a:spcPts val="0"/>
              </a:spcAft>
              <a:buSzPts val="5200"/>
              <a:buNone/>
            </a:pPr>
            <a:r>
              <a:rPr lang="en"/>
              <a:t>Brainstorming</a:t>
            </a:r>
            <a:endParaRPr/>
          </a:p>
        </p:txBody>
      </p:sp>
      <p:sp>
        <p:nvSpPr>
          <p:cNvPr id="136" name="Google Shape;136;g216e024be5a_0_87"/>
          <p:cNvSpPr txBox="1"/>
          <p:nvPr>
            <p:ph idx="1" type="subTitle"/>
          </p:nvPr>
        </p:nvSpPr>
        <p:spPr>
          <a:xfrm>
            <a:off x="311700" y="26958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[Insert Workshop Driving Question]</a:t>
            </a:r>
            <a:endParaRPr/>
          </a:p>
        </p:txBody>
      </p:sp>
      <p:pic>
        <p:nvPicPr>
          <p:cNvPr id="137" name="Google Shape;137;g216e024be5a_0_87"/>
          <p:cNvPicPr preferRelativeResize="0"/>
          <p:nvPr/>
        </p:nvPicPr>
        <p:blipFill rotWithShape="1">
          <a:blip r:embed="rId3">
            <a:alphaModFix/>
          </a:blip>
          <a:srcRect b="0" l="0" r="0" t="0"/>
          <a:stretch/>
        </p:blipFill>
        <p:spPr>
          <a:xfrm>
            <a:off x="7045713" y="3947725"/>
            <a:ext cx="1786574" cy="1004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41" name="Shape 141"/>
        <p:cNvGrpSpPr/>
        <p:nvPr/>
      </p:nvGrpSpPr>
      <p:grpSpPr>
        <a:xfrm>
          <a:off x="0" y="0"/>
          <a:ext cx="0" cy="0"/>
          <a:chOff x="0" y="0"/>
          <a:chExt cx="0" cy="0"/>
        </a:xfrm>
      </p:grpSpPr>
      <p:sp>
        <p:nvSpPr>
          <p:cNvPr id="142" name="Google Shape;142;g216e024be5a_0_93"/>
          <p:cNvSpPr txBox="1"/>
          <p:nvPr>
            <p:ph type="ctrTitle"/>
          </p:nvPr>
        </p:nvSpPr>
        <p:spPr>
          <a:xfrm>
            <a:off x="256325" y="1387900"/>
            <a:ext cx="8520600" cy="997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Supporting questions</a:t>
            </a:r>
            <a:endParaRPr/>
          </a:p>
        </p:txBody>
      </p:sp>
      <p:sp>
        <p:nvSpPr>
          <p:cNvPr id="143" name="Google Shape;143;g216e024be5a_0_93"/>
          <p:cNvSpPr txBox="1"/>
          <p:nvPr>
            <p:ph idx="1" type="subTitle"/>
          </p:nvPr>
        </p:nvSpPr>
        <p:spPr>
          <a:xfrm>
            <a:off x="311700" y="197200"/>
            <a:ext cx="8520600" cy="997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How does our school’s energy use impact our local tidal wetlands?</a:t>
            </a:r>
            <a:endParaRPr/>
          </a:p>
          <a:p>
            <a:pPr indent="0" lvl="0" marL="0" rtl="0" algn="ctr">
              <a:lnSpc>
                <a:spcPct val="100000"/>
              </a:lnSpc>
              <a:spcBef>
                <a:spcPts val="0"/>
              </a:spcBef>
              <a:spcAft>
                <a:spcPts val="0"/>
              </a:spcAft>
              <a:buSzPts val="2800"/>
              <a:buNone/>
            </a:pPr>
            <a:r>
              <a:t/>
            </a:r>
            <a:endParaRPr/>
          </a:p>
        </p:txBody>
      </p:sp>
      <p:sp>
        <p:nvSpPr>
          <p:cNvPr id="144" name="Google Shape;144;g216e024be5a_0_93"/>
          <p:cNvSpPr txBox="1"/>
          <p:nvPr/>
        </p:nvSpPr>
        <p:spPr>
          <a:xfrm>
            <a:off x="356175" y="2521875"/>
            <a:ext cx="3655800" cy="18201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What is our energy use?</a:t>
            </a:r>
            <a:endParaRPr b="0" i="0" sz="2400" u="none" cap="none" strike="noStrike">
              <a:solidFill>
                <a:srgbClr val="000000"/>
              </a:solidFill>
              <a:latin typeface="Proxima Nova"/>
              <a:ea typeface="Proxima Nova"/>
              <a:cs typeface="Proxima Nova"/>
              <a:sym typeface="Proxima Nova"/>
            </a:endParaRPr>
          </a:p>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Why does it matter?</a:t>
            </a:r>
            <a:endParaRPr b="0" i="0" sz="2400" u="none" cap="none" strike="noStrike">
              <a:solidFill>
                <a:srgbClr val="000000"/>
              </a:solidFill>
              <a:latin typeface="Proxima Nova"/>
              <a:ea typeface="Proxima Nova"/>
              <a:cs typeface="Proxima Nova"/>
              <a:sym typeface="Proxima Nova"/>
            </a:endParaRPr>
          </a:p>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How do we measure it?</a:t>
            </a:r>
            <a:endParaRPr b="0" i="0" sz="2400" u="none" cap="none" strike="noStrike">
              <a:solidFill>
                <a:srgbClr val="000000"/>
              </a:solidFill>
              <a:latin typeface="Proxima Nova"/>
              <a:ea typeface="Proxima Nova"/>
              <a:cs typeface="Proxima Nova"/>
              <a:sym typeface="Proxima Nova"/>
            </a:endParaRPr>
          </a:p>
        </p:txBody>
      </p:sp>
      <p:sp>
        <p:nvSpPr>
          <p:cNvPr id="145" name="Google Shape;145;g216e024be5a_0_93"/>
          <p:cNvSpPr txBox="1"/>
          <p:nvPr/>
        </p:nvSpPr>
        <p:spPr>
          <a:xfrm>
            <a:off x="4694600" y="2563500"/>
            <a:ext cx="3796200" cy="18201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Where are our wetlands?</a:t>
            </a:r>
            <a:endParaRPr b="0" i="0" sz="2400" u="none" cap="none" strike="noStrike">
              <a:solidFill>
                <a:srgbClr val="000000"/>
              </a:solidFill>
              <a:latin typeface="Proxima Nova"/>
              <a:ea typeface="Proxima Nova"/>
              <a:cs typeface="Proxima Nova"/>
              <a:sym typeface="Proxima Nova"/>
            </a:endParaRPr>
          </a:p>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Why do they matter?</a:t>
            </a:r>
            <a:endParaRPr b="0" i="0" sz="2400" u="none" cap="none" strike="noStrike">
              <a:solidFill>
                <a:srgbClr val="000000"/>
              </a:solidFill>
              <a:latin typeface="Proxima Nova"/>
              <a:ea typeface="Proxima Nova"/>
              <a:cs typeface="Proxima Nova"/>
              <a:sym typeface="Proxima Nova"/>
            </a:endParaRPr>
          </a:p>
          <a:p>
            <a:pPr indent="-381000" lvl="0" marL="457200" marR="0" rtl="0" algn="l">
              <a:lnSpc>
                <a:spcPct val="100000"/>
              </a:lnSpc>
              <a:spcBef>
                <a:spcPts val="0"/>
              </a:spcBef>
              <a:spcAft>
                <a:spcPts val="0"/>
              </a:spcAft>
              <a:buClr>
                <a:srgbClr val="000000"/>
              </a:buClr>
              <a:buSzPts val="2400"/>
              <a:buFont typeface="Proxima Nova"/>
              <a:buChar char="●"/>
            </a:pPr>
            <a:r>
              <a:rPr b="0" i="0" lang="en" sz="2400" u="none" cap="none" strike="noStrike">
                <a:solidFill>
                  <a:srgbClr val="000000"/>
                </a:solidFill>
                <a:latin typeface="Proxima Nova"/>
                <a:ea typeface="Proxima Nova"/>
                <a:cs typeface="Proxima Nova"/>
                <a:sym typeface="Proxima Nova"/>
              </a:rPr>
              <a:t>What is happening to them?</a:t>
            </a:r>
            <a:endParaRPr b="0" i="0" sz="24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49" name="Shape 149"/>
        <p:cNvGrpSpPr/>
        <p:nvPr/>
      </p:nvGrpSpPr>
      <p:grpSpPr>
        <a:xfrm>
          <a:off x="0" y="0"/>
          <a:ext cx="0" cy="0"/>
          <a:chOff x="0" y="0"/>
          <a:chExt cx="0" cy="0"/>
        </a:xfrm>
      </p:grpSpPr>
      <p:sp>
        <p:nvSpPr>
          <p:cNvPr id="150" name="Google Shape;150;g216e024be5a_0_10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sz="2400">
                <a:latin typeface="Proxima Nova Semibold"/>
                <a:ea typeface="Proxima Nova Semibold"/>
                <a:cs typeface="Proxima Nova Semibold"/>
                <a:sym typeface="Proxima Nova Semibold"/>
              </a:rPr>
              <a:t>How did your perceptions of the local issue/phenomena change after you went outside? </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rPr lang="en" sz="2400">
                <a:latin typeface="Proxima Nova Semibold"/>
                <a:ea typeface="Proxima Nova Semibold"/>
                <a:cs typeface="Proxima Nova Semibold"/>
                <a:sym typeface="Proxima Nova Semibold"/>
              </a:rPr>
              <a:t>How do you see this difference benefiting your students? </a:t>
            </a:r>
            <a:endParaRPr sz="2400">
              <a:latin typeface="Proxima Nova Semibold"/>
              <a:ea typeface="Proxima Nova Semibold"/>
              <a:cs typeface="Proxima Nova Semibold"/>
              <a:sym typeface="Proxima Nova Semibold"/>
            </a:endParaRPr>
          </a:p>
        </p:txBody>
      </p:sp>
      <p:pic>
        <p:nvPicPr>
          <p:cNvPr id="151" name="Google Shape;151;g216e024be5a_0_100"/>
          <p:cNvPicPr preferRelativeResize="0"/>
          <p:nvPr/>
        </p:nvPicPr>
        <p:blipFill rotWithShape="1">
          <a:blip r:embed="rId3">
            <a:alphaModFix/>
          </a:blip>
          <a:srcRect b="0" l="0" r="0" t="0"/>
          <a:stretch/>
        </p:blipFill>
        <p:spPr>
          <a:xfrm>
            <a:off x="544926" y="789026"/>
            <a:ext cx="3565450" cy="3565450"/>
          </a:xfrm>
          <a:prstGeom prst="rect">
            <a:avLst/>
          </a:prstGeom>
          <a:noFill/>
          <a:ln>
            <a:noFill/>
          </a:ln>
        </p:spPr>
      </p:pic>
      <p:pic>
        <p:nvPicPr>
          <p:cNvPr id="152" name="Google Shape;152;g216e024be5a_0_100"/>
          <p:cNvPicPr preferRelativeResize="0"/>
          <p:nvPr/>
        </p:nvPicPr>
        <p:blipFill rotWithShape="1">
          <a:blip r:embed="rId4">
            <a:alphaModFix/>
          </a:blip>
          <a:srcRect b="0" l="0" r="0" t="0"/>
          <a:stretch/>
        </p:blipFill>
        <p:spPr>
          <a:xfrm>
            <a:off x="7045713" y="3947725"/>
            <a:ext cx="1786574" cy="1004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56" name="Shape 156"/>
        <p:cNvGrpSpPr/>
        <p:nvPr/>
      </p:nvGrpSpPr>
      <p:grpSpPr>
        <a:xfrm>
          <a:off x="0" y="0"/>
          <a:ext cx="0" cy="0"/>
          <a:chOff x="0" y="0"/>
          <a:chExt cx="0" cy="0"/>
        </a:xfrm>
      </p:grpSpPr>
      <p:sp>
        <p:nvSpPr>
          <p:cNvPr id="157" name="Google Shape;157;g216e024be5a_0_106"/>
          <p:cNvSpPr txBox="1"/>
          <p:nvPr>
            <p:ph idx="1" type="subTitle"/>
          </p:nvPr>
        </p:nvSpPr>
        <p:spPr>
          <a:xfrm>
            <a:off x="446225" y="4416750"/>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The Outside: Has both Answers and Questions </a:t>
            </a:r>
            <a:endParaRPr/>
          </a:p>
        </p:txBody>
      </p:sp>
      <p:pic>
        <p:nvPicPr>
          <p:cNvPr id="158" name="Google Shape;158;g216e024be5a_0_106"/>
          <p:cNvPicPr preferRelativeResize="0"/>
          <p:nvPr/>
        </p:nvPicPr>
        <p:blipFill rotWithShape="1">
          <a:blip r:embed="rId3">
            <a:alphaModFix/>
          </a:blip>
          <a:srcRect b="0" l="0" r="0" t="0"/>
          <a:stretch/>
        </p:blipFill>
        <p:spPr>
          <a:xfrm>
            <a:off x="1310890" y="115475"/>
            <a:ext cx="6451911" cy="43012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62" name="Shape 162"/>
        <p:cNvGrpSpPr/>
        <p:nvPr/>
      </p:nvGrpSpPr>
      <p:grpSpPr>
        <a:xfrm>
          <a:off x="0" y="0"/>
          <a:ext cx="0" cy="0"/>
          <a:chOff x="0" y="0"/>
          <a:chExt cx="0" cy="0"/>
        </a:xfrm>
      </p:grpSpPr>
      <p:sp>
        <p:nvSpPr>
          <p:cNvPr id="163" name="Google Shape;163;g216e024be5a_0_11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3</a:t>
            </a:r>
            <a:endParaRPr/>
          </a:p>
        </p:txBody>
      </p:sp>
      <p:sp>
        <p:nvSpPr>
          <p:cNvPr id="164" name="Google Shape;164;g216e024be5a_0_11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Introducing Action Early</a:t>
            </a:r>
            <a:endParaRPr sz="3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68" name="Shape 168"/>
        <p:cNvGrpSpPr/>
        <p:nvPr/>
      </p:nvGrpSpPr>
      <p:grpSpPr>
        <a:xfrm>
          <a:off x="0" y="0"/>
          <a:ext cx="0" cy="0"/>
          <a:chOff x="0" y="0"/>
          <a:chExt cx="0" cy="0"/>
        </a:xfrm>
      </p:grpSpPr>
      <p:sp>
        <p:nvSpPr>
          <p:cNvPr id="169" name="Google Shape;169;g216e024be5a_0_11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sz="2400">
                <a:latin typeface="Proxima Nova Semibold"/>
                <a:ea typeface="Proxima Nova Semibold"/>
                <a:cs typeface="Proxima Nova Semibold"/>
                <a:sym typeface="Proxima Nova Semibold"/>
              </a:rPr>
              <a:t>When have you been involved in environmental or social action?</a:t>
            </a:r>
            <a:endParaRPr sz="2400">
              <a:latin typeface="Proxima Nova Semibold"/>
              <a:ea typeface="Proxima Nova Semibold"/>
              <a:cs typeface="Proxima Nova Semibold"/>
              <a:sym typeface="Proxima Nova Semibold"/>
            </a:endParaRPr>
          </a:p>
          <a:p>
            <a:pPr indent="0" lvl="0" marL="0" rtl="0" algn="l">
              <a:lnSpc>
                <a:spcPct val="115000"/>
              </a:lnSpc>
              <a:spcBef>
                <a:spcPts val="1600"/>
              </a:spcBef>
              <a:spcAft>
                <a:spcPts val="0"/>
              </a:spcAft>
              <a:buSzPts val="1800"/>
              <a:buNone/>
            </a:pPr>
            <a:r>
              <a:t/>
            </a:r>
            <a:endParaRPr sz="2400">
              <a:latin typeface="Proxima Nova Semibold"/>
              <a:ea typeface="Proxima Nova Semibold"/>
              <a:cs typeface="Proxima Nova Semibold"/>
              <a:sym typeface="Proxima Nova Semibold"/>
            </a:endParaRPr>
          </a:p>
          <a:p>
            <a:pPr indent="0" lvl="0" marL="0" rtl="0" algn="l">
              <a:lnSpc>
                <a:spcPct val="115000"/>
              </a:lnSpc>
              <a:spcBef>
                <a:spcPts val="1600"/>
              </a:spcBef>
              <a:spcAft>
                <a:spcPts val="1600"/>
              </a:spcAft>
              <a:buSzPts val="1800"/>
              <a:buNone/>
            </a:pPr>
            <a:r>
              <a:rPr lang="en" sz="2400">
                <a:latin typeface="Proxima Nova Semibold"/>
                <a:ea typeface="Proxima Nova Semibold"/>
                <a:cs typeface="Proxima Nova Semibold"/>
                <a:sym typeface="Proxima Nova Semibold"/>
              </a:rPr>
              <a:t>How did you get involved? What did it mean to you then? Now?</a:t>
            </a:r>
            <a:endParaRPr sz="2400">
              <a:latin typeface="Proxima Nova Semibold"/>
              <a:ea typeface="Proxima Nova Semibold"/>
              <a:cs typeface="Proxima Nova Semibold"/>
              <a:sym typeface="Proxima Nova Semibold"/>
            </a:endParaRPr>
          </a:p>
        </p:txBody>
      </p:sp>
      <p:pic>
        <p:nvPicPr>
          <p:cNvPr id="170" name="Google Shape;170;g216e024be5a_0_116"/>
          <p:cNvPicPr preferRelativeResize="0"/>
          <p:nvPr/>
        </p:nvPicPr>
        <p:blipFill rotWithShape="1">
          <a:blip r:embed="rId3">
            <a:alphaModFix/>
          </a:blip>
          <a:srcRect b="0" l="0" r="0" t="0"/>
          <a:stretch/>
        </p:blipFill>
        <p:spPr>
          <a:xfrm>
            <a:off x="575851" y="789026"/>
            <a:ext cx="3565450" cy="3565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74" name="Shape 174"/>
        <p:cNvGrpSpPr/>
        <p:nvPr/>
      </p:nvGrpSpPr>
      <p:grpSpPr>
        <a:xfrm>
          <a:off x="0" y="0"/>
          <a:ext cx="0" cy="0"/>
          <a:chOff x="0" y="0"/>
          <a:chExt cx="0" cy="0"/>
        </a:xfrm>
      </p:grpSpPr>
      <p:sp>
        <p:nvSpPr>
          <p:cNvPr id="175" name="Google Shape;175;g216e024be5a_0_1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How to achieve meaningful action</a:t>
            </a:r>
            <a:endParaRPr/>
          </a:p>
        </p:txBody>
      </p:sp>
      <p:sp>
        <p:nvSpPr>
          <p:cNvPr id="176" name="Google Shape;176;g216e024be5a_0_121"/>
          <p:cNvSpPr txBox="1"/>
          <p:nvPr/>
        </p:nvSpPr>
        <p:spPr>
          <a:xfrm>
            <a:off x="405400" y="1640550"/>
            <a:ext cx="2378100" cy="1862400"/>
          </a:xfrm>
          <a:prstGeom prst="rect">
            <a:avLst/>
          </a:prstGeom>
          <a:solidFill>
            <a:srgbClr val="FFFFFF"/>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Semibold"/>
                <a:ea typeface="Proxima Nova Semibold"/>
                <a:cs typeface="Proxima Nova Semibold"/>
                <a:sym typeface="Proxima Nova Semibold"/>
              </a:rPr>
              <a:t>Factors influencing individual choices and actions</a:t>
            </a:r>
            <a:endParaRPr b="0" i="0" sz="1800" u="none" cap="none" strike="noStrike">
              <a:solidFill>
                <a:srgbClr val="000000"/>
              </a:solidFill>
              <a:latin typeface="Proxima Nova Semibold"/>
              <a:ea typeface="Proxima Nova Semibold"/>
              <a:cs typeface="Proxima Nova Semibold"/>
              <a:sym typeface="Proxima Nova Semibold"/>
            </a:endParaRPr>
          </a:p>
        </p:txBody>
      </p:sp>
      <p:sp>
        <p:nvSpPr>
          <p:cNvPr id="177" name="Google Shape;177;g216e024be5a_0_121"/>
          <p:cNvSpPr txBox="1"/>
          <p:nvPr/>
        </p:nvSpPr>
        <p:spPr>
          <a:xfrm>
            <a:off x="3397500" y="1640550"/>
            <a:ext cx="2378100" cy="18624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Semibold"/>
                <a:ea typeface="Proxima Nova Semibold"/>
                <a:cs typeface="Proxima Nova Semibold"/>
                <a:sym typeface="Proxima Nova Semibold"/>
              </a:rPr>
              <a:t>Perceived locus of control for affecting change</a:t>
            </a:r>
            <a:endParaRPr b="0" i="0" sz="1800" u="none" cap="none" strike="noStrike">
              <a:solidFill>
                <a:srgbClr val="000000"/>
              </a:solidFill>
              <a:latin typeface="Proxima Nova Semibold"/>
              <a:ea typeface="Proxima Nova Semibold"/>
              <a:cs typeface="Proxima Nova Semibold"/>
              <a:sym typeface="Proxima Nova Semibold"/>
            </a:endParaRPr>
          </a:p>
        </p:txBody>
      </p:sp>
      <p:sp>
        <p:nvSpPr>
          <p:cNvPr id="178" name="Google Shape;178;g216e024be5a_0_121"/>
          <p:cNvSpPr txBox="1"/>
          <p:nvPr/>
        </p:nvSpPr>
        <p:spPr>
          <a:xfrm>
            <a:off x="6454200" y="1640550"/>
            <a:ext cx="2378100" cy="18624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Semibold"/>
                <a:ea typeface="Proxima Nova Semibold"/>
                <a:cs typeface="Proxima Nova Semibold"/>
                <a:sym typeface="Proxima Nova Semibold"/>
              </a:rPr>
              <a:t>Degree of lasting impact on an individual’s stewardship behaviors</a:t>
            </a:r>
            <a:endParaRPr b="0" i="0" sz="1800" u="none" cap="none" strike="noStrike">
              <a:solidFill>
                <a:srgbClr val="000000"/>
              </a:solidFill>
              <a:latin typeface="Proxima Nova Semibold"/>
              <a:ea typeface="Proxima Nova Semibold"/>
              <a:cs typeface="Proxima Nova Semibold"/>
              <a:sym typeface="Proxima Nova Semibold"/>
            </a:endParaRPr>
          </a:p>
        </p:txBody>
      </p:sp>
      <p:sp>
        <p:nvSpPr>
          <p:cNvPr id="179" name="Google Shape;179;g216e024be5a_0_121"/>
          <p:cNvSpPr txBox="1"/>
          <p:nvPr/>
        </p:nvSpPr>
        <p:spPr>
          <a:xfrm>
            <a:off x="1134575" y="3892900"/>
            <a:ext cx="7891500" cy="1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1" lang="en" sz="1800" u="none" cap="none" strike="noStrike">
                <a:solidFill>
                  <a:schemeClr val="dk2"/>
                </a:solidFill>
                <a:latin typeface="Proxima Nova Semibold"/>
                <a:ea typeface="Proxima Nova Semibold"/>
                <a:cs typeface="Proxima Nova Semibold"/>
                <a:sym typeface="Proxima Nova Semibold"/>
              </a:rPr>
              <a:t>What are the benefits to engaging students in action?</a:t>
            </a:r>
            <a:endParaRPr b="0" i="1" sz="1800" u="none" cap="none" strike="noStrike">
              <a:solidFill>
                <a:schemeClr val="dk2"/>
              </a:solidFill>
              <a:latin typeface="Proxima Nova Semibold"/>
              <a:ea typeface="Proxima Nova Semibold"/>
              <a:cs typeface="Proxima Nova Semibold"/>
              <a:sym typeface="Proxima Nova Semibold"/>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2"/>
              </a:solidFill>
              <a:latin typeface="Proxima Nova Semibold"/>
              <a:ea typeface="Proxima Nova Semibold"/>
              <a:cs typeface="Proxima Nova Semibold"/>
              <a:sym typeface="Proxima Nova Semibold"/>
            </a:endParaRPr>
          </a:p>
          <a:p>
            <a:pPr indent="0" lvl="0" marL="0" marR="0" rtl="0" algn="l">
              <a:lnSpc>
                <a:spcPct val="100000"/>
              </a:lnSpc>
              <a:spcBef>
                <a:spcPts val="0"/>
              </a:spcBef>
              <a:spcAft>
                <a:spcPts val="0"/>
              </a:spcAft>
              <a:buClr>
                <a:srgbClr val="000000"/>
              </a:buClr>
              <a:buSzPts val="1800"/>
              <a:buFont typeface="Arial"/>
              <a:buNone/>
            </a:pPr>
            <a:r>
              <a:rPr b="0" i="1" lang="en" sz="1800" u="none" cap="none" strike="noStrike">
                <a:solidFill>
                  <a:schemeClr val="dk2"/>
                </a:solidFill>
                <a:latin typeface="Proxima Nova Semibold"/>
                <a:ea typeface="Proxima Nova Semibold"/>
                <a:cs typeface="Proxima Nova Semibold"/>
                <a:sym typeface="Proxima Nova Semibold"/>
              </a:rPr>
              <a:t>What are some successes and challenges to engaging students in action?</a:t>
            </a:r>
            <a:endParaRPr b="0" i="1" sz="1800" u="none" cap="none" strike="noStrike">
              <a:solidFill>
                <a:schemeClr val="dk2"/>
              </a:solidFill>
              <a:latin typeface="Proxima Nova Semibold"/>
              <a:ea typeface="Proxima Nova Semibold"/>
              <a:cs typeface="Proxima Nova Semibold"/>
              <a:sym typeface="Proxima Nova Semibold"/>
            </a:endParaRPr>
          </a:p>
        </p:txBody>
      </p:sp>
      <p:sp>
        <p:nvSpPr>
          <p:cNvPr id="180" name="Google Shape;180;g216e024be5a_0_121"/>
          <p:cNvSpPr/>
          <p:nvPr/>
        </p:nvSpPr>
        <p:spPr>
          <a:xfrm>
            <a:off x="2783500" y="2237100"/>
            <a:ext cx="563700" cy="669300"/>
          </a:xfrm>
          <a:prstGeom prst="mathPlus">
            <a:avLst>
              <a:gd fmla="val 23520" name="adj1"/>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216e024be5a_0_121"/>
          <p:cNvSpPr/>
          <p:nvPr/>
        </p:nvSpPr>
        <p:spPr>
          <a:xfrm>
            <a:off x="5833050" y="2285400"/>
            <a:ext cx="563700" cy="572700"/>
          </a:xfrm>
          <a:prstGeom prst="rightArrow">
            <a:avLst>
              <a:gd fmla="val 50000" name="adj1"/>
              <a:gd fmla="val 50000" name="adj2"/>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2" name="Google Shape;182;g216e024be5a_0_121"/>
          <p:cNvPicPr preferRelativeResize="0"/>
          <p:nvPr/>
        </p:nvPicPr>
        <p:blipFill rotWithShape="1">
          <a:blip r:embed="rId3">
            <a:alphaModFix/>
          </a:blip>
          <a:srcRect b="0" l="0" r="0" t="0"/>
          <a:stretch/>
        </p:blipFill>
        <p:spPr>
          <a:xfrm>
            <a:off x="39751" y="3865388"/>
            <a:ext cx="1094825" cy="1094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58" name="Shape 58"/>
        <p:cNvGrpSpPr/>
        <p:nvPr/>
      </p:nvGrpSpPr>
      <p:grpSpPr>
        <a:xfrm>
          <a:off x="0" y="0"/>
          <a:ext cx="0" cy="0"/>
          <a:chOff x="0" y="0"/>
          <a:chExt cx="0" cy="0"/>
        </a:xfrm>
      </p:grpSpPr>
      <p:sp>
        <p:nvSpPr>
          <p:cNvPr id="59" name="Google Shape;59;p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1</a:t>
            </a:r>
            <a:endParaRPr/>
          </a:p>
        </p:txBody>
      </p:sp>
      <p:sp>
        <p:nvSpPr>
          <p:cNvPr id="60" name="Google Shape;60;p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Exploring Local Issues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86" name="Shape 186"/>
        <p:cNvGrpSpPr/>
        <p:nvPr/>
      </p:nvGrpSpPr>
      <p:grpSpPr>
        <a:xfrm>
          <a:off x="0" y="0"/>
          <a:ext cx="0" cy="0"/>
          <a:chOff x="0" y="0"/>
          <a:chExt cx="0" cy="0"/>
        </a:xfrm>
      </p:grpSpPr>
      <p:sp>
        <p:nvSpPr>
          <p:cNvPr id="187" name="Google Shape;187;g216e024be5a_0_13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4</a:t>
            </a:r>
            <a:endParaRPr/>
          </a:p>
        </p:txBody>
      </p:sp>
      <p:sp>
        <p:nvSpPr>
          <p:cNvPr id="188" name="Google Shape;188;g216e024be5a_0_13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Introducing the MWEE Planning Tools</a:t>
            </a:r>
            <a:endParaRPr sz="3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92" name="Shape 192"/>
        <p:cNvGrpSpPr/>
        <p:nvPr/>
      </p:nvGrpSpPr>
      <p:grpSpPr>
        <a:xfrm>
          <a:off x="0" y="0"/>
          <a:ext cx="0" cy="0"/>
          <a:chOff x="0" y="0"/>
          <a:chExt cx="0" cy="0"/>
        </a:xfrm>
      </p:grpSpPr>
      <p:sp>
        <p:nvSpPr>
          <p:cNvPr id="193" name="Google Shape;193;p21"/>
          <p:cNvSpPr txBox="1"/>
          <p:nvPr>
            <p:ph type="title"/>
          </p:nvPr>
        </p:nvSpPr>
        <p:spPr>
          <a:xfrm>
            <a:off x="311700" y="233200"/>
            <a:ext cx="8645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Case Study: FCPS + Blandy</a:t>
            </a:r>
            <a:endParaRPr/>
          </a:p>
        </p:txBody>
      </p:sp>
      <p:sp>
        <p:nvSpPr>
          <p:cNvPr id="194" name="Google Shape;194;p21"/>
          <p:cNvSpPr txBox="1"/>
          <p:nvPr>
            <p:ph idx="1" type="body"/>
          </p:nvPr>
        </p:nvSpPr>
        <p:spPr>
          <a:xfrm>
            <a:off x="311700" y="923875"/>
            <a:ext cx="4260300" cy="414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solidFill>
                  <a:srgbClr val="333333"/>
                </a:solidFill>
              </a:rPr>
              <a:t>How does this MWEE provide opportunities to explore the impacts of a local environmental issue? </a:t>
            </a:r>
            <a:endParaRPr>
              <a:solidFill>
                <a:srgbClr val="333333"/>
              </a:solidFill>
            </a:endParaRPr>
          </a:p>
          <a:p>
            <a:pPr indent="0" lvl="0" marL="0" rtl="0" algn="l">
              <a:lnSpc>
                <a:spcPct val="100000"/>
              </a:lnSpc>
              <a:spcBef>
                <a:spcPts val="1600"/>
              </a:spcBef>
              <a:spcAft>
                <a:spcPts val="0"/>
              </a:spcAft>
              <a:buSzPts val="1800"/>
              <a:buNone/>
            </a:pPr>
            <a:r>
              <a:rPr lang="en">
                <a:solidFill>
                  <a:srgbClr val="333333"/>
                </a:solidFill>
              </a:rPr>
              <a:t>Which characteristics of an effective driving questions are embodied in this example? (p. 8 MWEE Guide)</a:t>
            </a:r>
            <a:endParaRPr>
              <a:solidFill>
                <a:srgbClr val="333333"/>
              </a:solidFill>
            </a:endParaRPr>
          </a:p>
          <a:p>
            <a:pPr indent="0" lvl="0" marL="0" rtl="0" algn="l">
              <a:lnSpc>
                <a:spcPct val="100000"/>
              </a:lnSpc>
              <a:spcBef>
                <a:spcPts val="1600"/>
              </a:spcBef>
              <a:spcAft>
                <a:spcPts val="0"/>
              </a:spcAft>
              <a:buSzPts val="1800"/>
              <a:buNone/>
            </a:pPr>
            <a:r>
              <a:rPr lang="en">
                <a:solidFill>
                  <a:srgbClr val="333333"/>
                </a:solidFill>
              </a:rPr>
              <a:t>How are core ideas and practices of multiple disciplines defined and integrated into the MWEE? </a:t>
            </a:r>
            <a:endParaRPr>
              <a:solidFill>
                <a:srgbClr val="333333"/>
              </a:solidFill>
            </a:endParaRPr>
          </a:p>
          <a:p>
            <a:pPr indent="0" lvl="0" marL="0" rtl="0" algn="l">
              <a:lnSpc>
                <a:spcPct val="100000"/>
              </a:lnSpc>
              <a:spcBef>
                <a:spcPts val="1600"/>
              </a:spcBef>
              <a:spcAft>
                <a:spcPts val="1600"/>
              </a:spcAft>
              <a:buSzPts val="1800"/>
              <a:buNone/>
            </a:pPr>
            <a:r>
              <a:rPr lang="en">
                <a:solidFill>
                  <a:srgbClr val="333333"/>
                </a:solidFill>
              </a:rPr>
              <a:t>Could exploration of this issue logically culminate in stewardship and/or civic action?</a:t>
            </a:r>
            <a:endParaRPr/>
          </a:p>
        </p:txBody>
      </p:sp>
      <p:pic>
        <p:nvPicPr>
          <p:cNvPr id="195" name="Google Shape;195;p21"/>
          <p:cNvPicPr preferRelativeResize="0"/>
          <p:nvPr/>
        </p:nvPicPr>
        <p:blipFill rotWithShape="1">
          <a:blip r:embed="rId3">
            <a:alphaModFix/>
          </a:blip>
          <a:srcRect b="0" l="0" r="0" t="0"/>
          <a:stretch/>
        </p:blipFill>
        <p:spPr>
          <a:xfrm>
            <a:off x="4572000" y="958300"/>
            <a:ext cx="4419600" cy="2480458"/>
          </a:xfrm>
          <a:prstGeom prst="rect">
            <a:avLst/>
          </a:prstGeom>
          <a:noFill/>
          <a:ln>
            <a:noFill/>
          </a:ln>
        </p:spPr>
      </p:pic>
      <p:pic>
        <p:nvPicPr>
          <p:cNvPr id="196" name="Google Shape;196;p21"/>
          <p:cNvPicPr preferRelativeResize="0"/>
          <p:nvPr/>
        </p:nvPicPr>
        <p:blipFill rotWithShape="1">
          <a:blip r:embed="rId4">
            <a:alphaModFix/>
          </a:blip>
          <a:srcRect b="0" l="0" r="0" t="0"/>
          <a:stretch/>
        </p:blipFill>
        <p:spPr>
          <a:xfrm>
            <a:off x="7170238" y="4006188"/>
            <a:ext cx="1786574" cy="100494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00" name="Shape 200"/>
        <p:cNvGrpSpPr/>
        <p:nvPr/>
      </p:nvGrpSpPr>
      <p:grpSpPr>
        <a:xfrm>
          <a:off x="0" y="0"/>
          <a:ext cx="0" cy="0"/>
          <a:chOff x="0" y="0"/>
          <a:chExt cx="0" cy="0"/>
        </a:xfrm>
      </p:grpSpPr>
      <p:sp>
        <p:nvSpPr>
          <p:cNvPr id="201" name="Google Shape;201;g216e024be5a_0_18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5</a:t>
            </a:r>
            <a:endParaRPr/>
          </a:p>
        </p:txBody>
      </p:sp>
      <p:sp>
        <p:nvSpPr>
          <p:cNvPr id="202" name="Google Shape;202;g216e024be5a_0_18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Plan it!</a:t>
            </a:r>
            <a:endParaRPr sz="3000"/>
          </a:p>
        </p:txBody>
      </p:sp>
      <p:pic>
        <p:nvPicPr>
          <p:cNvPr id="203" name="Google Shape;203;g216e024be5a_0_183"/>
          <p:cNvPicPr preferRelativeResize="0"/>
          <p:nvPr/>
        </p:nvPicPr>
        <p:blipFill rotWithShape="1">
          <a:blip r:embed="rId3">
            <a:alphaModFix/>
          </a:blip>
          <a:srcRect b="0" l="0" r="0" t="0"/>
          <a:stretch/>
        </p:blipFill>
        <p:spPr>
          <a:xfrm>
            <a:off x="7146650" y="4017350"/>
            <a:ext cx="1786646" cy="1004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07" name="Shape 207"/>
        <p:cNvGrpSpPr/>
        <p:nvPr/>
      </p:nvGrpSpPr>
      <p:grpSpPr>
        <a:xfrm>
          <a:off x="0" y="0"/>
          <a:ext cx="0" cy="0"/>
          <a:chOff x="0" y="0"/>
          <a:chExt cx="0" cy="0"/>
        </a:xfrm>
      </p:grpSpPr>
      <p:sp>
        <p:nvSpPr>
          <p:cNvPr id="208" name="Google Shape;208;g216e024be5a_0_19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Start planning your MWEE!</a:t>
            </a:r>
            <a:endParaRPr/>
          </a:p>
        </p:txBody>
      </p:sp>
      <p:sp>
        <p:nvSpPr>
          <p:cNvPr id="209" name="Google Shape;209;g216e024be5a_0_192"/>
          <p:cNvSpPr txBox="1"/>
          <p:nvPr>
            <p:ph idx="1" type="body"/>
          </p:nvPr>
        </p:nvSpPr>
        <p:spPr>
          <a:xfrm>
            <a:off x="2484000" y="1344750"/>
            <a:ext cx="6348300" cy="17688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Complete the </a:t>
            </a:r>
            <a:r>
              <a:rPr lang="en" u="sng"/>
              <a:t>Developing and Supporting Questions</a:t>
            </a:r>
            <a:r>
              <a:rPr lang="en"/>
              <a:t> worksheet (page 18)</a:t>
            </a:r>
            <a:endParaRPr/>
          </a:p>
          <a:p>
            <a:pPr indent="-342900" lvl="0" marL="457200" rtl="0" algn="l">
              <a:lnSpc>
                <a:spcPct val="150000"/>
              </a:lnSpc>
              <a:spcBef>
                <a:spcPts val="0"/>
              </a:spcBef>
              <a:spcAft>
                <a:spcPts val="0"/>
              </a:spcAft>
              <a:buSzPts val="1800"/>
              <a:buChar char="●"/>
            </a:pPr>
            <a:r>
              <a:rPr lang="en"/>
              <a:t>Complete the </a:t>
            </a:r>
            <a:r>
              <a:rPr lang="en" u="sng"/>
              <a:t>Curriculum Anchor</a:t>
            </a:r>
            <a:r>
              <a:rPr lang="en"/>
              <a:t> section (page 23) of the Environmental Literacy Model (ELM)</a:t>
            </a:r>
            <a:endParaRPr/>
          </a:p>
        </p:txBody>
      </p:sp>
      <p:sp>
        <p:nvSpPr>
          <p:cNvPr id="210" name="Google Shape;210;g216e024be5a_0_192"/>
          <p:cNvSpPr txBox="1"/>
          <p:nvPr>
            <p:ph idx="1" type="body"/>
          </p:nvPr>
        </p:nvSpPr>
        <p:spPr>
          <a:xfrm>
            <a:off x="311700" y="3669175"/>
            <a:ext cx="8520600" cy="112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Reference the MWEE Audit Tool (pages 27-35) for additional guidance</a:t>
            </a:r>
            <a:endParaRPr/>
          </a:p>
          <a:p>
            <a:pPr indent="0" lvl="0" marL="0" rtl="0" algn="l">
              <a:lnSpc>
                <a:spcPct val="115000"/>
              </a:lnSpc>
              <a:spcBef>
                <a:spcPts val="1600"/>
              </a:spcBef>
              <a:spcAft>
                <a:spcPts val="1600"/>
              </a:spcAft>
              <a:buSzPts val="1800"/>
              <a:buNone/>
            </a:pPr>
            <a:r>
              <a:rPr lang="en"/>
              <a:t>Use each other to bounce off ideas!</a:t>
            </a:r>
            <a:endParaRPr/>
          </a:p>
        </p:txBody>
      </p:sp>
      <p:pic>
        <p:nvPicPr>
          <p:cNvPr id="211" name="Google Shape;211;g216e024be5a_0_192"/>
          <p:cNvPicPr preferRelativeResize="0"/>
          <p:nvPr/>
        </p:nvPicPr>
        <p:blipFill rotWithShape="1">
          <a:blip r:embed="rId3">
            <a:alphaModFix/>
          </a:blip>
          <a:srcRect b="0" l="0" r="0" t="0"/>
          <a:stretch/>
        </p:blipFill>
        <p:spPr>
          <a:xfrm>
            <a:off x="7629549" y="4288975"/>
            <a:ext cx="1303750" cy="733350"/>
          </a:xfrm>
          <a:prstGeom prst="rect">
            <a:avLst/>
          </a:prstGeom>
          <a:noFill/>
          <a:ln>
            <a:noFill/>
          </a:ln>
        </p:spPr>
      </p:pic>
      <p:pic>
        <p:nvPicPr>
          <p:cNvPr id="212" name="Google Shape;212;g216e024be5a_0_192"/>
          <p:cNvPicPr preferRelativeResize="0"/>
          <p:nvPr/>
        </p:nvPicPr>
        <p:blipFill rotWithShape="1">
          <a:blip r:embed="rId4">
            <a:alphaModFix/>
          </a:blip>
          <a:srcRect b="119" l="0" r="0" t="119"/>
          <a:stretch/>
        </p:blipFill>
        <p:spPr>
          <a:xfrm>
            <a:off x="819050" y="1082913"/>
            <a:ext cx="1953402" cy="2521073"/>
          </a:xfrm>
          <a:prstGeom prst="rect">
            <a:avLst/>
          </a:prstGeom>
          <a:noFill/>
          <a:ln cap="flat" cmpd="sng" w="19050">
            <a:solidFill>
              <a:srgbClr val="FFFFFF"/>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16" name="Shape 216"/>
        <p:cNvGrpSpPr/>
        <p:nvPr/>
      </p:nvGrpSpPr>
      <p:grpSpPr>
        <a:xfrm>
          <a:off x="0" y="0"/>
          <a:ext cx="0" cy="0"/>
          <a:chOff x="0" y="0"/>
          <a:chExt cx="0" cy="0"/>
        </a:xfrm>
      </p:grpSpPr>
      <p:sp>
        <p:nvSpPr>
          <p:cNvPr id="217" name="Google Shape;217;g216e024be5a_0_203"/>
          <p:cNvSpPr txBox="1"/>
          <p:nvPr>
            <p:ph idx="4294967295" type="title"/>
          </p:nvPr>
        </p:nvSpPr>
        <p:spPr>
          <a:xfrm>
            <a:off x="2601250" y="1893050"/>
            <a:ext cx="4045200" cy="1482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4200"/>
              <a:t>Additional Resources</a:t>
            </a:r>
            <a:endParaRPr sz="42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21" name="Shape 221"/>
        <p:cNvGrpSpPr/>
        <p:nvPr/>
      </p:nvGrpSpPr>
      <p:grpSpPr>
        <a:xfrm>
          <a:off x="0" y="0"/>
          <a:ext cx="0" cy="0"/>
          <a:chOff x="0" y="0"/>
          <a:chExt cx="0" cy="0"/>
        </a:xfrm>
      </p:grpSpPr>
      <p:sp>
        <p:nvSpPr>
          <p:cNvPr id="222" name="Google Shape;222;g216e024be5a_0_207"/>
          <p:cNvSpPr txBox="1"/>
          <p:nvPr>
            <p:ph type="title"/>
          </p:nvPr>
        </p:nvSpPr>
        <p:spPr>
          <a:xfrm>
            <a:off x="1530900" y="445025"/>
            <a:ext cx="39162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Policies and Practices</a:t>
            </a:r>
            <a:endParaRPr/>
          </a:p>
        </p:txBody>
      </p:sp>
      <p:pic>
        <p:nvPicPr>
          <p:cNvPr id="223" name="Google Shape;223;g216e024be5a_0_207"/>
          <p:cNvPicPr preferRelativeResize="0"/>
          <p:nvPr/>
        </p:nvPicPr>
        <p:blipFill rotWithShape="1">
          <a:blip r:embed="rId3">
            <a:alphaModFix/>
          </a:blip>
          <a:srcRect b="0" l="0" r="0" t="0"/>
          <a:stretch/>
        </p:blipFill>
        <p:spPr>
          <a:xfrm>
            <a:off x="662407" y="163823"/>
            <a:ext cx="726691" cy="853900"/>
          </a:xfrm>
          <a:prstGeom prst="rect">
            <a:avLst/>
          </a:prstGeom>
          <a:noFill/>
          <a:ln>
            <a:noFill/>
          </a:ln>
        </p:spPr>
      </p:pic>
      <p:graphicFrame>
        <p:nvGraphicFramePr>
          <p:cNvPr id="224" name="Google Shape;224;g216e024be5a_0_207"/>
          <p:cNvGraphicFramePr/>
          <p:nvPr/>
        </p:nvGraphicFramePr>
        <p:xfrm>
          <a:off x="882025" y="1679550"/>
          <a:ext cx="3000000" cy="3000000"/>
        </p:xfrm>
        <a:graphic>
          <a:graphicData uri="http://schemas.openxmlformats.org/drawingml/2006/table">
            <a:tbl>
              <a:tblPr>
                <a:noFill/>
                <a:tableStyleId>{3C203F2D-E53D-4491-AFD0-D19146DF8A10}</a:tableStyleId>
              </a:tblPr>
              <a:tblGrid>
                <a:gridCol w="2413000"/>
                <a:gridCol w="2413000"/>
                <a:gridCol w="2413000"/>
              </a:tblGrid>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Public Policy</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F7BA5E"/>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Private Policy</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F7BA5E"/>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Community Practice</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F7BA5E"/>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Written by the government (federal, state, tribal, or local)</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Created by businesses, organizations, or other established groups</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Proxima Nova Semibold"/>
                          <a:ea typeface="Proxima Nova Semibold"/>
                          <a:cs typeface="Proxima Nova Semibold"/>
                          <a:sym typeface="Proxima Nova Semibold"/>
                        </a:rPr>
                        <a:t>The habits and behaviors of people</a:t>
                      </a:r>
                      <a:endParaRPr sz="1800" u="none" cap="none" strike="noStrike">
                        <a:latin typeface="Proxima Nova Semibold"/>
                        <a:ea typeface="Proxima Nova Semibold"/>
                        <a:cs typeface="Proxima Nova Semibold"/>
                        <a:sym typeface="Proxima Nova Semibold"/>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pic>
        <p:nvPicPr>
          <p:cNvPr id="225" name="Google Shape;225;g216e024be5a_0_207"/>
          <p:cNvPicPr preferRelativeResize="0"/>
          <p:nvPr/>
        </p:nvPicPr>
        <p:blipFill rotWithShape="1">
          <a:blip r:embed="rId4">
            <a:alphaModFix/>
          </a:blip>
          <a:srcRect b="0" l="0" r="0" t="0"/>
          <a:stretch/>
        </p:blipFill>
        <p:spPr>
          <a:xfrm>
            <a:off x="7170238" y="4006188"/>
            <a:ext cx="1786574" cy="100494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229" name="Shape 229"/>
        <p:cNvGrpSpPr/>
        <p:nvPr/>
      </p:nvGrpSpPr>
      <p:grpSpPr>
        <a:xfrm>
          <a:off x="0" y="0"/>
          <a:ext cx="0" cy="0"/>
          <a:chOff x="0" y="0"/>
          <a:chExt cx="0" cy="0"/>
        </a:xfrm>
      </p:grpSpPr>
      <p:sp>
        <p:nvSpPr>
          <p:cNvPr id="230" name="Google Shape;230;g216e024be5a_0_21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sz="2400">
                <a:latin typeface="Proxima Nova Semibold"/>
                <a:ea typeface="Proxima Nova Semibold"/>
                <a:cs typeface="Proxima Nova Semibold"/>
                <a:sym typeface="Proxima Nova Semibold"/>
              </a:rPr>
              <a:t>Defining the policies and practices that impact your MWEE issue may take time.</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t/>
            </a:r>
            <a:endParaRPr sz="2400">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SzPts val="1800"/>
              <a:buNone/>
            </a:pPr>
            <a:r>
              <a:rPr lang="en" sz="2400">
                <a:latin typeface="Proxima Nova Semibold"/>
                <a:ea typeface="Proxima Nova Semibold"/>
                <a:cs typeface="Proxima Nova Semibold"/>
                <a:sym typeface="Proxima Nova Semibold"/>
              </a:rPr>
              <a:t>How do you see this step benefitting your students?</a:t>
            </a:r>
            <a:endParaRPr sz="2400">
              <a:latin typeface="Proxima Nova Semibold"/>
              <a:ea typeface="Proxima Nova Semibold"/>
              <a:cs typeface="Proxima Nova Semibold"/>
              <a:sym typeface="Proxima Nova Semibold"/>
            </a:endParaRPr>
          </a:p>
        </p:txBody>
      </p:sp>
      <p:pic>
        <p:nvPicPr>
          <p:cNvPr id="231" name="Google Shape;231;g216e024be5a_0_217"/>
          <p:cNvPicPr preferRelativeResize="0"/>
          <p:nvPr/>
        </p:nvPicPr>
        <p:blipFill rotWithShape="1">
          <a:blip r:embed="rId3">
            <a:alphaModFix/>
          </a:blip>
          <a:srcRect b="0" l="0" r="0" t="0"/>
          <a:stretch/>
        </p:blipFill>
        <p:spPr>
          <a:xfrm>
            <a:off x="552651" y="789026"/>
            <a:ext cx="3565450" cy="3565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64" name="Shape 64"/>
        <p:cNvGrpSpPr/>
        <p:nvPr/>
      </p:nvGrpSpPr>
      <p:grpSpPr>
        <a:xfrm>
          <a:off x="0" y="0"/>
          <a:ext cx="0" cy="0"/>
          <a:chOff x="0" y="0"/>
          <a:chExt cx="0" cy="0"/>
        </a:xfrm>
      </p:grpSpPr>
      <p:sp>
        <p:nvSpPr>
          <p:cNvPr id="65" name="Google Shape;65;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Learn the Issues from </a:t>
            </a:r>
            <a:endParaRPr/>
          </a:p>
        </p:txBody>
      </p:sp>
      <p:sp>
        <p:nvSpPr>
          <p:cNvPr id="66" name="Google Shape;66;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Review the </a:t>
            </a:r>
            <a:r>
              <a:rPr lang="en"/>
              <a:t>i</a:t>
            </a:r>
            <a:r>
              <a:rPr lang="en">
                <a:latin typeface="Proxima Nova Semibold"/>
                <a:ea typeface="Proxima Nova Semibold"/>
                <a:cs typeface="Proxima Nova Semibold"/>
                <a:sym typeface="Proxima Nova Semibold"/>
              </a:rPr>
              <a:t>ssue </a:t>
            </a:r>
            <a:r>
              <a:rPr lang="en"/>
              <a:t>c</a:t>
            </a:r>
            <a:r>
              <a:rPr lang="en">
                <a:latin typeface="Proxima Nova Semibold"/>
                <a:ea typeface="Proxima Nova Semibold"/>
                <a:cs typeface="Proxima Nova Semibold"/>
                <a:sym typeface="Proxima Nova Semibold"/>
              </a:rPr>
              <a:t>ards describing common issues/problems within the Chesapeake Bay Watershed</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0"/>
              </a:spcAft>
              <a:buSzPts val="1800"/>
              <a:buNone/>
            </a:pPr>
            <a:r>
              <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0"/>
              </a:spcAft>
              <a:buSzPts val="1800"/>
              <a:buNone/>
            </a:pPr>
            <a:r>
              <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0"/>
              </a:spcAft>
              <a:buSzPts val="1800"/>
              <a:buNone/>
            </a:pPr>
            <a:r>
              <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0"/>
              </a:spcAft>
              <a:buSzPts val="1800"/>
              <a:buNone/>
            </a:pPr>
            <a:r>
              <a:t/>
            </a:r>
            <a:endParaRPr>
              <a:latin typeface="Proxima Nova Semibold"/>
              <a:ea typeface="Proxima Nova Semibold"/>
              <a:cs typeface="Proxima Nova Semibold"/>
              <a:sym typeface="Proxima Nova Semibold"/>
            </a:endParaRPr>
          </a:p>
          <a:p>
            <a:pPr indent="-342900" lvl="0" marL="457200" rtl="0" algn="l">
              <a:lnSpc>
                <a:spcPct val="115000"/>
              </a:lnSpc>
              <a:spcBef>
                <a:spcPts val="160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Using the </a:t>
            </a:r>
            <a:r>
              <a:rPr lang="en"/>
              <a:t>i</a:t>
            </a:r>
            <a:r>
              <a:rPr lang="en">
                <a:latin typeface="Proxima Nova Semibold"/>
                <a:ea typeface="Proxima Nova Semibold"/>
                <a:cs typeface="Proxima Nova Semibold"/>
                <a:sym typeface="Proxima Nova Semibold"/>
              </a:rPr>
              <a:t>ssue </a:t>
            </a:r>
            <a:r>
              <a:rPr lang="en"/>
              <a:t>d</a:t>
            </a:r>
            <a:r>
              <a:rPr lang="en">
                <a:latin typeface="Proxima Nova Semibold"/>
                <a:ea typeface="Proxima Nova Semibold"/>
                <a:cs typeface="Proxima Nova Semibold"/>
                <a:sym typeface="Proxima Nova Semibold"/>
              </a:rPr>
              <a:t>escriptor </a:t>
            </a:r>
            <a:r>
              <a:rPr lang="en"/>
              <a:t>c</a:t>
            </a:r>
            <a:r>
              <a:rPr lang="en">
                <a:latin typeface="Proxima Nova Semibold"/>
                <a:ea typeface="Proxima Nova Semibold"/>
                <a:cs typeface="Proxima Nova Semibold"/>
                <a:sym typeface="Proxima Nova Semibold"/>
              </a:rPr>
              <a:t>ards, label each issue based on </a:t>
            </a:r>
            <a:r>
              <a:rPr lang="en"/>
              <a:t>n</a:t>
            </a:r>
            <a:r>
              <a:rPr lang="en">
                <a:latin typeface="Proxima Nova Semibold"/>
                <a:ea typeface="Proxima Nova Semibold"/>
                <a:cs typeface="Proxima Nova Semibold"/>
                <a:sym typeface="Proxima Nova Semibold"/>
              </a:rPr>
              <a:t>atural </a:t>
            </a:r>
            <a:r>
              <a:rPr lang="en"/>
              <a:t>s</a:t>
            </a:r>
            <a:r>
              <a:rPr lang="en">
                <a:latin typeface="Proxima Nova Semibold"/>
                <a:ea typeface="Proxima Nova Semibold"/>
                <a:cs typeface="Proxima Nova Semibold"/>
                <a:sym typeface="Proxima Nova Semibold"/>
              </a:rPr>
              <a:t>ystems, </a:t>
            </a:r>
            <a:r>
              <a:rPr lang="en"/>
              <a:t>h</a:t>
            </a:r>
            <a:r>
              <a:rPr lang="en">
                <a:latin typeface="Proxima Nova Semibold"/>
                <a:ea typeface="Proxima Nova Semibold"/>
                <a:cs typeface="Proxima Nova Semibold"/>
                <a:sym typeface="Proxima Nova Semibold"/>
              </a:rPr>
              <a:t>uman </a:t>
            </a:r>
            <a:r>
              <a:rPr lang="en"/>
              <a:t>s</a:t>
            </a:r>
            <a:r>
              <a:rPr lang="en">
                <a:latin typeface="Proxima Nova Semibold"/>
                <a:ea typeface="Proxima Nova Semibold"/>
                <a:cs typeface="Proxima Nova Semibold"/>
                <a:sym typeface="Proxima Nova Semibold"/>
              </a:rPr>
              <a:t>ystems and </a:t>
            </a:r>
            <a:r>
              <a:rPr lang="en"/>
              <a:t>v</a:t>
            </a:r>
            <a:r>
              <a:rPr lang="en">
                <a:latin typeface="Proxima Nova Semibold"/>
                <a:ea typeface="Proxima Nova Semibold"/>
                <a:cs typeface="Proxima Nova Semibold"/>
                <a:sym typeface="Proxima Nova Semibold"/>
              </a:rPr>
              <a:t>alues. Be prepared to defend your labels.</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1600"/>
              </a:spcAft>
              <a:buSzPts val="1800"/>
              <a:buNone/>
            </a:pPr>
            <a:r>
              <a:t/>
            </a:r>
            <a:endParaRPr/>
          </a:p>
        </p:txBody>
      </p:sp>
      <p:pic>
        <p:nvPicPr>
          <p:cNvPr id="67" name="Google Shape;67;p3"/>
          <p:cNvPicPr preferRelativeResize="0"/>
          <p:nvPr/>
        </p:nvPicPr>
        <p:blipFill rotWithShape="1">
          <a:blip r:embed="rId3">
            <a:alphaModFix/>
          </a:blip>
          <a:srcRect b="0" l="0" r="0" t="0"/>
          <a:stretch/>
        </p:blipFill>
        <p:spPr>
          <a:xfrm>
            <a:off x="4093993" y="190575"/>
            <a:ext cx="3984974" cy="827150"/>
          </a:xfrm>
          <a:prstGeom prst="rect">
            <a:avLst/>
          </a:prstGeom>
          <a:noFill/>
          <a:ln>
            <a:noFill/>
          </a:ln>
        </p:spPr>
      </p:pic>
      <p:pic>
        <p:nvPicPr>
          <p:cNvPr id="68" name="Google Shape;68;p3"/>
          <p:cNvPicPr preferRelativeResize="0"/>
          <p:nvPr/>
        </p:nvPicPr>
        <p:blipFill rotWithShape="1">
          <a:blip r:embed="rId4">
            <a:alphaModFix/>
          </a:blip>
          <a:srcRect b="0" l="0" r="0" t="0"/>
          <a:stretch/>
        </p:blipFill>
        <p:spPr>
          <a:xfrm>
            <a:off x="651875" y="1942112"/>
            <a:ext cx="7840252" cy="1989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72" name="Shape 72"/>
        <p:cNvGrpSpPr/>
        <p:nvPr/>
      </p:nvGrpSpPr>
      <p:grpSpPr>
        <a:xfrm>
          <a:off x="0" y="0"/>
          <a:ext cx="0" cy="0"/>
          <a:chOff x="0" y="0"/>
          <a:chExt cx="0" cy="0"/>
        </a:xfrm>
      </p:grpSpPr>
      <p:sp>
        <p:nvSpPr>
          <p:cNvPr id="73" name="Google Shape;73;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Learn the Issues from </a:t>
            </a:r>
            <a:endParaRPr/>
          </a:p>
        </p:txBody>
      </p:sp>
      <p:sp>
        <p:nvSpPr>
          <p:cNvPr id="74" name="Google Shape;74;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What </a:t>
            </a:r>
            <a:r>
              <a:rPr lang="en"/>
              <a:t>i</a:t>
            </a:r>
            <a:r>
              <a:rPr lang="en">
                <a:latin typeface="Proxima Nova Semibold"/>
                <a:ea typeface="Proxima Nova Semibold"/>
                <a:cs typeface="Proxima Nova Semibold"/>
                <a:sym typeface="Proxima Nova Semibold"/>
              </a:rPr>
              <a:t>ssues discussed are relevant to where you work and live?</a:t>
            </a:r>
            <a:endParaRPr>
              <a:latin typeface="Proxima Nova Semibold"/>
              <a:ea typeface="Proxima Nova Semibold"/>
              <a:cs typeface="Proxima Nova Semibold"/>
              <a:sym typeface="Proxima Nova Semibold"/>
            </a:endParaRPr>
          </a:p>
          <a:p>
            <a:pPr indent="-342900" lvl="0" marL="457200" rtl="0" algn="l">
              <a:lnSpc>
                <a:spcPct val="150000"/>
              </a:lnSpc>
              <a:spcBef>
                <a:spcPts val="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Are you surprised by any of the issues identified?</a:t>
            </a:r>
            <a:endParaRPr>
              <a:latin typeface="Proxima Nova Semibold"/>
              <a:ea typeface="Proxima Nova Semibold"/>
              <a:cs typeface="Proxima Nova Semibold"/>
              <a:sym typeface="Proxima Nova Semibold"/>
            </a:endParaRPr>
          </a:p>
          <a:p>
            <a:pPr indent="-342900" lvl="0" marL="457200" rtl="0" algn="l">
              <a:lnSpc>
                <a:spcPct val="150000"/>
              </a:lnSpc>
              <a:spcBef>
                <a:spcPts val="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Are there any major issues missing that are relevant to your community?</a:t>
            </a:r>
            <a:endParaRPr>
              <a:latin typeface="Proxima Nova Semibold"/>
              <a:ea typeface="Proxima Nova Semibold"/>
              <a:cs typeface="Proxima Nova Semibold"/>
              <a:sym typeface="Proxima Nova Semibold"/>
            </a:endParaRPr>
          </a:p>
          <a:p>
            <a:pPr indent="-342900" lvl="0" marL="457200" rtl="0" algn="l">
              <a:lnSpc>
                <a:spcPct val="150000"/>
              </a:lnSpc>
              <a:spcBef>
                <a:spcPts val="0"/>
              </a:spcBef>
              <a:spcAft>
                <a:spcPts val="0"/>
              </a:spcAft>
              <a:buSzPts val="1800"/>
              <a:buFont typeface="Proxima Nova Semibold"/>
              <a:buAutoNum type="arabicPeriod"/>
            </a:pPr>
            <a:r>
              <a:rPr lang="en">
                <a:latin typeface="Proxima Nova Semibold"/>
                <a:ea typeface="Proxima Nova Semibold"/>
                <a:cs typeface="Proxima Nova Semibold"/>
                <a:sym typeface="Proxima Nova Semibold"/>
              </a:rPr>
              <a:t>How else would you have students research locally relevant issues?</a:t>
            </a:r>
            <a:endParaRPr>
              <a:latin typeface="Proxima Nova Semibold"/>
              <a:ea typeface="Proxima Nova Semibold"/>
              <a:cs typeface="Proxima Nova Semibold"/>
              <a:sym typeface="Proxima Nova Semibold"/>
            </a:endParaRPr>
          </a:p>
          <a:p>
            <a:pPr indent="0" lvl="0" marL="0" rtl="0" algn="l">
              <a:lnSpc>
                <a:spcPct val="115000"/>
              </a:lnSpc>
              <a:spcBef>
                <a:spcPts val="1600"/>
              </a:spcBef>
              <a:spcAft>
                <a:spcPts val="1600"/>
              </a:spcAft>
              <a:buSzPts val="1800"/>
              <a:buNone/>
            </a:pPr>
            <a:r>
              <a:t/>
            </a:r>
            <a:endParaRPr/>
          </a:p>
        </p:txBody>
      </p:sp>
      <p:pic>
        <p:nvPicPr>
          <p:cNvPr id="75" name="Google Shape;75;p4"/>
          <p:cNvPicPr preferRelativeResize="0"/>
          <p:nvPr/>
        </p:nvPicPr>
        <p:blipFill rotWithShape="1">
          <a:blip r:embed="rId3">
            <a:alphaModFix/>
          </a:blip>
          <a:srcRect b="0" l="0" r="0" t="0"/>
          <a:stretch/>
        </p:blipFill>
        <p:spPr>
          <a:xfrm>
            <a:off x="4093993" y="190575"/>
            <a:ext cx="3984974" cy="827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79" name="Shape 79"/>
        <p:cNvGrpSpPr/>
        <p:nvPr/>
      </p:nvGrpSpPr>
      <p:grpSpPr>
        <a:xfrm>
          <a:off x="0" y="0"/>
          <a:ext cx="0" cy="0"/>
          <a:chOff x="0" y="0"/>
          <a:chExt cx="0" cy="0"/>
        </a:xfrm>
      </p:grpSpPr>
      <p:sp>
        <p:nvSpPr>
          <p:cNvPr id="80" name="Google Shape;80;p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a:t>Activity 2</a:t>
            </a:r>
            <a:endParaRPr/>
          </a:p>
        </p:txBody>
      </p:sp>
      <p:sp>
        <p:nvSpPr>
          <p:cNvPr id="81" name="Google Shape;81;p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SzPts val="1800"/>
              <a:buNone/>
            </a:pPr>
            <a:r>
              <a:rPr lang="en" sz="3000"/>
              <a:t>Connecting Issues with Questions and Standards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85" name="Shape 85"/>
        <p:cNvGrpSpPr/>
        <p:nvPr/>
      </p:nvGrpSpPr>
      <p:grpSpPr>
        <a:xfrm>
          <a:off x="0" y="0"/>
          <a:ext cx="0" cy="0"/>
          <a:chOff x="0" y="0"/>
          <a:chExt cx="0" cy="0"/>
        </a:xfrm>
      </p:grpSpPr>
      <p:sp>
        <p:nvSpPr>
          <p:cNvPr id="86" name="Google Shape;86;g216e024be5a_0_0"/>
          <p:cNvSpPr txBox="1"/>
          <p:nvPr>
            <p:ph type="title"/>
          </p:nvPr>
        </p:nvSpPr>
        <p:spPr>
          <a:xfrm>
            <a:off x="311700" y="445025"/>
            <a:ext cx="5499300" cy="572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chemeClr val="dk2"/>
                </a:solidFill>
              </a:rPr>
              <a:t>SIDE NOTE - Workshop logistics</a:t>
            </a:r>
            <a:endParaRPr>
              <a:solidFill>
                <a:schemeClr val="dk2"/>
              </a:solidFill>
            </a:endParaRPr>
          </a:p>
        </p:txBody>
      </p:sp>
      <p:sp>
        <p:nvSpPr>
          <p:cNvPr id="87" name="Google Shape;87;g216e024be5a_0_0"/>
          <p:cNvSpPr txBox="1"/>
          <p:nvPr>
            <p:ph idx="1" type="body"/>
          </p:nvPr>
        </p:nvSpPr>
        <p:spPr>
          <a:xfrm>
            <a:off x="311700" y="1152475"/>
            <a:ext cx="8520600" cy="91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latin typeface="Proxima Nova Semibold"/>
                <a:ea typeface="Proxima Nova Semibold"/>
                <a:cs typeface="Proxima Nova Semibold"/>
                <a:sym typeface="Proxima Nova Semibold"/>
              </a:rPr>
              <a:t>Throughout this workshop, to build understanding and confidence around MWEEs we will….</a:t>
            </a:r>
            <a:endParaRPr>
              <a:latin typeface="Proxima Nova Semibold"/>
              <a:ea typeface="Proxima Nova Semibold"/>
              <a:cs typeface="Proxima Nova Semibold"/>
              <a:sym typeface="Proxima Nova Semibold"/>
            </a:endParaRPr>
          </a:p>
        </p:txBody>
      </p:sp>
      <p:sp>
        <p:nvSpPr>
          <p:cNvPr id="88" name="Google Shape;88;g216e024be5a_0_0"/>
          <p:cNvSpPr txBox="1"/>
          <p:nvPr/>
        </p:nvSpPr>
        <p:spPr>
          <a:xfrm>
            <a:off x="762675" y="2430075"/>
            <a:ext cx="2013600" cy="821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Model a shared </a:t>
            </a:r>
            <a:endParaRPr b="0" i="0" sz="1800" u="none" cap="none" strike="noStrike">
              <a:solidFill>
                <a:schemeClr val="dk1"/>
              </a:solidFill>
              <a:latin typeface="Proxima Nova Semibold"/>
              <a:ea typeface="Proxima Nova Semibold"/>
              <a:cs typeface="Proxima Nova Semibold"/>
              <a:sym typeface="Proxima Nova Semibold"/>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Workshop MWEE</a:t>
            </a:r>
            <a:endParaRPr b="0" i="0" sz="1800" u="none" cap="none" strike="noStrike">
              <a:solidFill>
                <a:schemeClr val="dk1"/>
              </a:solidFill>
              <a:latin typeface="Proxima Nova Semibold"/>
              <a:ea typeface="Proxima Nova Semibold"/>
              <a:cs typeface="Proxima Nova Semibold"/>
              <a:sym typeface="Proxima Nova Semibold"/>
            </a:endParaRPr>
          </a:p>
        </p:txBody>
      </p:sp>
      <p:sp>
        <p:nvSpPr>
          <p:cNvPr id="89" name="Google Shape;89;g216e024be5a_0_0"/>
          <p:cNvSpPr txBox="1"/>
          <p:nvPr/>
        </p:nvSpPr>
        <p:spPr>
          <a:xfrm>
            <a:off x="3445875" y="2382525"/>
            <a:ext cx="2088000" cy="91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800"/>
              <a:buFont typeface="Arial"/>
              <a:buNone/>
            </a:pPr>
            <a:r>
              <a:rPr lang="en" sz="1800">
                <a:solidFill>
                  <a:schemeClr val="dk1"/>
                </a:solidFill>
                <a:latin typeface="Proxima Nova Semibold"/>
                <a:ea typeface="Proxima Nova Semibold"/>
                <a:cs typeface="Proxima Nova Semibold"/>
                <a:sym typeface="Proxima Nova Semibold"/>
              </a:rPr>
              <a:t>Reference an Example MWEE from FCPS/Blandy</a:t>
            </a:r>
            <a:endParaRPr sz="1800">
              <a:solidFill>
                <a:schemeClr val="dk1"/>
              </a:solidFill>
              <a:latin typeface="Proxima Nova Semibold"/>
              <a:ea typeface="Proxima Nova Semibold"/>
              <a:cs typeface="Proxima Nova Semibold"/>
              <a:sym typeface="Proxima Nova Semibold"/>
            </a:endParaRPr>
          </a:p>
        </p:txBody>
      </p:sp>
      <p:sp>
        <p:nvSpPr>
          <p:cNvPr id="90" name="Google Shape;90;g216e024be5a_0_0"/>
          <p:cNvSpPr txBox="1"/>
          <p:nvPr/>
        </p:nvSpPr>
        <p:spPr>
          <a:xfrm>
            <a:off x="6039700" y="2060775"/>
            <a:ext cx="2433000" cy="1190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Provide time for participants to develop their own MWEE or fine-tune an existing MWEE</a:t>
            </a:r>
            <a:endParaRPr b="0" i="0" sz="1800" u="none" cap="none" strike="noStrike">
              <a:solidFill>
                <a:schemeClr val="dk1"/>
              </a:solidFill>
              <a:latin typeface="Proxima Nova Semibold"/>
              <a:ea typeface="Proxima Nova Semibold"/>
              <a:cs typeface="Proxima Nova Semibold"/>
              <a:sym typeface="Proxima Nova Semibold"/>
            </a:endParaRPr>
          </a:p>
        </p:txBody>
      </p:sp>
      <p:pic>
        <p:nvPicPr>
          <p:cNvPr id="91" name="Google Shape;91;g216e024be5a_0_0"/>
          <p:cNvPicPr preferRelativeResize="0"/>
          <p:nvPr/>
        </p:nvPicPr>
        <p:blipFill rotWithShape="1">
          <a:blip r:embed="rId3">
            <a:alphaModFix/>
          </a:blip>
          <a:srcRect b="0" l="0" r="0" t="0"/>
          <a:stretch/>
        </p:blipFill>
        <p:spPr>
          <a:xfrm>
            <a:off x="876188" y="3576475"/>
            <a:ext cx="1786574" cy="1004975"/>
          </a:xfrm>
          <a:prstGeom prst="rect">
            <a:avLst/>
          </a:prstGeom>
          <a:noFill/>
          <a:ln>
            <a:noFill/>
          </a:ln>
        </p:spPr>
      </p:pic>
      <p:pic>
        <p:nvPicPr>
          <p:cNvPr id="92" name="Google Shape;92;g216e024be5a_0_0"/>
          <p:cNvPicPr preferRelativeResize="0"/>
          <p:nvPr/>
        </p:nvPicPr>
        <p:blipFill rotWithShape="1">
          <a:blip r:embed="rId4">
            <a:alphaModFix/>
          </a:blip>
          <a:srcRect b="0" l="0" r="0" t="0"/>
          <a:stretch/>
        </p:blipFill>
        <p:spPr>
          <a:xfrm>
            <a:off x="3596588" y="3576488"/>
            <a:ext cx="1786574" cy="1004945"/>
          </a:xfrm>
          <a:prstGeom prst="rect">
            <a:avLst/>
          </a:prstGeom>
          <a:noFill/>
          <a:ln>
            <a:noFill/>
          </a:ln>
        </p:spPr>
      </p:pic>
      <p:pic>
        <p:nvPicPr>
          <p:cNvPr id="93" name="Google Shape;93;g216e024be5a_0_0"/>
          <p:cNvPicPr preferRelativeResize="0"/>
          <p:nvPr/>
        </p:nvPicPr>
        <p:blipFill rotWithShape="1">
          <a:blip r:embed="rId5">
            <a:alphaModFix/>
          </a:blip>
          <a:srcRect b="0" l="0" r="0" t="0"/>
          <a:stretch/>
        </p:blipFill>
        <p:spPr>
          <a:xfrm>
            <a:off x="6362875" y="3576475"/>
            <a:ext cx="1786646" cy="1004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97" name="Shape 97"/>
        <p:cNvGrpSpPr/>
        <p:nvPr/>
      </p:nvGrpSpPr>
      <p:grpSpPr>
        <a:xfrm>
          <a:off x="0" y="0"/>
          <a:ext cx="0" cy="0"/>
          <a:chOff x="0" y="0"/>
          <a:chExt cx="0" cy="0"/>
        </a:xfrm>
      </p:grpSpPr>
      <p:sp>
        <p:nvSpPr>
          <p:cNvPr id="98" name="Google Shape;98;g216e024be5a_0_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Issue Investigation</a:t>
            </a:r>
            <a:endParaRPr/>
          </a:p>
        </p:txBody>
      </p:sp>
      <p:sp>
        <p:nvSpPr>
          <p:cNvPr id="99" name="Google Shape;99;g216e024be5a_0_5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Proxima Nova Semibold"/>
              <a:buAutoNum type="arabicPeriod"/>
            </a:pPr>
            <a:r>
              <a:rPr lang="en"/>
              <a:t>Break into small groups and investigate [the CBP Issue you selected for this workshop - keep it locally relevant]</a:t>
            </a:r>
            <a:endParaRPr/>
          </a:p>
          <a:p>
            <a:pPr indent="-342900" lvl="0" marL="457200" rtl="0" algn="l">
              <a:lnSpc>
                <a:spcPct val="115000"/>
              </a:lnSpc>
              <a:spcBef>
                <a:spcPts val="0"/>
              </a:spcBef>
              <a:spcAft>
                <a:spcPts val="0"/>
              </a:spcAft>
              <a:buSzPts val="1800"/>
              <a:buAutoNum type="arabicPeriod"/>
            </a:pPr>
            <a:r>
              <a:rPr lang="en"/>
              <a:t>In your groups discuss…</a:t>
            </a:r>
            <a:endParaRPr/>
          </a:p>
          <a:p>
            <a:pPr indent="-317500" lvl="1" marL="914400" rtl="0" algn="l">
              <a:lnSpc>
                <a:spcPct val="100000"/>
              </a:lnSpc>
              <a:spcBef>
                <a:spcPts val="0"/>
              </a:spcBef>
              <a:spcAft>
                <a:spcPts val="0"/>
              </a:spcAft>
              <a:buSzPts val="1400"/>
              <a:buFont typeface="Proxima Nova Semibold"/>
              <a:buAutoNum type="alphaLcPeriod"/>
            </a:pPr>
            <a:r>
              <a:rPr lang="en">
                <a:latin typeface="Proxima Nova Semibold"/>
                <a:ea typeface="Proxima Nova Semibold"/>
                <a:cs typeface="Proxima Nova Semibold"/>
                <a:sym typeface="Proxima Nova Semibold"/>
              </a:rPr>
              <a:t>Why is this issue important and how does it impact the health of the Chesapeake Bay and the watershed?</a:t>
            </a:r>
            <a:endParaRPr>
              <a:latin typeface="Proxima Nova Semibold"/>
              <a:ea typeface="Proxima Nova Semibold"/>
              <a:cs typeface="Proxima Nova Semibold"/>
              <a:sym typeface="Proxima Nova Semibold"/>
            </a:endParaRPr>
          </a:p>
          <a:p>
            <a:pPr indent="-317500" lvl="1" marL="914400" rtl="0" algn="l">
              <a:lnSpc>
                <a:spcPct val="100000"/>
              </a:lnSpc>
              <a:spcBef>
                <a:spcPts val="0"/>
              </a:spcBef>
              <a:spcAft>
                <a:spcPts val="0"/>
              </a:spcAft>
              <a:buSzPts val="1400"/>
              <a:buFont typeface="Proxima Nova Semibold"/>
              <a:buAutoNum type="alphaLcPeriod"/>
            </a:pPr>
            <a:r>
              <a:rPr lang="en">
                <a:latin typeface="Proxima Nova Semibold"/>
                <a:ea typeface="Proxima Nova Semibold"/>
                <a:cs typeface="Proxima Nova Semibold"/>
                <a:sym typeface="Proxima Nova Semibold"/>
              </a:rPr>
              <a:t>How might this issue connect to your teaching standards? Where does it fit into the scope and sequence? The existing curriculum? Are there opportunities for interdisciplinary learning (social studies, language arts, math, art, reading)?</a:t>
            </a:r>
            <a:endParaRPr>
              <a:latin typeface="Proxima Nova Semibold"/>
              <a:ea typeface="Proxima Nova Semibold"/>
              <a:cs typeface="Proxima Nova Semibold"/>
              <a:sym typeface="Proxima Nova Semibold"/>
            </a:endParaRPr>
          </a:p>
          <a:p>
            <a:pPr indent="-317500" lvl="1" marL="914400" rtl="0" algn="l">
              <a:lnSpc>
                <a:spcPct val="100000"/>
              </a:lnSpc>
              <a:spcBef>
                <a:spcPts val="0"/>
              </a:spcBef>
              <a:spcAft>
                <a:spcPts val="0"/>
              </a:spcAft>
              <a:buSzPts val="1400"/>
              <a:buFont typeface="Proxima Nova Semibold"/>
              <a:buAutoNum type="alphaLcPeriod"/>
            </a:pPr>
            <a:r>
              <a:rPr lang="en">
                <a:latin typeface="Proxima Nova Semibold"/>
                <a:ea typeface="Proxima Nova Semibold"/>
                <a:cs typeface="Proxima Nova Semibold"/>
                <a:sym typeface="Proxima Nova Semibold"/>
              </a:rPr>
              <a:t>Does this issue provide an actionable opportunity for students? How can students help advance some of the solutions that you explored on the issue page?</a:t>
            </a:r>
            <a:endParaRPr>
              <a:latin typeface="Proxima Nova Semibold"/>
              <a:ea typeface="Proxima Nova Semibold"/>
              <a:cs typeface="Proxima Nova Semibold"/>
              <a:sym typeface="Proxima Nova Semibold"/>
            </a:endParaRPr>
          </a:p>
          <a:p>
            <a:pPr indent="-342900" lvl="0" marL="457200" rtl="0" algn="l">
              <a:lnSpc>
                <a:spcPct val="100000"/>
              </a:lnSpc>
              <a:spcBef>
                <a:spcPts val="0"/>
              </a:spcBef>
              <a:spcAft>
                <a:spcPts val="0"/>
              </a:spcAft>
              <a:buSzPts val="1800"/>
              <a:buFont typeface="Proxima Nova Semibold"/>
              <a:buAutoNum type="arabicPeriod"/>
            </a:pPr>
            <a:r>
              <a:rPr lang="en"/>
              <a:t>Let’s go outside!</a:t>
            </a:r>
            <a:endParaRPr>
              <a:latin typeface="Proxima Nova Semibold"/>
              <a:ea typeface="Proxima Nova Semibold"/>
              <a:cs typeface="Proxima Nova Semibold"/>
              <a:sym typeface="Proxima Nova Semibold"/>
            </a:endParaRPr>
          </a:p>
        </p:txBody>
      </p:sp>
      <p:pic>
        <p:nvPicPr>
          <p:cNvPr id="100" name="Google Shape;100;g216e024be5a_0_56"/>
          <p:cNvPicPr preferRelativeResize="0"/>
          <p:nvPr/>
        </p:nvPicPr>
        <p:blipFill rotWithShape="1">
          <a:blip r:embed="rId3">
            <a:alphaModFix/>
          </a:blip>
          <a:srcRect b="0" l="0" r="0" t="0"/>
          <a:stretch/>
        </p:blipFill>
        <p:spPr>
          <a:xfrm>
            <a:off x="7045713" y="3947725"/>
            <a:ext cx="1786574" cy="1004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04" name="Shape 104"/>
        <p:cNvGrpSpPr/>
        <p:nvPr/>
      </p:nvGrpSpPr>
      <p:grpSpPr>
        <a:xfrm>
          <a:off x="0" y="0"/>
          <a:ext cx="0" cy="0"/>
          <a:chOff x="0" y="0"/>
          <a:chExt cx="0" cy="0"/>
        </a:xfrm>
      </p:grpSpPr>
      <p:sp>
        <p:nvSpPr>
          <p:cNvPr id="105" name="Google Shape;105;g216e024be5a_0_62"/>
          <p:cNvSpPr txBox="1"/>
          <p:nvPr>
            <p:ph type="ctrTitle"/>
          </p:nvPr>
        </p:nvSpPr>
        <p:spPr>
          <a:xfrm>
            <a:off x="311700" y="300275"/>
            <a:ext cx="8520600" cy="79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t>Driving Question</a:t>
            </a:r>
            <a:endParaRPr/>
          </a:p>
        </p:txBody>
      </p:sp>
      <p:sp>
        <p:nvSpPr>
          <p:cNvPr id="106" name="Google Shape;106;g216e024be5a_0_62"/>
          <p:cNvSpPr txBox="1"/>
          <p:nvPr>
            <p:ph idx="1" type="subTitle"/>
          </p:nvPr>
        </p:nvSpPr>
        <p:spPr>
          <a:xfrm>
            <a:off x="311700" y="1092875"/>
            <a:ext cx="8520600" cy="1515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extLst>
                  <a:ext uri="http://customooxmlschemas.google.com/">
                    <go:slidesCustomData xmlns:go="http://customooxmlschemas.google.com/" textRoundtripDataId="0"/>
                  </a:ext>
                </a:extLst>
              </a:rPr>
              <a:t>How do my actions play a role in our changing climate?</a:t>
            </a:r>
            <a:endParaRPr/>
          </a:p>
          <a:p>
            <a:pPr indent="0" lvl="0" marL="0" rtl="0" algn="l">
              <a:lnSpc>
                <a:spcPct val="115000"/>
              </a:lnSpc>
              <a:spcBef>
                <a:spcPts val="0"/>
              </a:spcBef>
              <a:spcAft>
                <a:spcPts val="0"/>
              </a:spcAft>
              <a:buSzPts val="2800"/>
              <a:buNone/>
            </a:pPr>
            <a:r>
              <a:t/>
            </a:r>
            <a:endParaRPr b="1">
              <a:solidFill>
                <a:srgbClr val="000000"/>
              </a:solidFill>
              <a:latin typeface="Proxima Nova"/>
              <a:ea typeface="Proxima Nova"/>
              <a:cs typeface="Proxima Nova"/>
              <a:sym typeface="Proxima Nova"/>
            </a:endParaRPr>
          </a:p>
        </p:txBody>
      </p:sp>
      <p:sp>
        <p:nvSpPr>
          <p:cNvPr id="107" name="Google Shape;107;g216e024be5a_0_62"/>
          <p:cNvSpPr txBox="1"/>
          <p:nvPr>
            <p:ph idx="1" type="subTitle"/>
          </p:nvPr>
        </p:nvSpPr>
        <p:spPr>
          <a:xfrm>
            <a:off x="359250" y="2608863"/>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1800"/>
              <a:t>Standards/Learning Objectives/Curriculum </a:t>
            </a:r>
            <a:endParaRPr sz="1800"/>
          </a:p>
        </p:txBody>
      </p:sp>
      <p:pic>
        <p:nvPicPr>
          <p:cNvPr id="108" name="Google Shape;108;g216e024be5a_0_62"/>
          <p:cNvPicPr preferRelativeResize="0"/>
          <p:nvPr/>
        </p:nvPicPr>
        <p:blipFill rotWithShape="1">
          <a:blip r:embed="rId3">
            <a:alphaModFix/>
          </a:blip>
          <a:srcRect b="0" l="0" r="0" t="0"/>
          <a:stretch/>
        </p:blipFill>
        <p:spPr>
          <a:xfrm>
            <a:off x="7045713" y="3947725"/>
            <a:ext cx="1786574" cy="1004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ABF"/>
        </a:solidFill>
      </p:bgPr>
    </p:bg>
    <p:spTree>
      <p:nvGrpSpPr>
        <p:cNvPr id="112" name="Shape 112"/>
        <p:cNvGrpSpPr/>
        <p:nvPr/>
      </p:nvGrpSpPr>
      <p:grpSpPr>
        <a:xfrm>
          <a:off x="0" y="0"/>
          <a:ext cx="0" cy="0"/>
          <a:chOff x="0" y="0"/>
          <a:chExt cx="0" cy="0"/>
        </a:xfrm>
      </p:grpSpPr>
      <p:pic>
        <p:nvPicPr>
          <p:cNvPr id="113" name="Google Shape;113;g216e024be5a_0_69"/>
          <p:cNvPicPr preferRelativeResize="0"/>
          <p:nvPr/>
        </p:nvPicPr>
        <p:blipFill rotWithShape="1">
          <a:blip r:embed="rId3">
            <a:alphaModFix/>
          </a:blip>
          <a:srcRect b="0" l="0" r="0" t="0"/>
          <a:stretch/>
        </p:blipFill>
        <p:spPr>
          <a:xfrm>
            <a:off x="894275" y="162825"/>
            <a:ext cx="7208801" cy="4817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WEE">
  <a:themeElements>
    <a:clrScheme name="Simple Light">
      <a:dk1>
        <a:srgbClr val="FFFFFF"/>
      </a:dk1>
      <a:lt1>
        <a:srgbClr val="039BE5"/>
      </a:lt1>
      <a:dk2>
        <a:srgbClr val="404040"/>
      </a:dk2>
      <a:lt2>
        <a:srgbClr val="EEEEEE"/>
      </a:lt2>
      <a:accent1>
        <a:srgbClr val="FF791A"/>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