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Lst>
  <p:sldSz cy="5143500" cx="9144000"/>
  <p:notesSz cx="6858000" cy="9144000"/>
  <p:embeddedFontLst>
    <p:embeddedFont>
      <p:font typeface="Proxima Nova"/>
      <p:regular r:id="rId62"/>
      <p:bold r:id="rId63"/>
      <p:italic r:id="rId64"/>
      <p:boldItalic r:id="rId65"/>
    </p:embeddedFont>
    <p:embeddedFont>
      <p:font typeface="Proxima Nova Extrabold"/>
      <p:bold r:id="rId66"/>
    </p:embeddedFont>
    <p:embeddedFont>
      <p:font typeface="Proxima Nova Semibold"/>
      <p:regular r:id="rId67"/>
      <p:bold r:id="rId68"/>
      <p:boldItalic r:id="rId69"/>
    </p:embeddedFont>
    <p:embeddedFont>
      <p:font typeface="Montserrat ExtraBold"/>
      <p:bold r:id="rId70"/>
      <p:boldItalic r:id="rId71"/>
    </p:embeddedFont>
    <p:embeddedFont>
      <p:font typeface="Open Sans"/>
      <p:regular r:id="rId72"/>
      <p:bold r:id="rId73"/>
      <p:italic r:id="rId74"/>
      <p:boldItalic r:id="rId75"/>
    </p:embeddedFont>
    <p:embeddedFont>
      <p:font typeface="Karla"/>
      <p:regular r:id="rId76"/>
      <p:bold r:id="rId77"/>
      <p:italic r:id="rId78"/>
      <p:boldItalic r:id="rId7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80" roundtripDataSignature="AMtx7miPpUnq9XA7DzyyS7RJhDzqEEGdy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43DCD81-2764-4571-8E6D-2E508D6BED60}">
  <a:tblStyle styleId="{643DCD81-2764-4571-8E6D-2E508D6BED60}"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80" Type="http://customschemas.google.com/relationships/presentationmetadata" Target="meta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OpenSans-bold.fntdata"/><Relationship Id="rId72" Type="http://schemas.openxmlformats.org/officeDocument/2006/relationships/font" Target="fonts/OpenSans-regular.fntdata"/><Relationship Id="rId31" Type="http://schemas.openxmlformats.org/officeDocument/2006/relationships/slide" Target="slides/slide25.xml"/><Relationship Id="rId75" Type="http://schemas.openxmlformats.org/officeDocument/2006/relationships/font" Target="fonts/OpenSans-boldItalic.fntdata"/><Relationship Id="rId30" Type="http://schemas.openxmlformats.org/officeDocument/2006/relationships/slide" Target="slides/slide24.xml"/><Relationship Id="rId74" Type="http://schemas.openxmlformats.org/officeDocument/2006/relationships/font" Target="fonts/OpenSans-italic.fntdata"/><Relationship Id="rId33" Type="http://schemas.openxmlformats.org/officeDocument/2006/relationships/slide" Target="slides/slide27.xml"/><Relationship Id="rId77" Type="http://schemas.openxmlformats.org/officeDocument/2006/relationships/font" Target="fonts/Karla-bold.fntdata"/><Relationship Id="rId32" Type="http://schemas.openxmlformats.org/officeDocument/2006/relationships/slide" Target="slides/slide26.xml"/><Relationship Id="rId76" Type="http://schemas.openxmlformats.org/officeDocument/2006/relationships/font" Target="fonts/Karla-regular.fntdata"/><Relationship Id="rId35" Type="http://schemas.openxmlformats.org/officeDocument/2006/relationships/slide" Target="slides/slide29.xml"/><Relationship Id="rId79" Type="http://schemas.openxmlformats.org/officeDocument/2006/relationships/font" Target="fonts/Karla-boldItalic.fntdata"/><Relationship Id="rId34" Type="http://schemas.openxmlformats.org/officeDocument/2006/relationships/slide" Target="slides/slide28.xml"/><Relationship Id="rId78" Type="http://schemas.openxmlformats.org/officeDocument/2006/relationships/font" Target="fonts/Karla-italic.fntdata"/><Relationship Id="rId71" Type="http://schemas.openxmlformats.org/officeDocument/2006/relationships/font" Target="fonts/MontserratExtraBold-boldItalic.fntdata"/><Relationship Id="rId70" Type="http://schemas.openxmlformats.org/officeDocument/2006/relationships/font" Target="fonts/MontserratExtraBold-bold.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ProximaNova-regular.fntdata"/><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font" Target="fonts/ProximaNova-italic.fntdata"/><Relationship Id="rId63" Type="http://schemas.openxmlformats.org/officeDocument/2006/relationships/font" Target="fonts/ProximaNova-bold.fntdata"/><Relationship Id="rId22" Type="http://schemas.openxmlformats.org/officeDocument/2006/relationships/slide" Target="slides/slide16.xml"/><Relationship Id="rId66" Type="http://schemas.openxmlformats.org/officeDocument/2006/relationships/font" Target="fonts/ProximaNovaExtrabold-bold.fntdata"/><Relationship Id="rId21" Type="http://schemas.openxmlformats.org/officeDocument/2006/relationships/slide" Target="slides/slide15.xml"/><Relationship Id="rId65" Type="http://schemas.openxmlformats.org/officeDocument/2006/relationships/font" Target="fonts/ProximaNova-boldItalic.fntdata"/><Relationship Id="rId24" Type="http://schemas.openxmlformats.org/officeDocument/2006/relationships/slide" Target="slides/slide18.xml"/><Relationship Id="rId68" Type="http://schemas.openxmlformats.org/officeDocument/2006/relationships/font" Target="fonts/ProximaNovaSemibold-bold.fntdata"/><Relationship Id="rId23" Type="http://schemas.openxmlformats.org/officeDocument/2006/relationships/slide" Target="slides/slide17.xml"/><Relationship Id="rId67" Type="http://schemas.openxmlformats.org/officeDocument/2006/relationships/font" Target="fonts/ProximaNovaSemibold-regular.fnt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ProximaNovaSemibold-bold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aybackpack.com/files/MWEE-Audit-Tool_2025-04-17-171025_jndt.pdf"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ishwildlife.org/application/files/3915/1373/0920/ConEd-2015-Revision-Field_Investigations_.pdf"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aybackpack.com/files/Documents//PA-Issue-Cards.pdf" TargetMode="External"/><Relationship Id="rId3" Type="http://schemas.openxmlformats.org/officeDocument/2006/relationships/hyperlink" Target="https://www.baybackpack.com/files/Documents//PA-Issue-Cards.pdf" TargetMode="External"/><Relationship Id="rId4" Type="http://schemas.openxmlformats.org/officeDocument/2006/relationships/hyperlink" Target="https://www.baybackpack.com/files/Documents/PA-Issue-Cards-Links.pdf"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aybackpack.com/files/Documents/Conestoga-Valley-Think-Cloud.pdf" TargetMode="External"/><Relationship Id="rId3" Type="http://schemas.openxmlformats.org/officeDocument/2006/relationships/hyperlink" Target="https://www.baybackpack.com/files/Documents/Conestoga-Valley-Questions-and-Planning-Investigations.pdf" TargetMode="External"/><Relationship Id="rId4" Type="http://schemas.openxmlformats.org/officeDocument/2006/relationships/hyperlink" Target="https://www.baybackpack.com/files/Documents/Conestoga-Valley-Moving-from-Claims-to-Informed-Action.pdf" TargetMode="External"/><Relationship Id="rId5" Type="http://schemas.openxmlformats.org/officeDocument/2006/relationships/hyperlink" Target="https://www.baybackpack.com/files/Documents/Conestoga-Valley-ELM.pdf" TargetMode="External"/><Relationship Id="rId6" Type="http://schemas.openxmlformats.org/officeDocument/2006/relationships/hyperlink" Target="https://www.baybackpack.com/files/Documents/Conestoga-Valley-ELM-Curriculum-Anchor.pdf" TargetMode="External"/><Relationship Id="rId7" Type="http://schemas.openxmlformats.org/officeDocument/2006/relationships/hyperlink" Target="https://www.baybackpack.com/files/Documents/Conestoga-Valley-ELM-Issue-Investigation.pdf" TargetMode="External"/><Relationship Id="rId8" Type="http://schemas.openxmlformats.org/officeDocument/2006/relationships/hyperlink" Target="https://www.baybackpack.com/files/Documents/Conestoga-Valley-ELM-Informed-Action.pdf"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aybackpack.com/files/Virtual_ELM-1.pdf"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dep.pa.gov/EJViewer" TargetMode="External"/><Relationship Id="rId3" Type="http://schemas.openxmlformats.org/officeDocument/2006/relationships/hyperlink" Target="https://www.epa.gov/ejscreen/overview-environmental-indicators-ejscreen" TargetMode="External"/><Relationship Id="rId4" Type="http://schemas.openxmlformats.org/officeDocument/2006/relationships/hyperlink" Target="https://video.witf.org/video/justice-in-chester-ajz2de/"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opscience.iop.org/article/10.1088/1748-9326/10/10/105002/pdf" TargetMode="External"/><Relationship Id="rId3" Type="http://schemas.openxmlformats.org/officeDocument/2006/relationships/hyperlink" Target="https://iopscience.iop.org/article/10.1088/1748-9326/10/10/105002/pdf" TargetMode="External"/><Relationship Id="rId4" Type="http://schemas.openxmlformats.org/officeDocument/2006/relationships/hyperlink" Target="https://www.archives.gov/federal-register/executive-orders/1994.html#12898"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ywaterway.epa.gov/" TargetMode="External"/><Relationship Id="rId3" Type="http://schemas.openxmlformats.org/officeDocument/2006/relationships/hyperlink" Target="https://ejscreen.epa.gov/mapper/" TargetMode="External"/><Relationship Id="rId4" Type="http://schemas.openxmlformats.org/officeDocument/2006/relationships/hyperlink" Target="https://padep-1.maps.arcgis.com/apps/webappviewer/index.html?id=f31a188de122467691cae93c3339469c"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 name="Google Shape;12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NOTE This is an example Issue and Driving Question - workshop facilitators will need to ID the locally relevant issue and develop a driving question.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09074bade7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 name="Google Shape;129;g209074bade7_0_1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09074bade7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 name="Google Shape;134;g209074bade7_0_1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9" name="Google Shape;13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Example Issue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 name="Google Shape;147;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Example Issue</a:t>
            </a:r>
            <a:endParaRPr>
              <a:solidFill>
                <a:schemeClr val="dk1"/>
              </a:solidFill>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https://www.dep.pa.gov/Citizens/climate/Pages/impacts.aspx</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 name="Google Shape;15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Example Issue</a:t>
            </a:r>
            <a:endParaRPr>
              <a:solidFill>
                <a:schemeClr val="dk1"/>
              </a:solidFill>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https://www.dep.pa.gov/Citizens/climate/Pages/impacts.aspx</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Google Shape;164;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Example Issue - using driving question rubric from MWEE Audit Tool: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u="sng">
                <a:solidFill>
                  <a:schemeClr val="hlink"/>
                </a:solidFill>
                <a:hlinkClick r:id="rId2"/>
              </a:rPr>
              <a:t>https://www.baybackpack.com/files/MWEE-Audit-Tool_2025-04-17-171025_jndt.pdf</a:t>
            </a:r>
            <a:r>
              <a:rPr lang="en">
                <a:solidFill>
                  <a:schemeClr val="dk1"/>
                </a:solidFill>
              </a:rPr>
              <a:t> </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2" name="Google Shape;17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 name="Google Shape;179;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9" name="Google Shape;189;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 name="Google Shape;5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 name="Google Shape;196;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rgbClr val="212529"/>
                </a:solidFill>
              </a:rPr>
              <a:t>Example Issue</a:t>
            </a:r>
            <a:endParaRPr>
              <a:solidFill>
                <a:srgbClr val="212529"/>
              </a:solidFill>
            </a:endParaRPr>
          </a:p>
          <a:p>
            <a:pPr indent="0" lvl="0" marL="0" rtl="0" algn="l">
              <a:lnSpc>
                <a:spcPct val="115000"/>
              </a:lnSpc>
              <a:spcBef>
                <a:spcPts val="1200"/>
              </a:spcBef>
              <a:spcAft>
                <a:spcPts val="0"/>
              </a:spcAft>
              <a:buClr>
                <a:schemeClr val="dk1"/>
              </a:buClr>
              <a:buSzPts val="1100"/>
              <a:buFont typeface="Arial"/>
              <a:buNone/>
            </a:pPr>
            <a:r>
              <a:rPr lang="en">
                <a:solidFill>
                  <a:srgbClr val="212529"/>
                </a:solidFill>
              </a:rPr>
              <a:t>Supporting questions help find the missing information needed to answer the driving question. Ideally, they are generated by the students or co-developed by students and educators. They should uncover the students' current knowledge about the issue, create interest, and begin to frame an investigation that addresses the driving question in a local context.</a:t>
            </a:r>
            <a:endParaRPr>
              <a:solidFill>
                <a:srgbClr val="212529"/>
              </a:solidFill>
            </a:endParaRPr>
          </a:p>
          <a:p>
            <a:pPr indent="0" lvl="0" marL="0" rtl="0" algn="l">
              <a:lnSpc>
                <a:spcPct val="115000"/>
              </a:lnSpc>
              <a:spcBef>
                <a:spcPts val="1200"/>
              </a:spcBef>
              <a:spcAft>
                <a:spcPts val="0"/>
              </a:spcAft>
              <a:buClr>
                <a:schemeClr val="dk1"/>
              </a:buClr>
              <a:buSzPts val="1100"/>
              <a:buFont typeface="Arial"/>
              <a:buNone/>
            </a:pPr>
            <a:r>
              <a:rPr lang="en">
                <a:solidFill>
                  <a:srgbClr val="212529"/>
                </a:solidFill>
              </a:rPr>
              <a:t>Supporting questions provide an opportunity to bring in a variety of subject disciplines, strengthening the life-relevant and authentic contexts for learning. </a:t>
            </a:r>
            <a:endParaRPr>
              <a:solidFill>
                <a:srgbClr val="212529"/>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9" name="Google Shape;209;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SzPts val="1100"/>
              <a:buNone/>
            </a:pPr>
            <a:r>
              <a:rPr b="1" lang="en">
                <a:solidFill>
                  <a:schemeClr val="dk1"/>
                </a:solidFill>
              </a:rPr>
              <a:t>VIRTUAL OPTION</a:t>
            </a:r>
            <a:endParaRPr b="1">
              <a:solidFill>
                <a:schemeClr val="dk1"/>
              </a:solidFill>
            </a:endParaRPr>
          </a:p>
          <a:p>
            <a:pPr indent="0" lvl="0" marL="0" rtl="0" algn="l">
              <a:lnSpc>
                <a:spcPct val="115000"/>
              </a:lnSpc>
              <a:spcBef>
                <a:spcPts val="1200"/>
              </a:spcBef>
              <a:spcAft>
                <a:spcPts val="0"/>
              </a:spcAft>
              <a:buSzPts val="1100"/>
              <a:buNone/>
            </a:pPr>
            <a:r>
              <a:rPr lang="en">
                <a:solidFill>
                  <a:schemeClr val="dk1"/>
                </a:solidFill>
              </a:rPr>
              <a:t>Go to Breakouts</a:t>
            </a:r>
            <a:endParaRPr>
              <a:solidFill>
                <a:schemeClr val="dk1"/>
              </a:solidFill>
            </a:endParaRPr>
          </a:p>
          <a:p>
            <a:pPr indent="0" lvl="0" marL="0" rtl="0" algn="l">
              <a:lnSpc>
                <a:spcPct val="100000"/>
              </a:lnSpc>
              <a:spcBef>
                <a:spcPts val="1200"/>
              </a:spcBef>
              <a:spcAft>
                <a:spcPts val="0"/>
              </a:spcAft>
              <a:buSzPts val="1100"/>
              <a:buNone/>
            </a:pPr>
            <a:r>
              <a:rPr lang="en">
                <a:solidFill>
                  <a:schemeClr val="dk1"/>
                </a:solidFill>
              </a:rPr>
              <a:t>(Use the next slide as a template for this activity)</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rgbClr val="212529"/>
                </a:solidFill>
              </a:rPr>
              <a:t>Supporting questions help find the missing information needed to answer the driving question. Ideally, they are generated by the students or co-developed by students and educators. They should uncover the students' current knowledge about the issue, create interest, and begin to frame an investigation that addresses the driving question in a local context.</a:t>
            </a:r>
            <a:endParaRPr>
              <a:solidFill>
                <a:srgbClr val="212529"/>
              </a:solidFill>
            </a:endParaRPr>
          </a:p>
          <a:p>
            <a:pPr indent="0" lvl="0" marL="0" rtl="0" algn="l">
              <a:lnSpc>
                <a:spcPct val="115000"/>
              </a:lnSpc>
              <a:spcBef>
                <a:spcPts val="1200"/>
              </a:spcBef>
              <a:spcAft>
                <a:spcPts val="0"/>
              </a:spcAft>
              <a:buClr>
                <a:schemeClr val="dk1"/>
              </a:buClr>
              <a:buSzPts val="1100"/>
              <a:buFont typeface="Arial"/>
              <a:buNone/>
            </a:pPr>
            <a:r>
              <a:rPr lang="en">
                <a:solidFill>
                  <a:srgbClr val="212529"/>
                </a:solidFill>
              </a:rPr>
              <a:t>Supporting questions provide an opportunity to bring in a variety of subject disciplines, strengthening the life-relevant and authentic contexts for learning. </a:t>
            </a:r>
            <a:endParaRPr>
              <a:solidFill>
                <a:srgbClr val="212529"/>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34d6ac050e7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34d6ac050e7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34d6ac050e7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34d6ac050e7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Example of a Virtual option exercise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4" name="Google Shape;244;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This is what the students can do!</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Supporting Question Triage (guided inquiry - more or less teacher guidance as needed) - if questions are specific in your LEA, those should be supporting questions</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Could the question be investigated in a classroom</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Investigated Outside</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Supportive of Learning Goals/Stds.</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Support student action</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3" name="Google Shape;253;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200"/>
              </a:spcBef>
              <a:spcAft>
                <a:spcPts val="0"/>
              </a:spcAft>
              <a:buClr>
                <a:schemeClr val="dk1"/>
              </a:buClr>
              <a:buSzPts val="1100"/>
              <a:buFont typeface="Arial"/>
              <a:buNone/>
            </a:pPr>
            <a:r>
              <a:rPr lang="en">
                <a:solidFill>
                  <a:srgbClr val="212529"/>
                </a:solidFill>
              </a:rPr>
              <a:t>OPTIONAL: If facilitators want to dig into investigative questions consider using this resource to do so (there is an activity about categorizing questions and defining the investigative question types): The Association of Fish and Wildlife Agencies developed </a:t>
            </a:r>
            <a:r>
              <a:rPr lang="en" u="sng">
                <a:solidFill>
                  <a:schemeClr val="hlink"/>
                </a:solidFill>
                <a:hlinkClick r:id="rId2"/>
              </a:rPr>
              <a:t>Using Outdoor Environments to Foster Student Learning of Scientific Practices</a:t>
            </a:r>
            <a:r>
              <a:rPr lang="en">
                <a:solidFill>
                  <a:srgbClr val="212529"/>
                </a:solidFill>
              </a:rPr>
              <a:t>, a useful resource that recognizes three main types of investigative questions.</a:t>
            </a:r>
            <a:endParaRPr>
              <a:solidFill>
                <a:srgbClr val="212529"/>
              </a:solidFill>
            </a:endParaRPr>
          </a:p>
          <a:p>
            <a:pPr indent="-298450" lvl="0" marL="457200" rtl="0" algn="l">
              <a:lnSpc>
                <a:spcPct val="100000"/>
              </a:lnSpc>
              <a:spcBef>
                <a:spcPts val="1200"/>
              </a:spcBef>
              <a:spcAft>
                <a:spcPts val="0"/>
              </a:spcAft>
              <a:buClr>
                <a:srgbClr val="212529"/>
              </a:buClr>
              <a:buSzPts val="1100"/>
              <a:buChar char="●"/>
            </a:pPr>
            <a:r>
              <a:rPr lang="en">
                <a:solidFill>
                  <a:srgbClr val="212529"/>
                </a:solidFill>
              </a:rPr>
              <a:t>Descriptive investigations involve describing and/or quantifying parts of a natural system.</a:t>
            </a:r>
            <a:endParaRPr>
              <a:solidFill>
                <a:srgbClr val="212529"/>
              </a:solidFill>
            </a:endParaRPr>
          </a:p>
          <a:p>
            <a:pPr indent="-298450" lvl="0" marL="457200" rtl="0" algn="l">
              <a:lnSpc>
                <a:spcPct val="100000"/>
              </a:lnSpc>
              <a:spcBef>
                <a:spcPts val="0"/>
              </a:spcBef>
              <a:spcAft>
                <a:spcPts val="0"/>
              </a:spcAft>
              <a:buClr>
                <a:srgbClr val="212529"/>
              </a:buClr>
              <a:buSzPts val="1100"/>
              <a:buChar char="●"/>
            </a:pPr>
            <a:r>
              <a:rPr lang="en">
                <a:solidFill>
                  <a:srgbClr val="212529"/>
                </a:solidFill>
              </a:rPr>
              <a:t>Comparative investigations involve collecting data on different populations/organisms, or under different conditions (e.g. times of year, locations), or making a comparison.</a:t>
            </a:r>
            <a:endParaRPr>
              <a:solidFill>
                <a:srgbClr val="212529"/>
              </a:solidFill>
            </a:endParaRPr>
          </a:p>
          <a:p>
            <a:pPr indent="-298450" lvl="0" marL="457200" rtl="0" algn="l">
              <a:lnSpc>
                <a:spcPct val="100000"/>
              </a:lnSpc>
              <a:spcBef>
                <a:spcPts val="0"/>
              </a:spcBef>
              <a:spcAft>
                <a:spcPts val="0"/>
              </a:spcAft>
              <a:buClr>
                <a:srgbClr val="212529"/>
              </a:buClr>
              <a:buSzPts val="1100"/>
              <a:buChar char="●"/>
            </a:pPr>
            <a:r>
              <a:rPr lang="en">
                <a:solidFill>
                  <a:srgbClr val="212529"/>
                </a:solidFill>
              </a:rPr>
              <a:t>Correlative investigations involve measuring or observing two variables and searching for a relationship.</a:t>
            </a:r>
            <a:endParaRPr>
              <a:solidFill>
                <a:srgbClr val="212529"/>
              </a:solidFill>
            </a:endParaRPr>
          </a:p>
          <a:p>
            <a:pPr indent="0" lvl="0" marL="0" rtl="0" algn="l">
              <a:lnSpc>
                <a:spcPct val="100000"/>
              </a:lnSpc>
              <a:spcBef>
                <a:spcPts val="1200"/>
              </a:spcBef>
              <a:spcAft>
                <a:spcPts val="0"/>
              </a:spcAft>
              <a:buSzPts val="1100"/>
              <a:buNone/>
            </a:pPr>
            <a:r>
              <a:t/>
            </a:r>
            <a:endParaRPr>
              <a:solidFill>
                <a:srgbClr val="212529"/>
              </a:solidFill>
              <a:latin typeface="Open Sans"/>
              <a:ea typeface="Open Sans"/>
              <a:cs typeface="Open Sans"/>
              <a:sym typeface="Open San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09074bade7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6" name="Google Shape;266;g209074bade7_0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 name="Google Shape;273;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9" name="Google Shape;279;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5" name="Google Shape;285;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 name="Google Shape;6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Issue Cards: </a:t>
            </a:r>
            <a:r>
              <a:rPr lang="en" u="sng">
                <a:solidFill>
                  <a:schemeClr val="hlink"/>
                </a:solidFill>
                <a:hlinkClick r:id="rId2"/>
              </a:rPr>
              <a:t>https://www.baybackpack.com/files/Documents//PA-Issue-Cards.pdf</a:t>
            </a:r>
            <a:r>
              <a:rPr lang="en">
                <a:solidFill>
                  <a:schemeClr val="dk1"/>
                </a:solidFill>
              </a:rPr>
              <a:t> </a:t>
            </a:r>
            <a:endParaRPr/>
          </a:p>
          <a:p>
            <a:pPr indent="-298450" lvl="0" marL="457200" rtl="0" algn="l">
              <a:lnSpc>
                <a:spcPct val="100000"/>
              </a:lnSpc>
              <a:spcBef>
                <a:spcPts val="0"/>
              </a:spcBef>
              <a:spcAft>
                <a:spcPts val="0"/>
              </a:spcAft>
              <a:buSzPts val="1100"/>
              <a:buAutoNum type="arabicPeriod"/>
            </a:pPr>
            <a:r>
              <a:rPr lang="en"/>
              <a:t>Brainstorm watershed issues in your area</a:t>
            </a:r>
            <a:endParaRPr/>
          </a:p>
          <a:p>
            <a:pPr indent="-298450" lvl="0" marL="457200" rtl="0" algn="l">
              <a:lnSpc>
                <a:spcPct val="100000"/>
              </a:lnSpc>
              <a:spcBef>
                <a:spcPts val="0"/>
              </a:spcBef>
              <a:spcAft>
                <a:spcPts val="0"/>
              </a:spcAft>
              <a:buSzPts val="1100"/>
              <a:buAutoNum type="arabicPeriod"/>
            </a:pPr>
            <a:r>
              <a:rPr lang="en"/>
              <a:t>Share the jamboard (see links below)</a:t>
            </a:r>
            <a:endParaRPr/>
          </a:p>
          <a:p>
            <a:pPr indent="-298450" lvl="0" marL="457200" rtl="0" algn="l">
              <a:lnSpc>
                <a:spcPct val="100000"/>
              </a:lnSpc>
              <a:spcBef>
                <a:spcPts val="0"/>
              </a:spcBef>
              <a:spcAft>
                <a:spcPts val="0"/>
              </a:spcAft>
              <a:buSzPts val="1100"/>
              <a:buAutoNum type="arabicPeriod"/>
            </a:pPr>
            <a:r>
              <a:rPr lang="en"/>
              <a:t>Look at all the issues - learn a bit about all (7mins) (Issue Cards: </a:t>
            </a:r>
            <a:r>
              <a:rPr lang="en" u="sng">
                <a:solidFill>
                  <a:schemeClr val="hlink"/>
                </a:solidFill>
                <a:hlinkClick r:id="rId3"/>
              </a:rPr>
              <a:t>https://www.baybackpack.com/files/Documents//PA-Issue-Cards.pdf</a:t>
            </a:r>
            <a:r>
              <a:rPr lang="en"/>
              <a:t> </a:t>
            </a:r>
            <a:r>
              <a:rPr lang="en"/>
              <a:t>; Local Issue Docs:</a:t>
            </a:r>
            <a:r>
              <a:rPr lang="en" u="sng">
                <a:solidFill>
                  <a:schemeClr val="hlink"/>
                </a:solidFill>
                <a:hlinkClick r:id="rId4"/>
              </a:rPr>
              <a:t>https://www.baybackpack.com/files/Documents/PA-Issue-Cards-Links.pdf</a:t>
            </a:r>
            <a:r>
              <a:rPr lang="en"/>
              <a:t> </a:t>
            </a:r>
            <a:r>
              <a:rPr lang="en"/>
              <a:t>)</a:t>
            </a:r>
            <a:endParaRPr/>
          </a:p>
          <a:p>
            <a:pPr indent="-298450" lvl="0" marL="457200" rtl="0" algn="l">
              <a:lnSpc>
                <a:spcPct val="100000"/>
              </a:lnSpc>
              <a:spcBef>
                <a:spcPts val="0"/>
              </a:spcBef>
              <a:spcAft>
                <a:spcPts val="0"/>
              </a:spcAft>
              <a:buSzPts val="1100"/>
              <a:buAutoNum type="arabicPeriod"/>
            </a:pPr>
            <a:r>
              <a:rPr lang="en"/>
              <a:t>Ask are there any missing: </a:t>
            </a:r>
            <a:endParaRPr/>
          </a:p>
          <a:p>
            <a:pPr indent="-298450" lvl="0" marL="457200" rtl="0" algn="l">
              <a:lnSpc>
                <a:spcPct val="100000"/>
              </a:lnSpc>
              <a:spcBef>
                <a:spcPts val="0"/>
              </a:spcBef>
              <a:spcAft>
                <a:spcPts val="0"/>
              </a:spcAft>
              <a:buSzPts val="1100"/>
              <a:buAutoNum type="arabicPeriod"/>
            </a:pPr>
            <a:r>
              <a:rPr lang="en"/>
              <a:t>After exploring all the issues pick six that we want to work with - for efficiency consider deleting the ones that are less relevant</a:t>
            </a:r>
            <a:endParaRPr/>
          </a:p>
          <a:p>
            <a:pPr indent="-298450" lvl="0" marL="457200" rtl="0" algn="l">
              <a:lnSpc>
                <a:spcPct val="100000"/>
              </a:lnSpc>
              <a:spcBef>
                <a:spcPts val="0"/>
              </a:spcBef>
              <a:spcAft>
                <a:spcPts val="0"/>
              </a:spcAft>
              <a:buClr>
                <a:srgbClr val="333333"/>
              </a:buClr>
              <a:buSzPts val="1100"/>
              <a:buAutoNum type="arabicPeriod"/>
            </a:pPr>
            <a:r>
              <a:rPr lang="en">
                <a:solidFill>
                  <a:srgbClr val="333333"/>
                </a:solidFill>
              </a:rPr>
              <a:t>Using the 6 issue descriptor cards, label each issue based on natural systems, human systems and values. Be prepared to defend your labels. (pile the unused ones in a group)</a:t>
            </a:r>
            <a:endParaRPr>
              <a:solidFill>
                <a:srgbClr val="333333"/>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1" name="Google Shape;291;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8" name="Google Shape;298;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0" name="Google Shape;310;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Action Local must be tied back to DQ and to data collected during the issue definition and exploration.</a:t>
            </a:r>
            <a:endParaRPr>
              <a:solidFill>
                <a:srgbClr val="212529"/>
              </a:solidFill>
              <a:latin typeface="Open Sans"/>
              <a:ea typeface="Open Sans"/>
              <a:cs typeface="Open Sans"/>
              <a:sym typeface="Open Sans"/>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7" name="Google Shape;317;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3" name="Google Shape;323;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Conestoga Valley HS ELM Materials: </a:t>
            </a:r>
            <a:endParaRPr/>
          </a:p>
          <a:p>
            <a:pPr indent="0" lvl="0" marL="0" rtl="0" algn="l">
              <a:lnSpc>
                <a:spcPct val="115000"/>
              </a:lnSpc>
              <a:spcBef>
                <a:spcPts val="0"/>
              </a:spcBef>
              <a:spcAft>
                <a:spcPts val="0"/>
              </a:spcAft>
              <a:buNone/>
            </a:pPr>
            <a:r>
              <a:rPr lang="en" sz="1000"/>
              <a:t>Conestoga Valley Think Cloud</a:t>
            </a:r>
            <a:endParaRPr sz="1000" u="sng">
              <a:solidFill>
                <a:schemeClr val="hlink"/>
              </a:solidFill>
            </a:endParaRPr>
          </a:p>
          <a:p>
            <a:pPr indent="0" lvl="0" marL="0" rtl="0" algn="l">
              <a:lnSpc>
                <a:spcPct val="115000"/>
              </a:lnSpc>
              <a:spcBef>
                <a:spcPts val="0"/>
              </a:spcBef>
              <a:spcAft>
                <a:spcPts val="0"/>
              </a:spcAft>
              <a:buNone/>
            </a:pPr>
            <a:r>
              <a:rPr lang="en" sz="1000" u="sng">
                <a:solidFill>
                  <a:schemeClr val="hlink"/>
                </a:solidFill>
                <a:hlinkClick r:id="rId2"/>
              </a:rPr>
              <a:t>https://www.baybackpack.com/files/Documents/Conestoga-Valley-Think-Cloud.pdf</a:t>
            </a:r>
            <a:endParaRPr sz="1000" u="sng">
              <a:solidFill>
                <a:schemeClr val="hlink"/>
              </a:solidFill>
            </a:endParaRPr>
          </a:p>
          <a:p>
            <a:pPr indent="0" lvl="0" marL="0" rtl="0" algn="l">
              <a:lnSpc>
                <a:spcPct val="115000"/>
              </a:lnSpc>
              <a:spcBef>
                <a:spcPts val="0"/>
              </a:spcBef>
              <a:spcAft>
                <a:spcPts val="0"/>
              </a:spcAft>
              <a:buNone/>
            </a:pPr>
            <a:r>
              <a:rPr lang="en" sz="1000"/>
              <a:t>Conestoga Valley Questions and Planning Investigations</a:t>
            </a:r>
            <a:endParaRPr sz="1000" u="sng">
              <a:solidFill>
                <a:schemeClr val="hlink"/>
              </a:solidFill>
            </a:endParaRPr>
          </a:p>
          <a:p>
            <a:pPr indent="0" lvl="0" marL="0" rtl="0" algn="l">
              <a:lnSpc>
                <a:spcPct val="115000"/>
              </a:lnSpc>
              <a:spcBef>
                <a:spcPts val="0"/>
              </a:spcBef>
              <a:spcAft>
                <a:spcPts val="0"/>
              </a:spcAft>
              <a:buNone/>
            </a:pPr>
            <a:r>
              <a:rPr lang="en" sz="1000" u="sng">
                <a:solidFill>
                  <a:schemeClr val="hlink"/>
                </a:solidFill>
                <a:hlinkClick r:id="rId3"/>
              </a:rPr>
              <a:t>https://www.baybackpack.com/files/Documents/Conestoga-Valley-Questions-and-Planning-Investigations.pdf</a:t>
            </a:r>
            <a:endParaRPr sz="1000" u="sng">
              <a:solidFill>
                <a:schemeClr val="hlink"/>
              </a:solidFill>
            </a:endParaRPr>
          </a:p>
          <a:p>
            <a:pPr indent="0" lvl="0" marL="0" rtl="0" algn="l">
              <a:lnSpc>
                <a:spcPct val="115000"/>
              </a:lnSpc>
              <a:spcBef>
                <a:spcPts val="0"/>
              </a:spcBef>
              <a:spcAft>
                <a:spcPts val="0"/>
              </a:spcAft>
              <a:buNone/>
            </a:pPr>
            <a:r>
              <a:rPr lang="en" sz="1000"/>
              <a:t>Conestoga Valley Moving from Claims to Informed Action</a:t>
            </a:r>
            <a:endParaRPr sz="1000" u="sng">
              <a:solidFill>
                <a:schemeClr val="hlink"/>
              </a:solidFill>
            </a:endParaRPr>
          </a:p>
          <a:p>
            <a:pPr indent="0" lvl="0" marL="0" rtl="0" algn="l">
              <a:lnSpc>
                <a:spcPct val="115000"/>
              </a:lnSpc>
              <a:spcBef>
                <a:spcPts val="0"/>
              </a:spcBef>
              <a:spcAft>
                <a:spcPts val="0"/>
              </a:spcAft>
              <a:buNone/>
            </a:pPr>
            <a:r>
              <a:rPr lang="en" sz="1000" u="sng">
                <a:solidFill>
                  <a:schemeClr val="hlink"/>
                </a:solidFill>
                <a:hlinkClick r:id="rId4"/>
              </a:rPr>
              <a:t>https://www.baybackpack.com/files/Documents/Conestoga-Valley-Moving-from-Claims-to-Informed-Action.pdf</a:t>
            </a:r>
            <a:endParaRPr sz="1000" u="sng">
              <a:solidFill>
                <a:schemeClr val="hlink"/>
              </a:solidFill>
            </a:endParaRPr>
          </a:p>
          <a:p>
            <a:pPr indent="0" lvl="0" marL="0" rtl="0" algn="l">
              <a:lnSpc>
                <a:spcPct val="115000"/>
              </a:lnSpc>
              <a:spcBef>
                <a:spcPts val="0"/>
              </a:spcBef>
              <a:spcAft>
                <a:spcPts val="0"/>
              </a:spcAft>
              <a:buNone/>
            </a:pPr>
            <a:r>
              <a:rPr lang="en" sz="1000"/>
              <a:t>Conestoga Valley ELM</a:t>
            </a:r>
            <a:endParaRPr sz="1000" u="sng">
              <a:solidFill>
                <a:schemeClr val="hlink"/>
              </a:solidFill>
            </a:endParaRPr>
          </a:p>
          <a:p>
            <a:pPr indent="0" lvl="0" marL="0" rtl="0" algn="l">
              <a:lnSpc>
                <a:spcPct val="115000"/>
              </a:lnSpc>
              <a:spcBef>
                <a:spcPts val="0"/>
              </a:spcBef>
              <a:spcAft>
                <a:spcPts val="0"/>
              </a:spcAft>
              <a:buNone/>
            </a:pPr>
            <a:r>
              <a:rPr lang="en" sz="1000" u="sng">
                <a:solidFill>
                  <a:schemeClr val="hlink"/>
                </a:solidFill>
                <a:hlinkClick r:id="rId5"/>
              </a:rPr>
              <a:t>https://www.baybackpack.com/files/Documents/Conestoga-Valley-ELM.pdf</a:t>
            </a:r>
            <a:endParaRPr sz="1000" u="sng">
              <a:solidFill>
                <a:schemeClr val="hlink"/>
              </a:solidFill>
            </a:endParaRPr>
          </a:p>
          <a:p>
            <a:pPr indent="0" lvl="0" marL="0" rtl="0" algn="l">
              <a:lnSpc>
                <a:spcPct val="115000"/>
              </a:lnSpc>
              <a:spcBef>
                <a:spcPts val="0"/>
              </a:spcBef>
              <a:spcAft>
                <a:spcPts val="0"/>
              </a:spcAft>
              <a:buNone/>
            </a:pPr>
            <a:r>
              <a:rPr lang="en" sz="1000"/>
              <a:t>Conestoga Valley ELM Curriculum Anchor</a:t>
            </a:r>
            <a:endParaRPr sz="1000" u="sng">
              <a:solidFill>
                <a:schemeClr val="hlink"/>
              </a:solidFill>
            </a:endParaRPr>
          </a:p>
          <a:p>
            <a:pPr indent="0" lvl="0" marL="0" rtl="0" algn="l">
              <a:lnSpc>
                <a:spcPct val="115000"/>
              </a:lnSpc>
              <a:spcBef>
                <a:spcPts val="0"/>
              </a:spcBef>
              <a:spcAft>
                <a:spcPts val="0"/>
              </a:spcAft>
              <a:buNone/>
            </a:pPr>
            <a:r>
              <a:rPr lang="en" sz="1000" u="sng">
                <a:solidFill>
                  <a:schemeClr val="hlink"/>
                </a:solidFill>
                <a:hlinkClick r:id="rId6"/>
              </a:rPr>
              <a:t>https://www.baybackpack.com/files/Documents/Conestoga-Valley-ELM-Curriculum-Anchor.pdf</a:t>
            </a:r>
            <a:endParaRPr sz="1000" u="sng">
              <a:solidFill>
                <a:schemeClr val="hlink"/>
              </a:solidFill>
            </a:endParaRPr>
          </a:p>
          <a:p>
            <a:pPr indent="0" lvl="0" marL="0" rtl="0" algn="l">
              <a:lnSpc>
                <a:spcPct val="115000"/>
              </a:lnSpc>
              <a:spcBef>
                <a:spcPts val="0"/>
              </a:spcBef>
              <a:spcAft>
                <a:spcPts val="0"/>
              </a:spcAft>
              <a:buNone/>
            </a:pPr>
            <a:r>
              <a:rPr lang="en" sz="1000"/>
              <a:t>Conestoga Valley ELM Issue Investigation</a:t>
            </a:r>
            <a:endParaRPr sz="1000" u="sng">
              <a:solidFill>
                <a:schemeClr val="hlink"/>
              </a:solidFill>
            </a:endParaRPr>
          </a:p>
          <a:p>
            <a:pPr indent="0" lvl="0" marL="0" rtl="0" algn="l">
              <a:lnSpc>
                <a:spcPct val="115000"/>
              </a:lnSpc>
              <a:spcBef>
                <a:spcPts val="0"/>
              </a:spcBef>
              <a:spcAft>
                <a:spcPts val="0"/>
              </a:spcAft>
              <a:buNone/>
            </a:pPr>
            <a:r>
              <a:rPr lang="en" sz="1000" u="sng">
                <a:solidFill>
                  <a:schemeClr val="hlink"/>
                </a:solidFill>
                <a:hlinkClick r:id="rId7"/>
              </a:rPr>
              <a:t>https://www.baybackpack.com/files/Documents/Conestoga-Valley-ELM-Issue-Investigation.pdf</a:t>
            </a:r>
            <a:endParaRPr sz="1000" u="sng">
              <a:solidFill>
                <a:schemeClr val="hlink"/>
              </a:solidFill>
            </a:endParaRPr>
          </a:p>
          <a:p>
            <a:pPr indent="0" lvl="0" marL="0" rtl="0" algn="l">
              <a:lnSpc>
                <a:spcPct val="115000"/>
              </a:lnSpc>
              <a:spcBef>
                <a:spcPts val="0"/>
              </a:spcBef>
              <a:spcAft>
                <a:spcPts val="0"/>
              </a:spcAft>
              <a:buNone/>
            </a:pPr>
            <a:r>
              <a:rPr lang="en" sz="1000"/>
              <a:t>Conestoga Valley ELM Informed Action</a:t>
            </a:r>
            <a:endParaRPr sz="1000" u="sng">
              <a:solidFill>
                <a:schemeClr val="hlink"/>
              </a:solidFill>
            </a:endParaRPr>
          </a:p>
          <a:p>
            <a:pPr indent="0" lvl="0" marL="0" rtl="0" algn="l">
              <a:lnSpc>
                <a:spcPct val="115000"/>
              </a:lnSpc>
              <a:spcBef>
                <a:spcPts val="0"/>
              </a:spcBef>
              <a:spcAft>
                <a:spcPts val="0"/>
              </a:spcAft>
              <a:buNone/>
            </a:pPr>
            <a:r>
              <a:rPr lang="en" sz="1000" u="sng">
                <a:solidFill>
                  <a:schemeClr val="hlink"/>
                </a:solidFill>
                <a:hlinkClick r:id="rId8"/>
              </a:rPr>
              <a:t>https://www.baybackpack.com/files/Documents/Conestoga-Valley-ELM-Informed-Action.pdf</a:t>
            </a:r>
            <a:endParaRPr sz="1000" u="sng">
              <a:solidFill>
                <a:schemeClr val="hlink"/>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1" name="Google Shape;331;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1" name="Google Shape;341;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VIRTUAL OPTION: </a:t>
            </a:r>
            <a:r>
              <a:rPr lang="en" u="sng">
                <a:solidFill>
                  <a:schemeClr val="hlink"/>
                </a:solidFill>
                <a:hlinkClick r:id="rId2"/>
              </a:rPr>
              <a:t>https://www.baybackpack.com/files/Virtual_ELM-1.pdf</a:t>
            </a:r>
            <a:r>
              <a:rPr lang="en"/>
              <a:t>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3" name="Google Shape;353;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8" name="Google Shape;358;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6" name="Google Shape;366;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 name="Google Shape;74;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2" name="Google Shape;372;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9" name="Google Shape;379;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5" name="Google Shape;385;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EPA and DEP define environmental justice as 	 		</a:t>
            </a:r>
            <a:endParaRPr/>
          </a:p>
          <a:p>
            <a:pPr indent="0" lvl="0" marL="0" rtl="0" algn="l">
              <a:lnSpc>
                <a:spcPct val="100000"/>
              </a:lnSpc>
              <a:spcBef>
                <a:spcPts val="0"/>
              </a:spcBef>
              <a:spcAft>
                <a:spcPts val="0"/>
              </a:spcAft>
              <a:buClr>
                <a:schemeClr val="dk1"/>
              </a:buClr>
              <a:buSzPts val="1100"/>
              <a:buFont typeface="Arial"/>
              <a:buNone/>
            </a:pPr>
            <a:r>
              <a:rPr lang="en"/>
              <a:t>Environmental justice is the fair treatment and meaningful involvement of all people regardless of race, color, national origin, or income, with respect to the development, implementation, and enforcement of environmental laws, regulations, and policies. This goal will be achieved when everyone enjoys:</a:t>
            </a:r>
            <a:endParaRPr/>
          </a:p>
          <a:p>
            <a:pPr indent="-298450" lvl="0" marL="457200" rtl="0" algn="l">
              <a:lnSpc>
                <a:spcPct val="115000"/>
              </a:lnSpc>
              <a:spcBef>
                <a:spcPts val="1200"/>
              </a:spcBef>
              <a:spcAft>
                <a:spcPts val="0"/>
              </a:spcAft>
              <a:buClr>
                <a:schemeClr val="dk1"/>
              </a:buClr>
              <a:buSzPts val="1100"/>
              <a:buChar char="●"/>
            </a:pPr>
            <a:r>
              <a:rPr lang="en"/>
              <a:t>The same degree of protection from environmental and health hazards, and</a:t>
            </a:r>
            <a:endParaRPr/>
          </a:p>
          <a:p>
            <a:pPr indent="-298450" lvl="0" marL="457200" rtl="0" algn="l">
              <a:lnSpc>
                <a:spcPct val="115000"/>
              </a:lnSpc>
              <a:spcBef>
                <a:spcPts val="0"/>
              </a:spcBef>
              <a:spcAft>
                <a:spcPts val="0"/>
              </a:spcAft>
              <a:buClr>
                <a:schemeClr val="dk1"/>
              </a:buClr>
              <a:buSzPts val="1100"/>
              <a:buChar char="●"/>
            </a:pPr>
            <a:r>
              <a:rPr lang="en"/>
              <a:t>Equal access to the decision-making process to have a healthy environment in which to live, learn, and work.</a:t>
            </a:r>
            <a:endParaRPr/>
          </a:p>
          <a:p>
            <a:pPr indent="0" lvl="0" marL="0" rtl="0" algn="l">
              <a:lnSpc>
                <a:spcPct val="100000"/>
              </a:lnSpc>
              <a:spcBef>
                <a:spcPts val="120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DEP defines an EJ Area as any census tract where 20 percent or more individuals live at or below the federal poverty line, and/or 30 percent or more of the population identifies as a non-white minority, based on data from the U.S. Census Bureau and the federal guidelines for poverty.</a:t>
            </a:r>
            <a:endParaRPr/>
          </a:p>
          <a:p>
            <a:pPr indent="0" lvl="0" marL="0" rtl="0" algn="l">
              <a:lnSpc>
                <a:spcPct val="100000"/>
              </a:lnSpc>
              <a:spcBef>
                <a:spcPts val="0"/>
              </a:spcBef>
              <a:spcAft>
                <a:spcPts val="0"/>
              </a:spcAft>
              <a:buSzPts val="1100"/>
              <a:buNone/>
            </a:pPr>
            <a:r>
              <a:t/>
            </a:r>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latin typeface="Calibri"/>
                <a:ea typeface="Calibri"/>
                <a:cs typeface="Calibri"/>
                <a:sym typeface="Calibri"/>
              </a:rPr>
              <a:t>The EJ index is a combination of environmental and demographic information. There are eleven EJ Indexes in EJSCREEN reflecting the 11 environmental indicators. The 11 EJ Index names are: 	</a:t>
            </a:r>
            <a:endParaRPr sz="1200">
              <a:solidFill>
                <a:schemeClr val="dk1"/>
              </a:solidFill>
              <a:latin typeface="Calibri"/>
              <a:ea typeface="Calibri"/>
              <a:cs typeface="Calibri"/>
              <a:sym typeface="Calibri"/>
            </a:endParaRPr>
          </a:p>
          <a:p>
            <a:pPr indent="-298450" lvl="0" marL="457200" rtl="0" algn="l">
              <a:lnSpc>
                <a:spcPct val="115000"/>
              </a:lnSpc>
              <a:spcBef>
                <a:spcPts val="1200"/>
              </a:spcBef>
              <a:spcAft>
                <a:spcPts val="0"/>
              </a:spcAft>
              <a:buClr>
                <a:schemeClr val="dk1"/>
              </a:buClr>
              <a:buSzPts val="1100"/>
              <a:buAutoNum type="arabicPeriod"/>
            </a:pPr>
            <a:r>
              <a:rPr lang="en" sz="1200">
                <a:solidFill>
                  <a:schemeClr val="dk1"/>
                </a:solidFill>
                <a:latin typeface="Calibri"/>
                <a:ea typeface="Calibri"/>
                <a:cs typeface="Calibri"/>
                <a:sym typeface="Calibri"/>
              </a:rPr>
              <a:t>National Scale Air Toxics Assessment Air Toxics Cancer Risk</a:t>
            </a:r>
            <a:endParaRPr sz="1200">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AutoNum type="arabicPeriod"/>
            </a:pPr>
            <a:r>
              <a:rPr lang="en" sz="1200">
                <a:solidFill>
                  <a:schemeClr val="dk1"/>
                </a:solidFill>
                <a:latin typeface="Calibri"/>
                <a:ea typeface="Calibri"/>
                <a:cs typeface="Calibri"/>
                <a:sym typeface="Calibri"/>
              </a:rPr>
              <a:t>National Scale Air Toxics Assessment Respiratory Hazard Index</a:t>
            </a:r>
            <a:endParaRPr sz="1200">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AutoNum type="arabicPeriod"/>
            </a:pPr>
            <a:r>
              <a:rPr lang="en" sz="1200">
                <a:solidFill>
                  <a:schemeClr val="dk1"/>
                </a:solidFill>
                <a:latin typeface="Calibri"/>
                <a:ea typeface="Calibri"/>
                <a:cs typeface="Calibri"/>
                <a:sym typeface="Calibri"/>
              </a:rPr>
              <a:t>National Scale Air Toxics Assessment Diesel PM (DPM)</a:t>
            </a:r>
            <a:endParaRPr sz="1200">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AutoNum type="arabicPeriod"/>
            </a:pPr>
            <a:r>
              <a:rPr lang="en" sz="1200">
                <a:solidFill>
                  <a:schemeClr val="dk1"/>
                </a:solidFill>
                <a:latin typeface="Calibri"/>
                <a:ea typeface="Calibri"/>
                <a:cs typeface="Calibri"/>
                <a:sym typeface="Calibri"/>
              </a:rPr>
              <a:t>Particulate Matter (PM2.5)</a:t>
            </a:r>
            <a:endParaRPr sz="1200">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AutoNum type="arabicPeriod"/>
            </a:pPr>
            <a:r>
              <a:rPr lang="en" sz="1200">
                <a:solidFill>
                  <a:schemeClr val="dk1"/>
                </a:solidFill>
                <a:latin typeface="Calibri"/>
                <a:ea typeface="Calibri"/>
                <a:cs typeface="Calibri"/>
                <a:sym typeface="Calibri"/>
              </a:rPr>
              <a:t>Ozone</a:t>
            </a:r>
            <a:endParaRPr sz="1200">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AutoNum type="arabicPeriod"/>
            </a:pPr>
            <a:r>
              <a:rPr lang="en" sz="1200">
                <a:solidFill>
                  <a:schemeClr val="dk1"/>
                </a:solidFill>
                <a:latin typeface="Calibri"/>
                <a:ea typeface="Calibri"/>
                <a:cs typeface="Calibri"/>
                <a:sym typeface="Calibri"/>
              </a:rPr>
              <a:t>Lead Paint Indicator</a:t>
            </a:r>
            <a:endParaRPr sz="1200">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AutoNum type="arabicPeriod"/>
            </a:pPr>
            <a:r>
              <a:rPr lang="en" sz="1200">
                <a:solidFill>
                  <a:schemeClr val="dk1"/>
                </a:solidFill>
                <a:latin typeface="Calibri"/>
                <a:ea typeface="Calibri"/>
                <a:cs typeface="Calibri"/>
                <a:sym typeface="Calibri"/>
              </a:rPr>
              <a:t>Traffic Proximity and Volume</a:t>
            </a:r>
            <a:endParaRPr sz="1200">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AutoNum type="arabicPeriod"/>
            </a:pPr>
            <a:r>
              <a:rPr lang="en" sz="1200">
                <a:solidFill>
                  <a:schemeClr val="dk1"/>
                </a:solidFill>
                <a:latin typeface="Calibri"/>
                <a:ea typeface="Calibri"/>
                <a:cs typeface="Calibri"/>
                <a:sym typeface="Calibri"/>
              </a:rPr>
              <a:t>Proximity to Risk Management Plan Sites</a:t>
            </a:r>
            <a:endParaRPr sz="1200">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AutoNum type="arabicPeriod"/>
            </a:pPr>
            <a:r>
              <a:rPr lang="en" sz="1200">
                <a:solidFill>
                  <a:schemeClr val="dk1"/>
                </a:solidFill>
                <a:latin typeface="Calibri"/>
                <a:ea typeface="Calibri"/>
                <a:cs typeface="Calibri"/>
                <a:sym typeface="Calibri"/>
              </a:rPr>
              <a:t>Proximity to Treatment Storage and Disposal Facilities</a:t>
            </a:r>
            <a:endParaRPr sz="1200">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AutoNum type="arabicPeriod"/>
            </a:pPr>
            <a:r>
              <a:rPr lang="en" sz="1200">
                <a:solidFill>
                  <a:schemeClr val="dk1"/>
                </a:solidFill>
                <a:latin typeface="Calibri"/>
                <a:ea typeface="Calibri"/>
                <a:cs typeface="Calibri"/>
                <a:sym typeface="Calibri"/>
              </a:rPr>
              <a:t>Proximity to National Priorities List Sites</a:t>
            </a:r>
            <a:endParaRPr sz="1200">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AutoNum type="arabicPeriod"/>
            </a:pPr>
            <a:r>
              <a:rPr lang="en" sz="1200">
                <a:solidFill>
                  <a:schemeClr val="dk1"/>
                </a:solidFill>
                <a:latin typeface="Calibri"/>
                <a:ea typeface="Calibri"/>
                <a:cs typeface="Calibri"/>
                <a:sym typeface="Calibri"/>
              </a:rPr>
              <a:t>Wastewater Discharge Indicator</a:t>
            </a:r>
            <a:endParaRPr sz="1200">
              <a:solidFill>
                <a:schemeClr val="dk1"/>
              </a:solidFill>
              <a:latin typeface="Calibri"/>
              <a:ea typeface="Calibri"/>
              <a:cs typeface="Calibri"/>
              <a:sym typeface="Calibri"/>
            </a:endParaRPr>
          </a:p>
          <a:p>
            <a:pPr indent="0" lvl="0" marL="0" rtl="0" algn="l">
              <a:lnSpc>
                <a:spcPct val="115000"/>
              </a:lnSpc>
              <a:spcBef>
                <a:spcPts val="1200"/>
              </a:spcBef>
              <a:spcAft>
                <a:spcPts val="0"/>
              </a:spcAft>
              <a:buSzPts val="1100"/>
              <a:buNone/>
            </a:pPr>
            <a:r>
              <a:t/>
            </a:r>
            <a:endParaRPr sz="1200">
              <a:solidFill>
                <a:schemeClr val="dk1"/>
              </a:solidFill>
              <a:latin typeface="Calibri"/>
              <a:ea typeface="Calibri"/>
              <a:cs typeface="Calibri"/>
              <a:sym typeface="Calibri"/>
            </a:endParaRPr>
          </a:p>
          <a:p>
            <a:pPr indent="0" lvl="0" marL="0" rtl="0" algn="l">
              <a:lnSpc>
                <a:spcPct val="115000"/>
              </a:lnSpc>
              <a:spcBef>
                <a:spcPts val="1200"/>
              </a:spcBef>
              <a:spcAft>
                <a:spcPts val="0"/>
              </a:spcAft>
              <a:buSzPts val="1100"/>
              <a:buNone/>
            </a:pPr>
            <a:r>
              <a:rPr lang="en" sz="1200">
                <a:solidFill>
                  <a:schemeClr val="dk1"/>
                </a:solidFill>
                <a:latin typeface="Calibri"/>
                <a:ea typeface="Calibri"/>
                <a:cs typeface="Calibri"/>
                <a:sym typeface="Calibri"/>
              </a:rPr>
              <a:t>Commonwealth of Pennsylvania has identified 1,015 Environmental Justice Areas (EJA)</a:t>
            </a:r>
            <a:r>
              <a:rPr lang="en">
                <a:solidFill>
                  <a:schemeClr val="dk1"/>
                </a:solidFill>
              </a:rPr>
              <a:t> </a:t>
            </a:r>
            <a:endParaRPr>
              <a:solidFill>
                <a:schemeClr val="dk1"/>
              </a:solidFill>
            </a:endParaRPr>
          </a:p>
          <a:p>
            <a:pPr indent="0" lvl="0" marL="0" rtl="0" algn="l">
              <a:lnSpc>
                <a:spcPct val="115000"/>
              </a:lnSpc>
              <a:spcBef>
                <a:spcPts val="1200"/>
              </a:spcBef>
              <a:spcAft>
                <a:spcPts val="0"/>
              </a:spcAft>
              <a:buSzPts val="1100"/>
              <a:buNone/>
            </a:pPr>
            <a:r>
              <a:rPr lang="en" sz="1200">
                <a:solidFill>
                  <a:schemeClr val="dk1"/>
                </a:solidFill>
                <a:latin typeface="Calibri"/>
                <a:ea typeface="Calibri"/>
                <a:cs typeface="Calibri"/>
                <a:sym typeface="Calibri"/>
              </a:rPr>
              <a:t>66 of 67 counties</a:t>
            </a:r>
            <a:r>
              <a:rPr lang="en">
                <a:solidFill>
                  <a:schemeClr val="dk1"/>
                </a:solidFill>
              </a:rPr>
              <a:t> </a:t>
            </a:r>
            <a:endParaRPr>
              <a:solidFill>
                <a:schemeClr val="dk1"/>
              </a:solidFill>
            </a:endParaRPr>
          </a:p>
          <a:p>
            <a:pPr indent="0" lvl="0" marL="0" rtl="0" algn="l">
              <a:lnSpc>
                <a:spcPct val="115000"/>
              </a:lnSpc>
              <a:spcBef>
                <a:spcPts val="1200"/>
              </a:spcBef>
              <a:spcAft>
                <a:spcPts val="0"/>
              </a:spcAft>
              <a:buSzPts val="1100"/>
              <a:buNone/>
            </a:pPr>
            <a:r>
              <a:rPr lang="en" sz="1200">
                <a:solidFill>
                  <a:schemeClr val="dk1"/>
                </a:solidFill>
                <a:latin typeface="Calibri"/>
                <a:ea typeface="Calibri"/>
                <a:cs typeface="Calibri"/>
                <a:sym typeface="Calibri"/>
              </a:rPr>
              <a:t>The majority of Pennsylvania schools and districts categorized as Title 1 or via Every</a:t>
            </a:r>
            <a:r>
              <a:rPr i="1" lang="en" sz="1200">
                <a:solidFill>
                  <a:schemeClr val="dk1"/>
                </a:solidFill>
                <a:latin typeface="Calibri"/>
                <a:ea typeface="Calibri"/>
                <a:cs typeface="Calibri"/>
                <a:sym typeface="Calibri"/>
              </a:rPr>
              <a:t> Student Succeeds Act </a:t>
            </a:r>
            <a:r>
              <a:rPr lang="en" sz="1200">
                <a:solidFill>
                  <a:schemeClr val="dk1"/>
                </a:solidFill>
                <a:latin typeface="Calibri"/>
                <a:ea typeface="Calibri"/>
                <a:cs typeface="Calibri"/>
                <a:sym typeface="Calibri"/>
              </a:rPr>
              <a:t>as “Comprehensive Improvement” or “Targeted Support and Improvement” schools are located within or close to EJA’s</a:t>
            </a:r>
            <a:r>
              <a:rPr lang="en">
                <a:solidFill>
                  <a:schemeClr val="dk1"/>
                </a:solidFill>
              </a:rPr>
              <a:t> </a:t>
            </a:r>
            <a:endParaRPr>
              <a:solidFill>
                <a:schemeClr val="dk1"/>
              </a:solidFill>
            </a:endParaRPr>
          </a:p>
          <a:p>
            <a:pPr indent="0" lvl="0" marL="0" rtl="0" algn="l">
              <a:lnSpc>
                <a:spcPct val="115000"/>
              </a:lnSpc>
              <a:spcBef>
                <a:spcPts val="1200"/>
              </a:spcBef>
              <a:spcAft>
                <a:spcPts val="0"/>
              </a:spcAft>
              <a:buSzPts val="1100"/>
              <a:buNone/>
            </a:pPr>
            <a:r>
              <a:rPr lang="en" sz="1200">
                <a:solidFill>
                  <a:schemeClr val="dk1"/>
                </a:solidFill>
                <a:latin typeface="Calibri"/>
                <a:ea typeface="Calibri"/>
                <a:cs typeface="Calibri"/>
                <a:sym typeface="Calibri"/>
              </a:rPr>
              <a:t>Understanding child's developmental vulnerability, (e.g. organ systems sensitivity to environmental stressors, frequently more heavily exposure to toxic substances than adults), it is logical to reason that children in minority, low-income, and other underserved populations, as well as children with disabilities, often experience exponentially higher exposures to multiple environmental contaminants where they live, learn, and play, placing them at a disproportionate risk for associated health effects</a:t>
            </a:r>
            <a:r>
              <a:rPr lang="en">
                <a:solidFill>
                  <a:schemeClr val="dk1"/>
                </a:solidFill>
              </a:rPr>
              <a:t> </a:t>
            </a:r>
            <a:endParaRPr>
              <a:solidFill>
                <a:schemeClr val="dk1"/>
              </a:solidFill>
            </a:endParaRPr>
          </a:p>
          <a:p>
            <a:pPr indent="0" lvl="0" marL="0" rtl="0" algn="l">
              <a:lnSpc>
                <a:spcPct val="100000"/>
              </a:lnSpc>
              <a:spcBef>
                <a:spcPts val="120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DEP EJ Map </a:t>
            </a:r>
            <a:r>
              <a:rPr lang="en" u="sng">
                <a:solidFill>
                  <a:schemeClr val="hlink"/>
                </a:solidFill>
                <a:hlinkClick r:id="rId2"/>
              </a:rPr>
              <a:t>http://dep.pa.gov/EJViewer</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u="sng">
                <a:solidFill>
                  <a:schemeClr val="hlink"/>
                </a:solidFill>
                <a:hlinkClick r:id="rId3"/>
              </a:rPr>
              <a:t>https://www.epa.gov/ejscreen/overview-environmental-indicators-ejscreen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u="sng">
                <a:solidFill>
                  <a:schemeClr val="hlink"/>
                </a:solidFill>
                <a:hlinkClick r:id="rId4"/>
              </a:rPr>
              <a:t>https://video.witf.org/video/justice-in-chester-ajz2de/</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1" name="Google Shape;391;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23850" lvl="0" marL="457200" rtl="0" algn="l">
              <a:lnSpc>
                <a:spcPct val="100000"/>
              </a:lnSpc>
              <a:spcBef>
                <a:spcPts val="1000"/>
              </a:spcBef>
              <a:spcAft>
                <a:spcPts val="0"/>
              </a:spcAft>
              <a:buClr>
                <a:schemeClr val="dk1"/>
              </a:buClr>
              <a:buSzPts val="1500"/>
              <a:buFont typeface="Georgia"/>
              <a:buChar char="●"/>
            </a:pPr>
            <a:r>
              <a:rPr lang="en" sz="1500">
                <a:solidFill>
                  <a:schemeClr val="dk1"/>
                </a:solidFill>
                <a:latin typeface="Georgia"/>
                <a:ea typeface="Georgia"/>
                <a:cs typeface="Georgia"/>
                <a:sym typeface="Georgia"/>
              </a:rPr>
              <a:t>Professor Robert Bullard wrote, "whether by conscious design or institutional neglect, communities of color in urban ghettos, in rural 'poverty pockets', or on economically impoverished Native-American reservations face some of the worst environmental devastation in the nation."</a:t>
            </a:r>
            <a:endParaRPr sz="1500">
              <a:solidFill>
                <a:schemeClr val="dk1"/>
              </a:solidFill>
              <a:latin typeface="Georgia"/>
              <a:ea typeface="Georgia"/>
              <a:cs typeface="Georgia"/>
              <a:sym typeface="Georgia"/>
            </a:endParaRPr>
          </a:p>
          <a:p>
            <a:pPr indent="-323850" lvl="0" marL="457200" rtl="0" algn="l">
              <a:lnSpc>
                <a:spcPct val="100000"/>
              </a:lnSpc>
              <a:spcBef>
                <a:spcPts val="0"/>
              </a:spcBef>
              <a:spcAft>
                <a:spcPts val="0"/>
              </a:spcAft>
              <a:buClr>
                <a:schemeClr val="dk1"/>
              </a:buClr>
              <a:buSzPts val="1500"/>
              <a:buFont typeface="Georgia"/>
              <a:buChar char="●"/>
            </a:pPr>
            <a:r>
              <a:rPr lang="en" sz="1500">
                <a:solidFill>
                  <a:schemeClr val="dk1"/>
                </a:solidFill>
                <a:latin typeface="Georgia"/>
                <a:ea typeface="Georgia"/>
                <a:cs typeface="Georgia"/>
                <a:sym typeface="Georgia"/>
              </a:rPr>
              <a:t>1968 - The environmental justice movement was started by individuals, primarily people of color, who sought to address the inequity of environmental protection in their communities.</a:t>
            </a:r>
            <a:endParaRPr sz="1500">
              <a:solidFill>
                <a:schemeClr val="dk1"/>
              </a:solidFill>
              <a:latin typeface="Georgia"/>
              <a:ea typeface="Georgia"/>
              <a:cs typeface="Georgia"/>
              <a:sym typeface="Georgia"/>
            </a:endParaRPr>
          </a:p>
          <a:p>
            <a:pPr indent="-323850" lvl="0" marL="457200" rtl="0" algn="l">
              <a:lnSpc>
                <a:spcPct val="100000"/>
              </a:lnSpc>
              <a:spcBef>
                <a:spcPts val="0"/>
              </a:spcBef>
              <a:spcAft>
                <a:spcPts val="0"/>
              </a:spcAft>
              <a:buClr>
                <a:schemeClr val="dk1"/>
              </a:buClr>
              <a:buSzPts val="1500"/>
              <a:buFont typeface="Georgia"/>
              <a:buChar char="●"/>
            </a:pPr>
            <a:r>
              <a:rPr lang="en" sz="1500">
                <a:solidFill>
                  <a:schemeClr val="dk1"/>
                </a:solidFill>
                <a:latin typeface="Georgia"/>
                <a:ea typeface="Georgia"/>
                <a:cs typeface="Georgia"/>
                <a:sym typeface="Georgia"/>
              </a:rPr>
              <a:t>“Environmental racism” coined by Dr. Benjamin Chavis in</a:t>
            </a:r>
            <a:r>
              <a:rPr lang="en" sz="1500">
                <a:solidFill>
                  <a:schemeClr val="dk1"/>
                </a:solidFill>
                <a:uFill>
                  <a:noFill/>
                </a:uFill>
                <a:latin typeface="Georgia"/>
                <a:ea typeface="Georgia"/>
                <a:cs typeface="Georgia"/>
                <a:sym typeface="Georgia"/>
                <a:hlinkClick r:id="rId2">
                  <a:extLst>
                    <a:ext uri="{A12FA001-AC4F-418D-AE19-62706E023703}">
                      <ahyp:hlinkClr val="tx"/>
                    </a:ext>
                  </a:extLst>
                </a:hlinkClick>
              </a:rPr>
              <a:t> </a:t>
            </a:r>
            <a:r>
              <a:rPr lang="en" sz="1500" u="sng">
                <a:solidFill>
                  <a:srgbClr val="0097A7"/>
                </a:solidFill>
                <a:latin typeface="Georgia"/>
                <a:ea typeface="Georgia"/>
                <a:cs typeface="Georgia"/>
                <a:sym typeface="Georgia"/>
                <a:hlinkClick r:id="rId3">
                  <a:extLst>
                    <a:ext uri="{A12FA001-AC4F-418D-AE19-62706E023703}">
                      <ahyp:hlinkClr val="tx"/>
                    </a:ext>
                  </a:extLst>
                </a:hlinkClick>
              </a:rPr>
              <a:t>1982</a:t>
            </a:r>
            <a:r>
              <a:rPr lang="en" sz="1500">
                <a:solidFill>
                  <a:schemeClr val="dk1"/>
                </a:solidFill>
                <a:latin typeface="Georgia"/>
                <a:ea typeface="Georgia"/>
                <a:cs typeface="Georgia"/>
                <a:sym typeface="Georgia"/>
              </a:rPr>
              <a:t> to describe a growing body of evidence that landfills and other</a:t>
            </a:r>
            <a:r>
              <a:rPr lang="en">
                <a:solidFill>
                  <a:schemeClr val="dk1"/>
                </a:solidFill>
              </a:rPr>
              <a:t> polluting facilities in the U.S. were disproportionately sited in or near Black communities.</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1994 - </a:t>
            </a:r>
            <a:r>
              <a:rPr lang="en" u="sng">
                <a:solidFill>
                  <a:schemeClr val="dk1"/>
                </a:solidFill>
                <a:hlinkClick r:id="rId4">
                  <a:extLst>
                    <a:ext uri="{A12FA001-AC4F-418D-AE19-62706E023703}">
                      <ahyp:hlinkClr val="tx"/>
                    </a:ext>
                  </a:extLst>
                </a:hlinkClick>
              </a:rPr>
              <a:t>Executive Order 12898</a:t>
            </a:r>
            <a:r>
              <a:rPr lang="en">
                <a:solidFill>
                  <a:schemeClr val="dk1"/>
                </a:solidFill>
              </a:rPr>
              <a:t> was issued to direct Federal agencies to incorporate achieving environmental justice into their mission and directs federal agencies to identify and address, as appropriate, disproportionally high adverse human health and environmental effects of their programs, policies, and activities on minority populations and low-income populations.all programs or activities receiving Federal financial assistance that affect human health or the environment do not directly, or through contractual or other arrangements, use criteria, methods, or practices that discriminate on the basis of race, color, or national origin.</a:t>
            </a:r>
            <a:endParaRPr>
              <a:solidFill>
                <a:schemeClr val="dk1"/>
              </a:solidFill>
            </a:endParaRPr>
          </a:p>
          <a:p>
            <a:pPr indent="-298450" lvl="0" marL="457200" rtl="0" algn="l">
              <a:lnSpc>
                <a:spcPct val="100000"/>
              </a:lnSpc>
              <a:spcBef>
                <a:spcPts val="0"/>
              </a:spcBef>
              <a:spcAft>
                <a:spcPts val="0"/>
              </a:spcAft>
              <a:buClr>
                <a:schemeClr val="dk1"/>
              </a:buClr>
              <a:buSzPts val="1100"/>
              <a:buFont typeface="Georgia"/>
              <a:buChar char="●"/>
            </a:pPr>
            <a:r>
              <a:rPr lang="en">
                <a:solidFill>
                  <a:schemeClr val="dk1"/>
                </a:solidFill>
              </a:rPr>
              <a:t>In accordance with Title VI of the Civil Rights Act of 1964, each Federal agency shall ensure that all programs or activities receiving Federal financial assistance that affect human health or the environment do not directly, or through contractual or other arrangements, use criteria, methods, or practices that discriminate on the basis of race, color, or national origin.  It prohibits recipients of federal financial assistance (states, grantees, etc.) from discriminating based on race, color, or national origin in any program or activity.</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Combined EJ Concerns touch not only environmental resource management and protection fields but also education agencies. Thus his applies to all federally funded programs including itile </a:t>
            </a:r>
            <a:endParaRPr>
              <a:solidFill>
                <a:schemeClr val="dk1"/>
              </a:solidFill>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https://www.dep.pa.gov/Citizens/climate/Pages/impacts.aspx</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7" name="Google Shape;397;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EJ Issues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pay attention to equity and action but also use EJ as a channel into environmental issues</a:t>
            </a:r>
            <a:endParaRPr/>
          </a:p>
          <a:p>
            <a:pPr indent="0" lvl="0" marL="0" rtl="0" algn="l">
              <a:lnSpc>
                <a:spcPct val="100000"/>
              </a:lnSpc>
              <a:spcBef>
                <a:spcPts val="0"/>
              </a:spcBef>
              <a:spcAft>
                <a:spcPts val="0"/>
              </a:spcAft>
              <a:buSzPts val="1100"/>
              <a:buNone/>
            </a:pPr>
            <a:r>
              <a:rPr lang="en"/>
              <a:t>Transformative education: towards a relational, justice-oriented approach to sustainability</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Transformative education: towards a relational, justice-oriented approach to sustainability  Transformative learning (TL) that fosters a shift in consciousness towards a more ecological approach is an inherently place-based phenomenon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Compassion not Demagogy</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Three key themes which emerge from the literature: (re-) connection, (self-)compassion and creativity. (Re-)connection involves all processes that evoke an experience of the interconnected nature of all life. (Self-)compassion, acting to alleviate suffering or doing the least harm, naturally follows a sense of interconnection. Creativity is the materialisation of a sense of interconnection and compassion or the means through which these can be experienced. This theoretical framework can be used empirically to research the extent to which people involved in place-based sustainability initiatives develop an ecological consciousness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u="sng">
                <a:solidFill>
                  <a:schemeClr val="hlink"/>
                </a:solidFill>
                <a:hlinkClick r:id="rId2"/>
              </a:rPr>
              <a:t>https://mywaterway.epa.gov/</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u="sng">
                <a:solidFill>
                  <a:schemeClr val="hlink"/>
                </a:solidFill>
                <a:hlinkClick r:id="rId3"/>
              </a:rPr>
              <a:t>https://ejscreen.epa.gov/mapper/</a:t>
            </a:r>
            <a:r>
              <a:rPr lang="en"/>
              <a:t> </a:t>
            </a:r>
            <a:endParaRPr/>
          </a:p>
          <a:p>
            <a:pPr indent="0" lvl="0" marL="0" rtl="0" algn="l">
              <a:lnSpc>
                <a:spcPct val="100000"/>
              </a:lnSpc>
              <a:spcBef>
                <a:spcPts val="0"/>
              </a:spcBef>
              <a:spcAft>
                <a:spcPts val="0"/>
              </a:spcAft>
              <a:buSzPts val="1100"/>
              <a:buNone/>
            </a:pPr>
            <a:r>
              <a:rPr lang="en" u="sng">
                <a:solidFill>
                  <a:schemeClr val="dk1"/>
                </a:solidFill>
                <a:hlinkClick r:id="rId4">
                  <a:extLst>
                    <a:ext uri="{A12FA001-AC4F-418D-AE19-62706E023703}">
                      <ahyp:hlinkClr val="tx"/>
                    </a:ext>
                  </a:extLst>
                </a:hlinkClick>
              </a:rPr>
              <a:t>https://padep-1.maps.arcgis.com/apps/webappviewer/index.html?id=f31a188de122467691cae93c3339469c</a:t>
            </a:r>
            <a:r>
              <a:rPr lang="en"/>
              <a:t>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3" name="Google Shape;403;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0" name="Google Shape;410;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2100" lvl="0" marL="457200" rtl="0" algn="l">
              <a:lnSpc>
                <a:spcPct val="100000"/>
              </a:lnSpc>
              <a:spcBef>
                <a:spcPts val="0"/>
              </a:spcBef>
              <a:spcAft>
                <a:spcPts val="0"/>
              </a:spcAft>
              <a:buClr>
                <a:srgbClr val="000000"/>
              </a:buClr>
              <a:buSzPts val="1000"/>
              <a:buFont typeface="Arial"/>
              <a:buChar char="-"/>
            </a:pPr>
            <a:r>
              <a:t/>
            </a:r>
            <a:endParaRPr sz="1000"/>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8" name="Google Shape;418;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Connections to Essential Elements - EEs are not linear, they can be cyclical in the context of a MWEE. Some MWEEs start with OFE, or ideally have multiples rounds of experiences and learning that feeds the MWEE</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4" name="Google Shape;424;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Essential to connect to what is going on in the classroom - not extra, not an isolated experience. Also, Life relevant, why might the students be authentically engaged in this MWEE, relevancy</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2" name="Google Shape;432;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Curriculum Anchor</a:t>
            </a:r>
            <a:endParaRPr/>
          </a:p>
          <a:p>
            <a:pPr indent="0" lvl="0" marL="0" rtl="0" algn="l">
              <a:lnSpc>
                <a:spcPct val="100000"/>
              </a:lnSpc>
              <a:spcBef>
                <a:spcPts val="0"/>
              </a:spcBef>
              <a:spcAft>
                <a:spcPts val="0"/>
              </a:spcAft>
              <a:buSzPts val="1100"/>
              <a:buNone/>
            </a:pPr>
            <a:r>
              <a:rPr lang="en"/>
              <a:t>1-Investigate issues found on CBP, practice identifying issues in an outdoor space, develop supporting questions</a:t>
            </a:r>
            <a:endParaRPr/>
          </a:p>
          <a:p>
            <a:pPr indent="0" lvl="0" marL="0" rtl="0" algn="l">
              <a:lnSpc>
                <a:spcPct val="100000"/>
              </a:lnSpc>
              <a:spcBef>
                <a:spcPts val="0"/>
              </a:spcBef>
              <a:spcAft>
                <a:spcPts val="0"/>
              </a:spcAft>
              <a:buSzPts val="1100"/>
              <a:buNone/>
            </a:pPr>
            <a:r>
              <a:rPr lang="en"/>
              <a:t>2-Discuss benefits and motivators of action</a:t>
            </a:r>
            <a:endParaRPr/>
          </a:p>
          <a:p>
            <a:pPr indent="0" lvl="0" marL="0" rtl="0" algn="l">
              <a:lnSpc>
                <a:spcPct val="100000"/>
              </a:lnSpc>
              <a:spcBef>
                <a:spcPts val="0"/>
              </a:spcBef>
              <a:spcAft>
                <a:spcPts val="0"/>
              </a:spcAft>
              <a:buSzPts val="1100"/>
              <a:buNone/>
            </a:pPr>
            <a:r>
              <a:rPr lang="en"/>
              <a:t>3-Introduced to the Workshop’s modeled MWEE (which participants develop and work through during the workshop) and Example MWEE by ShoreRivers</a:t>
            </a:r>
            <a:endParaRPr/>
          </a:p>
          <a:p>
            <a:pPr indent="0" lvl="0" marL="0" rtl="0" algn="l">
              <a:lnSpc>
                <a:spcPct val="100000"/>
              </a:lnSpc>
              <a:spcBef>
                <a:spcPts val="0"/>
              </a:spcBef>
              <a:spcAft>
                <a:spcPts val="0"/>
              </a:spcAft>
              <a:buSzPts val="1100"/>
              <a:buNone/>
            </a:pPr>
            <a:r>
              <a:rPr lang="en"/>
              <a:t>4-Start working on their MWEE - this could be brand new, worked on individually or as a group, opportunity to learn about a new but developed MWEE, chance to reflect and improve a current MWEE, etc.</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 name="Google Shape;82;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1" name="Google Shape;451;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Curriculum Anchor</a:t>
            </a:r>
            <a:endParaRPr/>
          </a:p>
          <a:p>
            <a:pPr indent="0" lvl="0" marL="0" rtl="0" algn="l">
              <a:lnSpc>
                <a:spcPct val="100000"/>
              </a:lnSpc>
              <a:spcBef>
                <a:spcPts val="0"/>
              </a:spcBef>
              <a:spcAft>
                <a:spcPts val="0"/>
              </a:spcAft>
              <a:buSzPts val="1100"/>
              <a:buNone/>
            </a:pPr>
            <a:r>
              <a:rPr lang="en"/>
              <a:t>1-Investigate issues found on CBP, practice identifying issues in an outdoor space, develop supporting questions</a:t>
            </a:r>
            <a:endParaRPr/>
          </a:p>
          <a:p>
            <a:pPr indent="0" lvl="0" marL="0" rtl="0" algn="l">
              <a:lnSpc>
                <a:spcPct val="100000"/>
              </a:lnSpc>
              <a:spcBef>
                <a:spcPts val="0"/>
              </a:spcBef>
              <a:spcAft>
                <a:spcPts val="0"/>
              </a:spcAft>
              <a:buSzPts val="1100"/>
              <a:buNone/>
            </a:pPr>
            <a:r>
              <a:rPr lang="en"/>
              <a:t>2-Discuss benefits and motivators of action</a:t>
            </a:r>
            <a:endParaRPr/>
          </a:p>
          <a:p>
            <a:pPr indent="0" lvl="0" marL="0" rtl="0" algn="l">
              <a:lnSpc>
                <a:spcPct val="100000"/>
              </a:lnSpc>
              <a:spcBef>
                <a:spcPts val="0"/>
              </a:spcBef>
              <a:spcAft>
                <a:spcPts val="0"/>
              </a:spcAft>
              <a:buSzPts val="1100"/>
              <a:buNone/>
            </a:pPr>
            <a:r>
              <a:rPr lang="en"/>
              <a:t>3-Introduced to the Workshop’s modeled MWEE (which participants develop and work through during the workshop) and Example MWEE by ShoreRivers</a:t>
            </a:r>
            <a:endParaRPr/>
          </a:p>
          <a:p>
            <a:pPr indent="0" lvl="0" marL="0" rtl="0" algn="l">
              <a:lnSpc>
                <a:spcPct val="100000"/>
              </a:lnSpc>
              <a:spcBef>
                <a:spcPts val="0"/>
              </a:spcBef>
              <a:spcAft>
                <a:spcPts val="0"/>
              </a:spcAft>
              <a:buSzPts val="1100"/>
              <a:buNone/>
            </a:pPr>
            <a:r>
              <a:rPr lang="en"/>
              <a:t>4-Start working on their MWEE - this could be brand new, worked on individually or as a group, opportunity to learn about a new but developed MWEE, chance to reflect and improve a current MWEE, etc.</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9" name="Google Shape;459;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Evolution of ELM - Heard from the EL community that the ELM as originally designed had some issues. describe multiple lines of investigation, exploring multiple student derived questions, etc. Students role in shaping the MWEE is highlighted. Asking questions, planning investigations, analyzing data and communicating what was discovered, making a claim</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5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8" name="Google Shape;468;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Issue Investigation</a:t>
            </a:r>
            <a:endParaRPr/>
          </a:p>
          <a:p>
            <a:pPr indent="0" lvl="0" marL="0" rtl="0" algn="l">
              <a:lnSpc>
                <a:spcPct val="100000"/>
              </a:lnSpc>
              <a:spcBef>
                <a:spcPts val="0"/>
              </a:spcBef>
              <a:spcAft>
                <a:spcPts val="0"/>
              </a:spcAft>
              <a:buSzPts val="1100"/>
              <a:buNone/>
            </a:pPr>
            <a:r>
              <a:rPr lang="en"/>
              <a:t>1-Discuss student voice, and when and how to use it during the MWEE</a:t>
            </a:r>
            <a:endParaRPr/>
          </a:p>
          <a:p>
            <a:pPr indent="0" lvl="0" marL="0" rtl="0" algn="l">
              <a:lnSpc>
                <a:spcPct val="100000"/>
              </a:lnSpc>
              <a:spcBef>
                <a:spcPts val="0"/>
              </a:spcBef>
              <a:spcAft>
                <a:spcPts val="0"/>
              </a:spcAft>
              <a:buSzPts val="1100"/>
              <a:buNone/>
            </a:pPr>
            <a:r>
              <a:rPr lang="en"/>
              <a:t>2-Model an outdoor investigation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GOAL: Participants have methods and ideas of how to incorporate student voice and practice designing and conducting an outdoor investigation</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7" name="Google Shape;477;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Student Focus in the action component - taking and evaluating the impact of the action.</a:t>
            </a:r>
            <a:endParaRPr/>
          </a:p>
          <a:p>
            <a:pPr indent="0" lvl="0" marL="0" rtl="0" algn="l">
              <a:lnSpc>
                <a:spcPct val="100000"/>
              </a:lnSpc>
              <a:spcBef>
                <a:spcPts val="0"/>
              </a:spcBef>
              <a:spcAft>
                <a:spcPts val="0"/>
              </a:spcAft>
              <a:buSzPts val="1100"/>
              <a:buNone/>
            </a:pPr>
            <a:r>
              <a:rPr lang="en"/>
              <a:t>ELM’s not perfect, just a tool, regarding action (a challenge in MWEE) work with Earth Force to understand challenges and connect</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5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5" name="Google Shape;485;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 Stewardship &amp; Civic Action</a:t>
            </a:r>
            <a:endParaRPr/>
          </a:p>
          <a:p>
            <a:pPr indent="0" lvl="0" marL="0" rtl="0" algn="l">
              <a:lnSpc>
                <a:spcPct val="100000"/>
              </a:lnSpc>
              <a:spcBef>
                <a:spcPts val="0"/>
              </a:spcBef>
              <a:spcAft>
                <a:spcPts val="0"/>
              </a:spcAft>
              <a:buSzPts val="1100"/>
              <a:buNone/>
            </a:pPr>
            <a:r>
              <a:rPr lang="en"/>
              <a:t>1-Form a Claims-Evidence-Reasoning statement and use that statement to connect an action idea to the investigated issue</a:t>
            </a:r>
            <a:endParaRPr/>
          </a:p>
          <a:p>
            <a:pPr indent="0" lvl="0" marL="0" rtl="0" algn="l">
              <a:lnSpc>
                <a:spcPct val="100000"/>
              </a:lnSpc>
              <a:spcBef>
                <a:spcPts val="0"/>
              </a:spcBef>
              <a:spcAft>
                <a:spcPts val="0"/>
              </a:spcAft>
              <a:buSzPts val="1100"/>
              <a:buNone/>
            </a:pPr>
            <a:r>
              <a:rPr lang="en"/>
              <a:t>2-Practice bolstering student voice for choosing action projects</a:t>
            </a:r>
            <a:endParaRPr/>
          </a:p>
          <a:p>
            <a:pPr indent="0" lvl="0" marL="0" rtl="0" algn="l">
              <a:lnSpc>
                <a:spcPct val="100000"/>
              </a:lnSpc>
              <a:spcBef>
                <a:spcPts val="0"/>
              </a:spcBef>
              <a:spcAft>
                <a:spcPts val="0"/>
              </a:spcAft>
              <a:buSzPts val="1100"/>
              <a:buNone/>
            </a:pPr>
            <a:r>
              <a:rPr lang="en"/>
              <a:t>3-Practice a method for narrowing student’s action ideas based on constraints and forming an action plan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GOAL: Participants learn how to lead a group of students through synthesis of data, choosing an action project and planning the project.</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5" name="Google Shape;495;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 name="Google Shape;8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 name="Google Shape;10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 name="Google Shape;107;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 name="Google Shape;114;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5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Font typeface="Proxima Nova Extrabold"/>
              <a:buNone/>
              <a:defRPr sz="5200">
                <a:latin typeface="Proxima Nova Extrabold"/>
                <a:ea typeface="Proxima Nova Extrabold"/>
                <a:cs typeface="Proxima Nova Extrabold"/>
                <a:sym typeface="Proxima Nova Extrabold"/>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55"/>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Font typeface="Proxima Nova Semibold"/>
              <a:buNone/>
              <a:defRPr sz="2800">
                <a:latin typeface="Proxima Nova Semibold"/>
                <a:ea typeface="Proxima Nova Semibold"/>
                <a:cs typeface="Proxima Nova Semibold"/>
                <a:sym typeface="Proxima Nova Semibol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64"/>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5" name="Google Shape;45;p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65"/>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65"/>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9" name="Google Shape;49;p6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3" name="Shape 13"/>
        <p:cNvGrpSpPr/>
        <p:nvPr/>
      </p:nvGrpSpPr>
      <p:grpSpPr>
        <a:xfrm>
          <a:off x="0" y="0"/>
          <a:ext cx="0" cy="0"/>
          <a:chOff x="0" y="0"/>
          <a:chExt cx="0" cy="0"/>
        </a:xfrm>
      </p:grpSpPr>
      <p:sp>
        <p:nvSpPr>
          <p:cNvPr id="14" name="Google Shape;14;p5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 name="Google Shape;15;p56"/>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6" name="Google Shape;16;p56"/>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7" name="Google Shape;17;p56"/>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8" name="Google Shape;18;p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5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 name="Google Shape;21;p5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Font typeface="Proxima Nova Semibold"/>
              <a:buChar char="●"/>
              <a:defRPr>
                <a:latin typeface="Proxima Nova Semibold"/>
                <a:ea typeface="Proxima Nova Semibold"/>
                <a:cs typeface="Proxima Nova Semibold"/>
                <a:sym typeface="Proxima Nova Semibold"/>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2" name="Google Shape;22;p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 name="Shape 23"/>
        <p:cNvGrpSpPr/>
        <p:nvPr/>
      </p:nvGrpSpPr>
      <p:grpSpPr>
        <a:xfrm>
          <a:off x="0" y="0"/>
          <a:ext cx="0" cy="0"/>
          <a:chOff x="0" y="0"/>
          <a:chExt cx="0" cy="0"/>
        </a:xfrm>
      </p:grpSpPr>
      <p:sp>
        <p:nvSpPr>
          <p:cNvPr id="24" name="Google Shape;24;p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5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 name="Shape 28"/>
        <p:cNvGrpSpPr/>
        <p:nvPr/>
      </p:nvGrpSpPr>
      <p:grpSpPr>
        <a:xfrm>
          <a:off x="0" y="0"/>
          <a:ext cx="0" cy="0"/>
          <a:chOff x="0" y="0"/>
          <a:chExt cx="0" cy="0"/>
        </a:xfrm>
      </p:grpSpPr>
      <p:sp>
        <p:nvSpPr>
          <p:cNvPr id="29" name="Google Shape;29;p6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0" name="Google Shape;30;p60"/>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1" name="Google Shape;31;p60"/>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2" name="Google Shape;32;p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3" name="Shape 33"/>
        <p:cNvGrpSpPr/>
        <p:nvPr/>
      </p:nvGrpSpPr>
      <p:grpSpPr>
        <a:xfrm>
          <a:off x="0" y="0"/>
          <a:ext cx="0" cy="0"/>
          <a:chOff x="0" y="0"/>
          <a:chExt cx="0" cy="0"/>
        </a:xfrm>
      </p:grpSpPr>
      <p:sp>
        <p:nvSpPr>
          <p:cNvPr id="34" name="Google Shape;34;p61"/>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Font typeface="Proxima Nova Extrabold"/>
              <a:buNone/>
              <a:defRPr sz="3600">
                <a:latin typeface="Proxima Nova Extrabold"/>
                <a:ea typeface="Proxima Nova Extrabold"/>
                <a:cs typeface="Proxima Nova Extrabold"/>
                <a:sym typeface="Proxima Nova Extrabold"/>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35" name="Google Shape;35;p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6" name="Shape 36"/>
        <p:cNvGrpSpPr/>
        <p:nvPr/>
      </p:nvGrpSpPr>
      <p:grpSpPr>
        <a:xfrm>
          <a:off x="0" y="0"/>
          <a:ext cx="0" cy="0"/>
          <a:chOff x="0" y="0"/>
          <a:chExt cx="0" cy="0"/>
        </a:xfrm>
      </p:grpSpPr>
      <p:sp>
        <p:nvSpPr>
          <p:cNvPr id="37" name="Google Shape;37;p62"/>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8" name="Google Shape;38;p6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9" name="Shape 39"/>
        <p:cNvGrpSpPr/>
        <p:nvPr/>
      </p:nvGrpSpPr>
      <p:grpSpPr>
        <a:xfrm>
          <a:off x="0" y="0"/>
          <a:ext cx="0" cy="0"/>
          <a:chOff x="0" y="0"/>
          <a:chExt cx="0" cy="0"/>
        </a:xfrm>
      </p:grpSpPr>
      <p:sp>
        <p:nvSpPr>
          <p:cNvPr id="40" name="Google Shape;40;p63"/>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41" name="Google Shape;41;p63"/>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42" name="Google Shape;42;p6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5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Proxima Nova Semibold"/>
              <a:buNone/>
              <a:defRPr b="0" i="0" sz="2800" u="none" cap="none" strike="noStrike">
                <a:solidFill>
                  <a:schemeClr val="dk1"/>
                </a:solidFill>
                <a:latin typeface="Proxima Nova Semibold"/>
                <a:ea typeface="Proxima Nova Semibold"/>
                <a:cs typeface="Proxima Nova Semibold"/>
                <a:sym typeface="Proxima Nova Semibold"/>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5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Proxima Nova"/>
              <a:buChar char="●"/>
              <a:defRPr b="0" i="0" sz="1800" u="none" cap="none" strike="noStrike">
                <a:solidFill>
                  <a:schemeClr val="dk2"/>
                </a:solidFill>
                <a:latin typeface="Proxima Nova"/>
                <a:ea typeface="Proxima Nova"/>
                <a:cs typeface="Proxima Nova"/>
                <a:sym typeface="Proxima Nova"/>
              </a:defRPr>
            </a:lvl1pPr>
            <a:lvl2pPr indent="-317500" lvl="1" marL="914400" marR="0" rtl="0" algn="l">
              <a:lnSpc>
                <a:spcPct val="115000"/>
              </a:lnSpc>
              <a:spcBef>
                <a:spcPts val="160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2pPr>
            <a:lvl3pPr indent="-317500" lvl="2" marL="1371600" marR="0" rtl="0" algn="l">
              <a:lnSpc>
                <a:spcPct val="115000"/>
              </a:lnSpc>
              <a:spcBef>
                <a:spcPts val="160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3pPr>
            <a:lvl4pPr indent="-317500" lvl="3" marL="1828800" marR="0" rtl="0" algn="l">
              <a:lnSpc>
                <a:spcPct val="115000"/>
              </a:lnSpc>
              <a:spcBef>
                <a:spcPts val="160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4pPr>
            <a:lvl5pPr indent="-317500" lvl="4" marL="2286000" marR="0" rtl="0" algn="l">
              <a:lnSpc>
                <a:spcPct val="115000"/>
              </a:lnSpc>
              <a:spcBef>
                <a:spcPts val="160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5pPr>
            <a:lvl6pPr indent="-317500" lvl="5" marL="2743200" marR="0" rtl="0" algn="l">
              <a:lnSpc>
                <a:spcPct val="115000"/>
              </a:lnSpc>
              <a:spcBef>
                <a:spcPts val="160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6pPr>
            <a:lvl7pPr indent="-317500" lvl="6" marL="3200400" marR="0" rtl="0" algn="l">
              <a:lnSpc>
                <a:spcPct val="115000"/>
              </a:lnSpc>
              <a:spcBef>
                <a:spcPts val="160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7pPr>
            <a:lvl8pPr indent="-317500" lvl="7" marL="3657600" marR="0" rtl="0" algn="l">
              <a:lnSpc>
                <a:spcPct val="115000"/>
              </a:lnSpc>
              <a:spcBef>
                <a:spcPts val="160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8pPr>
            <a:lvl9pPr indent="-317500" lvl="8" marL="4114800" marR="0" rtl="0" algn="l">
              <a:lnSpc>
                <a:spcPct val="115000"/>
              </a:lnSpc>
              <a:spcBef>
                <a:spcPts val="1600"/>
              </a:spcBef>
              <a:spcAft>
                <a:spcPts val="160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9pPr>
          </a:lstStyle>
          <a:p/>
        </p:txBody>
      </p:sp>
      <p:sp>
        <p:nvSpPr>
          <p:cNvPr id="8" name="Google Shape;8;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jpg"/><Relationship Id="rId4" Type="http://schemas.openxmlformats.org/officeDocument/2006/relationships/hyperlink" Target="https://tinyurl.com/y62ymmjg" TargetMode="External"/><Relationship Id="rId5"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2.png"/><Relationship Id="rId4" Type="http://schemas.openxmlformats.org/officeDocument/2006/relationships/image" Target="../media/image18.png"/><Relationship Id="rId5" Type="http://schemas.openxmlformats.org/officeDocument/2006/relationships/image" Target="../media/image17.png"/><Relationship Id="rId6" Type="http://schemas.openxmlformats.org/officeDocument/2006/relationships/image" Target="../media/image15.png"/><Relationship Id="rId7"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9.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6.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6.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7.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6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1.png"/><Relationship Id="rId6" Type="http://schemas.openxmlformats.org/officeDocument/2006/relationships/image" Target="../media/image8.png"/><Relationship Id="rId7"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4.png"/><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5.pn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3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hyperlink" Target="https://iopscience.iop.org/article/10.1088/1748-9326/10/10/105002/pdf" TargetMode="External"/><Relationship Id="rId4" Type="http://schemas.openxmlformats.org/officeDocument/2006/relationships/hyperlink" Target="https://iopscience.iop.org/article/10.1088/1748-9326/10/10/105002/pdf" TargetMode="External"/><Relationship Id="rId5" Type="http://schemas.openxmlformats.org/officeDocument/2006/relationships/hyperlink" Target="https://www.archives.gov/federal-register/executive-orders/1994.html#12898"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3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3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39.png"/><Relationship Id="rId4" Type="http://schemas.openxmlformats.org/officeDocument/2006/relationships/image" Target="../media/image41.png"/><Relationship Id="rId5" Type="http://schemas.openxmlformats.org/officeDocument/2006/relationships/image" Target="../media/image3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11.png"/><Relationship Id="rId4" Type="http://schemas.openxmlformats.org/officeDocument/2006/relationships/image" Target="../media/image8.png"/><Relationship Id="rId11" Type="http://schemas.openxmlformats.org/officeDocument/2006/relationships/image" Target="../media/image34.png"/><Relationship Id="rId10" Type="http://schemas.openxmlformats.org/officeDocument/2006/relationships/image" Target="../media/image29.png"/><Relationship Id="rId9" Type="http://schemas.openxmlformats.org/officeDocument/2006/relationships/hyperlink" Target="https://www.nextgenscience.org/" TargetMode="External"/><Relationship Id="rId5" Type="http://schemas.openxmlformats.org/officeDocument/2006/relationships/image" Target="../media/image5.png"/><Relationship Id="rId6" Type="http://schemas.openxmlformats.org/officeDocument/2006/relationships/image" Target="../media/image43.jpg"/><Relationship Id="rId7" Type="http://schemas.openxmlformats.org/officeDocument/2006/relationships/image" Target="../media/image42.png"/><Relationship Id="rId8"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30.png"/><Relationship Id="rId4" Type="http://schemas.openxmlformats.org/officeDocument/2006/relationships/image" Target="../media/image44.png"/><Relationship Id="rId5" Type="http://schemas.openxmlformats.org/officeDocument/2006/relationships/image" Target="../media/image5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48.png"/><Relationship Id="rId4" Type="http://schemas.openxmlformats.org/officeDocument/2006/relationships/image" Target="../media/image55.png"/><Relationship Id="rId5" Type="http://schemas.openxmlformats.org/officeDocument/2006/relationships/image" Target="../media/image50.png"/><Relationship Id="rId6" Type="http://schemas.openxmlformats.org/officeDocument/2006/relationships/image" Target="../media/image5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47.png"/><Relationship Id="rId4" Type="http://schemas.openxmlformats.org/officeDocument/2006/relationships/image" Target="../media/image61.png"/><Relationship Id="rId5" Type="http://schemas.openxmlformats.org/officeDocument/2006/relationships/image" Target="../media/image6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58.png"/><Relationship Id="rId4" Type="http://schemas.openxmlformats.org/officeDocument/2006/relationships/image" Target="../media/image52.png"/><Relationship Id="rId5" Type="http://schemas.openxmlformats.org/officeDocument/2006/relationships/image" Target="../media/image5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49.png"/><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53" name="Shape 53"/>
        <p:cNvGrpSpPr/>
        <p:nvPr/>
      </p:nvGrpSpPr>
      <p:grpSpPr>
        <a:xfrm>
          <a:off x="0" y="0"/>
          <a:ext cx="0" cy="0"/>
          <a:chOff x="0" y="0"/>
          <a:chExt cx="0" cy="0"/>
        </a:xfrm>
      </p:grpSpPr>
      <p:sp>
        <p:nvSpPr>
          <p:cNvPr id="54" name="Google Shape;54;p1"/>
          <p:cNvSpPr txBox="1"/>
          <p:nvPr>
            <p:ph type="ctrTitle"/>
          </p:nvPr>
        </p:nvSpPr>
        <p:spPr>
          <a:xfrm>
            <a:off x="311708" y="1074575"/>
            <a:ext cx="8520600" cy="205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a:t>Curriculum Anchor</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23" name="Shape 123"/>
        <p:cNvGrpSpPr/>
        <p:nvPr/>
      </p:nvGrpSpPr>
      <p:grpSpPr>
        <a:xfrm>
          <a:off x="0" y="0"/>
          <a:ext cx="0" cy="0"/>
          <a:chOff x="0" y="0"/>
          <a:chExt cx="0" cy="0"/>
        </a:xfrm>
      </p:grpSpPr>
      <p:sp>
        <p:nvSpPr>
          <p:cNvPr id="124" name="Google Shape;124;p9"/>
          <p:cNvSpPr txBox="1"/>
          <p:nvPr>
            <p:ph type="ctrTitle"/>
          </p:nvPr>
        </p:nvSpPr>
        <p:spPr>
          <a:xfrm>
            <a:off x="311700" y="300275"/>
            <a:ext cx="8520600" cy="79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a:t>Driving Question</a:t>
            </a:r>
            <a:endParaRPr/>
          </a:p>
        </p:txBody>
      </p:sp>
      <p:sp>
        <p:nvSpPr>
          <p:cNvPr id="125" name="Google Shape;125;p9"/>
          <p:cNvSpPr txBox="1"/>
          <p:nvPr>
            <p:ph idx="1" type="subTitle"/>
          </p:nvPr>
        </p:nvSpPr>
        <p:spPr>
          <a:xfrm>
            <a:off x="311700" y="1092875"/>
            <a:ext cx="8520600" cy="1515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2800"/>
              <a:buNone/>
            </a:pPr>
            <a:r>
              <a:rPr lang="en" sz="3600">
                <a:solidFill>
                  <a:srgbClr val="000000"/>
                </a:solidFill>
              </a:rPr>
              <a:t>How do my actions play a role in our changing climate?</a:t>
            </a:r>
            <a:endParaRPr sz="3600"/>
          </a:p>
        </p:txBody>
      </p:sp>
      <p:pic>
        <p:nvPicPr>
          <p:cNvPr id="126" name="Google Shape;126;p9"/>
          <p:cNvPicPr preferRelativeResize="0"/>
          <p:nvPr/>
        </p:nvPicPr>
        <p:blipFill rotWithShape="1">
          <a:blip r:embed="rId3">
            <a:alphaModFix/>
          </a:blip>
          <a:srcRect b="0" l="0" r="0" t="0"/>
          <a:stretch/>
        </p:blipFill>
        <p:spPr>
          <a:xfrm>
            <a:off x="7800116" y="4379127"/>
            <a:ext cx="1191259" cy="670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30" name="Shape 130"/>
        <p:cNvGrpSpPr/>
        <p:nvPr/>
      </p:nvGrpSpPr>
      <p:grpSpPr>
        <a:xfrm>
          <a:off x="0" y="0"/>
          <a:ext cx="0" cy="0"/>
          <a:chOff x="0" y="0"/>
          <a:chExt cx="0" cy="0"/>
        </a:xfrm>
      </p:grpSpPr>
      <p:pic>
        <p:nvPicPr>
          <p:cNvPr id="131" name="Google Shape;131;g209074bade7_0_101"/>
          <p:cNvPicPr preferRelativeResize="0"/>
          <p:nvPr/>
        </p:nvPicPr>
        <p:blipFill rotWithShape="1">
          <a:blip r:embed="rId3">
            <a:alphaModFix/>
          </a:blip>
          <a:srcRect b="0" l="0" r="0" t="0"/>
          <a:stretch/>
        </p:blipFill>
        <p:spPr>
          <a:xfrm>
            <a:off x="894275" y="162825"/>
            <a:ext cx="7208801" cy="48178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35" name="Shape 135"/>
        <p:cNvGrpSpPr/>
        <p:nvPr/>
      </p:nvGrpSpPr>
      <p:grpSpPr>
        <a:xfrm>
          <a:off x="0" y="0"/>
          <a:ext cx="0" cy="0"/>
          <a:chOff x="0" y="0"/>
          <a:chExt cx="0" cy="0"/>
        </a:xfrm>
      </p:grpSpPr>
      <p:pic>
        <p:nvPicPr>
          <p:cNvPr id="136" name="Google Shape;136;g209074bade7_0_105"/>
          <p:cNvPicPr preferRelativeResize="0"/>
          <p:nvPr/>
        </p:nvPicPr>
        <p:blipFill rotWithShape="1">
          <a:blip r:embed="rId3">
            <a:alphaModFix/>
          </a:blip>
          <a:srcRect b="0" l="0" r="0" t="0"/>
          <a:stretch/>
        </p:blipFill>
        <p:spPr>
          <a:xfrm>
            <a:off x="1257325" y="91538"/>
            <a:ext cx="6629350" cy="49757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40" name="Shape 140"/>
        <p:cNvGrpSpPr/>
        <p:nvPr/>
      </p:nvGrpSpPr>
      <p:grpSpPr>
        <a:xfrm>
          <a:off x="0" y="0"/>
          <a:ext cx="0" cy="0"/>
          <a:chOff x="0" y="0"/>
          <a:chExt cx="0" cy="0"/>
        </a:xfrm>
      </p:grpSpPr>
      <p:sp>
        <p:nvSpPr>
          <p:cNvPr id="141" name="Google Shape;141;p10"/>
          <p:cNvSpPr txBox="1"/>
          <p:nvPr>
            <p:ph type="ctrTitle"/>
          </p:nvPr>
        </p:nvSpPr>
        <p:spPr>
          <a:xfrm>
            <a:off x="311700" y="183000"/>
            <a:ext cx="8520600" cy="79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a:t>The Issue</a:t>
            </a:r>
            <a:endParaRPr/>
          </a:p>
        </p:txBody>
      </p:sp>
      <p:pic>
        <p:nvPicPr>
          <p:cNvPr id="142" name="Google Shape;142;p10"/>
          <p:cNvPicPr preferRelativeResize="0"/>
          <p:nvPr/>
        </p:nvPicPr>
        <p:blipFill rotWithShape="1">
          <a:blip r:embed="rId3">
            <a:alphaModFix/>
          </a:blip>
          <a:srcRect b="0" l="-870" r="870" t="0"/>
          <a:stretch/>
        </p:blipFill>
        <p:spPr>
          <a:xfrm>
            <a:off x="623938" y="975597"/>
            <a:ext cx="7599986" cy="1413000"/>
          </a:xfrm>
          <a:prstGeom prst="rect">
            <a:avLst/>
          </a:prstGeom>
          <a:noFill/>
          <a:ln>
            <a:noFill/>
          </a:ln>
        </p:spPr>
      </p:pic>
      <p:sp>
        <p:nvSpPr>
          <p:cNvPr id="143" name="Google Shape;143;p10"/>
          <p:cNvSpPr txBox="1"/>
          <p:nvPr/>
        </p:nvSpPr>
        <p:spPr>
          <a:xfrm>
            <a:off x="980688" y="2571750"/>
            <a:ext cx="6886500" cy="2229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100"/>
              <a:buFont typeface="Arial"/>
              <a:buNone/>
            </a:pPr>
            <a:r>
              <a:rPr b="1" i="0" lang="en" sz="3100" u="none" cap="none" strike="noStrike">
                <a:solidFill>
                  <a:srgbClr val="073763"/>
                </a:solidFill>
                <a:latin typeface="Proxima Nova"/>
                <a:ea typeface="Proxima Nova"/>
                <a:cs typeface="Proxima Nova"/>
                <a:sym typeface="Proxima Nova"/>
              </a:rPr>
              <a:t>Climate Change</a:t>
            </a:r>
            <a:endParaRPr b="0" i="0" sz="10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Proxima Nova"/>
                <a:ea typeface="Proxima Nova"/>
                <a:cs typeface="Proxima Nova"/>
                <a:sym typeface="Proxima Nova"/>
              </a:rPr>
              <a:t>Climate change refers to significant, long-term changes in weather patterns that result in warming temperatures and sea-level rise, unpredictable weather patterns and increased storm intensity.”  The effects of climate change threaten the environment, human health and well-being, and the economy.</a:t>
            </a:r>
            <a:endParaRPr b="0" i="0" sz="1800" u="none" cap="none" strike="noStrike">
              <a:solidFill>
                <a:schemeClr val="dk1"/>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Proxima Nova"/>
                <a:ea typeface="Proxima Nova"/>
                <a:cs typeface="Proxima Nova"/>
                <a:sym typeface="Proxima Nova"/>
              </a:rPr>
              <a:t>Find Out More:</a:t>
            </a:r>
            <a:r>
              <a:rPr b="0" i="0" lang="en" sz="1800" u="none" cap="none" strike="noStrike">
                <a:solidFill>
                  <a:srgbClr val="000000"/>
                </a:solidFill>
                <a:latin typeface="Proxima Nova"/>
                <a:ea typeface="Proxima Nova"/>
                <a:cs typeface="Proxima Nova"/>
                <a:sym typeface="Proxima Nova"/>
              </a:rPr>
              <a:t> </a:t>
            </a:r>
            <a:r>
              <a:rPr b="0" i="0" lang="en" sz="1800" u="sng" cap="none" strike="noStrike">
                <a:solidFill>
                  <a:srgbClr val="EFEFEF"/>
                </a:solidFill>
                <a:latin typeface="Proxima Nova"/>
                <a:ea typeface="Proxima Nova"/>
                <a:cs typeface="Proxima Nova"/>
                <a:sym typeface="Proxima Nova"/>
                <a:hlinkClick r:id="rId4">
                  <a:extLst>
                    <a:ext uri="{A12FA001-AC4F-418D-AE19-62706E023703}">
                      <ahyp:hlinkClr val="tx"/>
                    </a:ext>
                  </a:extLst>
                </a:hlinkClick>
              </a:rPr>
              <a:t>https://tinyurl.com/y62ymmjg</a:t>
            </a:r>
            <a:endParaRPr b="0" i="0" sz="1800" u="none" cap="none" strike="noStrike">
              <a:solidFill>
                <a:srgbClr val="EFEFEF"/>
              </a:solidFill>
              <a:latin typeface="Proxima Nova"/>
              <a:ea typeface="Proxima Nova"/>
              <a:cs typeface="Proxima Nova"/>
              <a:sym typeface="Proxima Nova"/>
            </a:endParaRPr>
          </a:p>
        </p:txBody>
      </p:sp>
      <p:pic>
        <p:nvPicPr>
          <p:cNvPr id="144" name="Google Shape;144;p10"/>
          <p:cNvPicPr preferRelativeResize="0"/>
          <p:nvPr/>
        </p:nvPicPr>
        <p:blipFill rotWithShape="1">
          <a:blip r:embed="rId5">
            <a:alphaModFix/>
          </a:blip>
          <a:srcRect b="0" l="0" r="0" t="0"/>
          <a:stretch/>
        </p:blipFill>
        <p:spPr>
          <a:xfrm>
            <a:off x="7800116" y="4379127"/>
            <a:ext cx="1191259" cy="670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48" name="Shape 148"/>
        <p:cNvGrpSpPr/>
        <p:nvPr/>
      </p:nvGrpSpPr>
      <p:grpSpPr>
        <a:xfrm>
          <a:off x="0" y="0"/>
          <a:ext cx="0" cy="0"/>
          <a:chOff x="0" y="0"/>
          <a:chExt cx="0" cy="0"/>
        </a:xfrm>
      </p:grpSpPr>
      <p:sp>
        <p:nvSpPr>
          <p:cNvPr id="149" name="Google Shape;149;p11"/>
          <p:cNvSpPr txBox="1"/>
          <p:nvPr>
            <p:ph type="ctrTitle"/>
          </p:nvPr>
        </p:nvSpPr>
        <p:spPr>
          <a:xfrm>
            <a:off x="311700" y="50225"/>
            <a:ext cx="8520600" cy="79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sz="4700"/>
              <a:t>The Issue: Climate Change</a:t>
            </a:r>
            <a:endParaRPr sz="4700"/>
          </a:p>
        </p:txBody>
      </p:sp>
      <p:pic>
        <p:nvPicPr>
          <p:cNvPr id="150" name="Google Shape;150;p11"/>
          <p:cNvPicPr preferRelativeResize="0"/>
          <p:nvPr/>
        </p:nvPicPr>
        <p:blipFill rotWithShape="1">
          <a:blip r:embed="rId3">
            <a:alphaModFix/>
          </a:blip>
          <a:srcRect b="0" l="0" r="0" t="0"/>
          <a:stretch/>
        </p:blipFill>
        <p:spPr>
          <a:xfrm>
            <a:off x="982900" y="762450"/>
            <a:ext cx="2855614" cy="3745826"/>
          </a:xfrm>
          <a:prstGeom prst="rect">
            <a:avLst/>
          </a:prstGeom>
          <a:noFill/>
          <a:ln>
            <a:noFill/>
          </a:ln>
        </p:spPr>
      </p:pic>
      <p:pic>
        <p:nvPicPr>
          <p:cNvPr id="151" name="Google Shape;151;p11"/>
          <p:cNvPicPr preferRelativeResize="0"/>
          <p:nvPr/>
        </p:nvPicPr>
        <p:blipFill rotWithShape="1">
          <a:blip r:embed="rId4">
            <a:alphaModFix/>
          </a:blip>
          <a:srcRect b="0" l="0" r="0" t="0"/>
          <a:stretch/>
        </p:blipFill>
        <p:spPr>
          <a:xfrm>
            <a:off x="4062289" y="762450"/>
            <a:ext cx="3737840" cy="3155496"/>
          </a:xfrm>
          <a:prstGeom prst="rect">
            <a:avLst/>
          </a:prstGeom>
          <a:noFill/>
          <a:ln>
            <a:noFill/>
          </a:ln>
        </p:spPr>
      </p:pic>
      <p:pic>
        <p:nvPicPr>
          <p:cNvPr id="152" name="Google Shape;152;p11"/>
          <p:cNvPicPr preferRelativeResize="0"/>
          <p:nvPr/>
        </p:nvPicPr>
        <p:blipFill rotWithShape="1">
          <a:blip r:embed="rId5">
            <a:alphaModFix/>
          </a:blip>
          <a:srcRect b="0" l="0" r="0" t="0"/>
          <a:stretch/>
        </p:blipFill>
        <p:spPr>
          <a:xfrm>
            <a:off x="4062300" y="3917949"/>
            <a:ext cx="4146576" cy="670100"/>
          </a:xfrm>
          <a:prstGeom prst="rect">
            <a:avLst/>
          </a:prstGeom>
          <a:noFill/>
          <a:ln>
            <a:noFill/>
          </a:ln>
        </p:spPr>
      </p:pic>
      <p:pic>
        <p:nvPicPr>
          <p:cNvPr id="153" name="Google Shape;153;p11"/>
          <p:cNvPicPr preferRelativeResize="0"/>
          <p:nvPr/>
        </p:nvPicPr>
        <p:blipFill rotWithShape="1">
          <a:blip r:embed="rId6">
            <a:alphaModFix/>
          </a:blip>
          <a:srcRect b="0" l="0" r="0" t="0"/>
          <a:stretch/>
        </p:blipFill>
        <p:spPr>
          <a:xfrm>
            <a:off x="1401300" y="4639138"/>
            <a:ext cx="5491575" cy="410075"/>
          </a:xfrm>
          <a:prstGeom prst="rect">
            <a:avLst/>
          </a:prstGeom>
          <a:noFill/>
          <a:ln>
            <a:noFill/>
          </a:ln>
        </p:spPr>
      </p:pic>
      <p:pic>
        <p:nvPicPr>
          <p:cNvPr id="154" name="Google Shape;154;p11"/>
          <p:cNvPicPr preferRelativeResize="0"/>
          <p:nvPr/>
        </p:nvPicPr>
        <p:blipFill rotWithShape="1">
          <a:blip r:embed="rId7">
            <a:alphaModFix/>
          </a:blip>
          <a:srcRect b="0" l="0" r="0" t="0"/>
          <a:stretch/>
        </p:blipFill>
        <p:spPr>
          <a:xfrm>
            <a:off x="7800116" y="4379127"/>
            <a:ext cx="1191259" cy="6701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58" name="Shape 158"/>
        <p:cNvGrpSpPr/>
        <p:nvPr/>
      </p:nvGrpSpPr>
      <p:grpSpPr>
        <a:xfrm>
          <a:off x="0" y="0"/>
          <a:ext cx="0" cy="0"/>
          <a:chOff x="0" y="0"/>
          <a:chExt cx="0" cy="0"/>
        </a:xfrm>
      </p:grpSpPr>
      <p:sp>
        <p:nvSpPr>
          <p:cNvPr id="159" name="Google Shape;159;p14"/>
          <p:cNvSpPr txBox="1"/>
          <p:nvPr>
            <p:ph type="ctrTitle"/>
          </p:nvPr>
        </p:nvSpPr>
        <p:spPr>
          <a:xfrm>
            <a:off x="311700" y="202500"/>
            <a:ext cx="8520600" cy="79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sz="4700"/>
              <a:t>The Issue: Climate Change</a:t>
            </a:r>
            <a:endParaRPr sz="4700"/>
          </a:p>
        </p:txBody>
      </p:sp>
      <p:sp>
        <p:nvSpPr>
          <p:cNvPr id="160" name="Google Shape;160;p14"/>
          <p:cNvSpPr txBox="1"/>
          <p:nvPr>
            <p:ph idx="1" type="subTitle"/>
          </p:nvPr>
        </p:nvSpPr>
        <p:spPr>
          <a:xfrm>
            <a:off x="311700" y="1092875"/>
            <a:ext cx="8520600" cy="3766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solidFill>
                  <a:srgbClr val="000000"/>
                </a:solidFill>
                <a:latin typeface="Proxima Nova"/>
                <a:ea typeface="Proxima Nova"/>
                <a:cs typeface="Proxima Nova"/>
                <a:sym typeface="Proxima Nova"/>
              </a:rPr>
              <a:t>Why is this issue important and how does it affect the health of Pennsylvania’s environment, waterways, watersheds and communities?</a:t>
            </a:r>
            <a:endParaRPr sz="3000">
              <a:solidFill>
                <a:srgbClr val="000000"/>
              </a:solidFill>
              <a:latin typeface="Proxima Nova"/>
              <a:ea typeface="Proxima Nova"/>
              <a:cs typeface="Proxima Nova"/>
              <a:sym typeface="Proxima Nova"/>
            </a:endParaRPr>
          </a:p>
          <a:p>
            <a:pPr indent="-355600" lvl="0" marL="457200" rtl="0" algn="l">
              <a:lnSpc>
                <a:spcPct val="100000"/>
              </a:lnSpc>
              <a:spcBef>
                <a:spcPts val="1600"/>
              </a:spcBef>
              <a:spcAft>
                <a:spcPts val="0"/>
              </a:spcAft>
              <a:buClr>
                <a:srgbClr val="000000"/>
              </a:buClr>
              <a:buSzPts val="2000"/>
              <a:buFont typeface="Proxima Nova"/>
              <a:buChar char="●"/>
            </a:pPr>
            <a:r>
              <a:rPr lang="en" sz="2000">
                <a:solidFill>
                  <a:srgbClr val="000000"/>
                </a:solidFill>
                <a:latin typeface="Proxima Nova"/>
                <a:ea typeface="Proxima Nova"/>
                <a:cs typeface="Proxima Nova"/>
                <a:sym typeface="Proxima Nova"/>
              </a:rPr>
              <a:t>How might this issue connect to your teaching standards? </a:t>
            </a:r>
            <a:endParaRPr sz="2000">
              <a:solidFill>
                <a:srgbClr val="000000"/>
              </a:solidFill>
              <a:latin typeface="Proxima Nova"/>
              <a:ea typeface="Proxima Nova"/>
              <a:cs typeface="Proxima Nova"/>
              <a:sym typeface="Proxima Nova"/>
            </a:endParaRPr>
          </a:p>
          <a:p>
            <a:pPr indent="-355600" lvl="0" marL="457200" rtl="0" algn="l">
              <a:lnSpc>
                <a:spcPct val="100000"/>
              </a:lnSpc>
              <a:spcBef>
                <a:spcPts val="0"/>
              </a:spcBef>
              <a:spcAft>
                <a:spcPts val="0"/>
              </a:spcAft>
              <a:buClr>
                <a:srgbClr val="000000"/>
              </a:buClr>
              <a:buSzPts val="2000"/>
              <a:buFont typeface="Proxima Nova"/>
              <a:buChar char="●"/>
            </a:pPr>
            <a:r>
              <a:rPr lang="en" sz="2000">
                <a:solidFill>
                  <a:srgbClr val="000000"/>
                </a:solidFill>
                <a:latin typeface="Proxima Nova"/>
                <a:ea typeface="Proxima Nova"/>
                <a:cs typeface="Proxima Nova"/>
                <a:sym typeface="Proxima Nova"/>
              </a:rPr>
              <a:t>Where does it fit into the scope and sequence? The existing curriculum? </a:t>
            </a:r>
            <a:endParaRPr sz="2000">
              <a:solidFill>
                <a:srgbClr val="000000"/>
              </a:solidFill>
              <a:latin typeface="Proxima Nova"/>
              <a:ea typeface="Proxima Nova"/>
              <a:cs typeface="Proxima Nova"/>
              <a:sym typeface="Proxima Nova"/>
            </a:endParaRPr>
          </a:p>
          <a:p>
            <a:pPr indent="-355600" lvl="0" marL="457200" rtl="0" algn="l">
              <a:lnSpc>
                <a:spcPct val="100000"/>
              </a:lnSpc>
              <a:spcBef>
                <a:spcPts val="0"/>
              </a:spcBef>
              <a:spcAft>
                <a:spcPts val="0"/>
              </a:spcAft>
              <a:buClr>
                <a:srgbClr val="000000"/>
              </a:buClr>
              <a:buSzPts val="2000"/>
              <a:buFont typeface="Proxima Nova"/>
              <a:buChar char="●"/>
            </a:pPr>
            <a:r>
              <a:rPr lang="en" sz="2000">
                <a:solidFill>
                  <a:srgbClr val="000000"/>
                </a:solidFill>
                <a:latin typeface="Proxima Nova"/>
                <a:ea typeface="Proxima Nova"/>
                <a:cs typeface="Proxima Nova"/>
                <a:sym typeface="Proxima Nova"/>
              </a:rPr>
              <a:t>Are there opportunities for interdisciplinary learning (social studies, language arts, mathematics, art, reading?)</a:t>
            </a:r>
            <a:endParaRPr sz="2000">
              <a:solidFill>
                <a:srgbClr val="000000"/>
              </a:solidFill>
              <a:latin typeface="Proxima Nova"/>
              <a:ea typeface="Proxima Nova"/>
              <a:cs typeface="Proxima Nova"/>
              <a:sym typeface="Proxima Nova"/>
            </a:endParaRPr>
          </a:p>
          <a:p>
            <a:pPr indent="0" lvl="0" marL="0" rtl="0" algn="l">
              <a:lnSpc>
                <a:spcPct val="115000"/>
              </a:lnSpc>
              <a:spcBef>
                <a:spcPts val="1600"/>
              </a:spcBef>
              <a:spcAft>
                <a:spcPts val="0"/>
              </a:spcAft>
              <a:buSzPts val="2800"/>
              <a:buNone/>
            </a:pPr>
            <a:r>
              <a:t/>
            </a:r>
            <a:endParaRPr sz="3600">
              <a:solidFill>
                <a:srgbClr val="000000"/>
              </a:solidFill>
              <a:latin typeface="Arial"/>
              <a:ea typeface="Arial"/>
              <a:cs typeface="Arial"/>
              <a:sym typeface="Arial"/>
            </a:endParaRPr>
          </a:p>
        </p:txBody>
      </p:sp>
      <p:pic>
        <p:nvPicPr>
          <p:cNvPr id="161" name="Google Shape;161;p14"/>
          <p:cNvPicPr preferRelativeResize="0"/>
          <p:nvPr/>
        </p:nvPicPr>
        <p:blipFill rotWithShape="1">
          <a:blip r:embed="rId3">
            <a:alphaModFix/>
          </a:blip>
          <a:srcRect b="0" l="0" r="0" t="0"/>
          <a:stretch/>
        </p:blipFill>
        <p:spPr>
          <a:xfrm>
            <a:off x="7826291" y="4188977"/>
            <a:ext cx="1191259" cy="6701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65" name="Shape 165"/>
        <p:cNvGrpSpPr/>
        <p:nvPr/>
      </p:nvGrpSpPr>
      <p:grpSpPr>
        <a:xfrm>
          <a:off x="0" y="0"/>
          <a:ext cx="0" cy="0"/>
          <a:chOff x="0" y="0"/>
          <a:chExt cx="0" cy="0"/>
        </a:xfrm>
      </p:grpSpPr>
      <p:pic>
        <p:nvPicPr>
          <p:cNvPr id="166" name="Google Shape;166;p16"/>
          <p:cNvPicPr preferRelativeResize="0"/>
          <p:nvPr/>
        </p:nvPicPr>
        <p:blipFill rotWithShape="1">
          <a:blip r:embed="rId3">
            <a:alphaModFix/>
          </a:blip>
          <a:srcRect b="0" l="0" r="0" t="0"/>
          <a:stretch/>
        </p:blipFill>
        <p:spPr>
          <a:xfrm>
            <a:off x="4218600" y="208925"/>
            <a:ext cx="4772774" cy="4686476"/>
          </a:xfrm>
          <a:prstGeom prst="rect">
            <a:avLst/>
          </a:prstGeom>
          <a:noFill/>
          <a:ln>
            <a:noFill/>
          </a:ln>
        </p:spPr>
      </p:pic>
      <p:sp>
        <p:nvSpPr>
          <p:cNvPr id="167" name="Google Shape;167;p16"/>
          <p:cNvSpPr txBox="1"/>
          <p:nvPr>
            <p:ph type="ctrTitle"/>
          </p:nvPr>
        </p:nvSpPr>
        <p:spPr>
          <a:xfrm>
            <a:off x="751650" y="208925"/>
            <a:ext cx="3246900" cy="1563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sz="4000"/>
              <a:t>Driving Question</a:t>
            </a:r>
            <a:endParaRPr sz="4000"/>
          </a:p>
        </p:txBody>
      </p:sp>
      <p:sp>
        <p:nvSpPr>
          <p:cNvPr id="168" name="Google Shape;168;p16"/>
          <p:cNvSpPr txBox="1"/>
          <p:nvPr>
            <p:ph idx="1" type="subTitle"/>
          </p:nvPr>
        </p:nvSpPr>
        <p:spPr>
          <a:xfrm>
            <a:off x="361500" y="2111825"/>
            <a:ext cx="3857100" cy="1743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2800"/>
              <a:buNone/>
            </a:pPr>
            <a:r>
              <a:rPr lang="en" sz="2700">
                <a:solidFill>
                  <a:srgbClr val="000000"/>
                </a:solidFill>
                <a:latin typeface="Proxima Nova"/>
                <a:ea typeface="Proxima Nova"/>
                <a:cs typeface="Proxima Nova"/>
                <a:sym typeface="Proxima Nova"/>
              </a:rPr>
              <a:t>How do my actions play a role in our changing climate?</a:t>
            </a:r>
            <a:endParaRPr sz="2700">
              <a:latin typeface="Proxima Nova"/>
              <a:ea typeface="Proxima Nova"/>
              <a:cs typeface="Proxima Nova"/>
              <a:sym typeface="Proxima Nova"/>
            </a:endParaRPr>
          </a:p>
        </p:txBody>
      </p:sp>
      <p:pic>
        <p:nvPicPr>
          <p:cNvPr id="169" name="Google Shape;169;p16"/>
          <p:cNvPicPr preferRelativeResize="0"/>
          <p:nvPr/>
        </p:nvPicPr>
        <p:blipFill rotWithShape="1">
          <a:blip r:embed="rId4">
            <a:alphaModFix/>
          </a:blip>
          <a:srcRect b="0" l="0" r="0" t="0"/>
          <a:stretch/>
        </p:blipFill>
        <p:spPr>
          <a:xfrm>
            <a:off x="119066" y="4243777"/>
            <a:ext cx="1191259" cy="670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73" name="Shape 173"/>
        <p:cNvGrpSpPr/>
        <p:nvPr/>
      </p:nvGrpSpPr>
      <p:grpSpPr>
        <a:xfrm>
          <a:off x="0" y="0"/>
          <a:ext cx="0" cy="0"/>
          <a:chOff x="0" y="0"/>
          <a:chExt cx="0" cy="0"/>
        </a:xfrm>
      </p:grpSpPr>
      <p:sp>
        <p:nvSpPr>
          <p:cNvPr id="174" name="Google Shape;174;p17"/>
          <p:cNvSpPr txBox="1"/>
          <p:nvPr>
            <p:ph type="ctrTitle"/>
          </p:nvPr>
        </p:nvSpPr>
        <p:spPr>
          <a:xfrm>
            <a:off x="311700" y="744575"/>
            <a:ext cx="8520600" cy="729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a:t>Driving Question - Refined</a:t>
            </a:r>
            <a:endParaRPr/>
          </a:p>
        </p:txBody>
      </p:sp>
      <p:sp>
        <p:nvSpPr>
          <p:cNvPr id="175" name="Google Shape;175;p17"/>
          <p:cNvSpPr txBox="1"/>
          <p:nvPr>
            <p:ph idx="1" type="subTitle"/>
          </p:nvPr>
        </p:nvSpPr>
        <p:spPr>
          <a:xfrm>
            <a:off x="311700" y="1474475"/>
            <a:ext cx="8520600" cy="1390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a:solidFill>
                  <a:srgbClr val="333333"/>
                </a:solidFill>
              </a:rPr>
              <a:t>How does our school’s energy use impact our local streams?</a:t>
            </a:r>
            <a:endParaRPr>
              <a:solidFill>
                <a:srgbClr val="333333"/>
              </a:solidFill>
            </a:endParaRPr>
          </a:p>
        </p:txBody>
      </p:sp>
      <p:pic>
        <p:nvPicPr>
          <p:cNvPr id="176" name="Google Shape;176;p17"/>
          <p:cNvPicPr preferRelativeResize="0"/>
          <p:nvPr/>
        </p:nvPicPr>
        <p:blipFill rotWithShape="1">
          <a:blip r:embed="rId3">
            <a:alphaModFix/>
          </a:blip>
          <a:srcRect b="0" l="0" r="0" t="0"/>
          <a:stretch/>
        </p:blipFill>
        <p:spPr>
          <a:xfrm>
            <a:off x="7800116" y="4379127"/>
            <a:ext cx="1191259" cy="670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80" name="Shape 180"/>
        <p:cNvGrpSpPr/>
        <p:nvPr/>
      </p:nvGrpSpPr>
      <p:grpSpPr>
        <a:xfrm>
          <a:off x="0" y="0"/>
          <a:ext cx="0" cy="0"/>
          <a:chOff x="0" y="0"/>
          <a:chExt cx="0" cy="0"/>
        </a:xfrm>
      </p:grpSpPr>
      <p:pic>
        <p:nvPicPr>
          <p:cNvPr id="181" name="Google Shape;181;p18"/>
          <p:cNvPicPr preferRelativeResize="0"/>
          <p:nvPr/>
        </p:nvPicPr>
        <p:blipFill rotWithShape="1">
          <a:blip r:embed="rId3">
            <a:alphaModFix/>
          </a:blip>
          <a:srcRect b="0" l="0" r="0" t="0"/>
          <a:stretch/>
        </p:blipFill>
        <p:spPr>
          <a:xfrm>
            <a:off x="4572000" y="150062"/>
            <a:ext cx="3943975" cy="4843375"/>
          </a:xfrm>
          <a:prstGeom prst="rect">
            <a:avLst/>
          </a:prstGeom>
          <a:noFill/>
          <a:ln>
            <a:noFill/>
          </a:ln>
        </p:spPr>
      </p:pic>
      <p:sp>
        <p:nvSpPr>
          <p:cNvPr id="182" name="Google Shape;182;p18"/>
          <p:cNvSpPr txBox="1"/>
          <p:nvPr/>
        </p:nvSpPr>
        <p:spPr>
          <a:xfrm>
            <a:off x="4899675" y="1854850"/>
            <a:ext cx="32886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Proxima Nova"/>
                <a:ea typeface="Proxima Nova"/>
                <a:cs typeface="Proxima Nova"/>
                <a:sym typeface="Proxima Nova"/>
              </a:rPr>
              <a:t>Learning Objectives</a:t>
            </a:r>
            <a:endParaRPr b="0" i="0" sz="1800" u="none" cap="none" strike="noStrike">
              <a:solidFill>
                <a:srgbClr val="000000"/>
              </a:solidFill>
              <a:latin typeface="Proxima Nova"/>
              <a:ea typeface="Proxima Nova"/>
              <a:cs typeface="Proxima Nova"/>
              <a:sym typeface="Proxima Nova"/>
            </a:endParaRPr>
          </a:p>
        </p:txBody>
      </p:sp>
      <p:sp>
        <p:nvSpPr>
          <p:cNvPr id="183" name="Google Shape;183;p18"/>
          <p:cNvSpPr txBox="1"/>
          <p:nvPr/>
        </p:nvSpPr>
        <p:spPr>
          <a:xfrm>
            <a:off x="4899688" y="3075575"/>
            <a:ext cx="32886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Proxima Nova"/>
                <a:ea typeface="Proxima Nova"/>
                <a:cs typeface="Proxima Nova"/>
                <a:sym typeface="Proxima Nova"/>
              </a:rPr>
              <a:t>Local Context</a:t>
            </a:r>
            <a:endParaRPr b="0" i="0" sz="1800" u="none" cap="none" strike="noStrike">
              <a:solidFill>
                <a:srgbClr val="000000"/>
              </a:solidFill>
              <a:latin typeface="Proxima Nova"/>
              <a:ea typeface="Proxima Nova"/>
              <a:cs typeface="Proxima Nova"/>
              <a:sym typeface="Proxima Nova"/>
            </a:endParaRPr>
          </a:p>
        </p:txBody>
      </p:sp>
      <p:sp>
        <p:nvSpPr>
          <p:cNvPr id="184" name="Google Shape;184;p18"/>
          <p:cNvSpPr txBox="1"/>
          <p:nvPr/>
        </p:nvSpPr>
        <p:spPr>
          <a:xfrm>
            <a:off x="4899675" y="4296300"/>
            <a:ext cx="32886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Proxima Nova"/>
                <a:ea typeface="Proxima Nova"/>
                <a:cs typeface="Proxima Nova"/>
                <a:sym typeface="Proxima Nova"/>
              </a:rPr>
              <a:t>Driving Question</a:t>
            </a:r>
            <a:endParaRPr b="0" i="0" sz="1800" u="none" cap="none" strike="noStrike">
              <a:solidFill>
                <a:srgbClr val="000000"/>
              </a:solidFill>
              <a:latin typeface="Proxima Nova"/>
              <a:ea typeface="Proxima Nova"/>
              <a:cs typeface="Proxima Nova"/>
              <a:sym typeface="Proxima Nova"/>
            </a:endParaRPr>
          </a:p>
        </p:txBody>
      </p:sp>
      <p:sp>
        <p:nvSpPr>
          <p:cNvPr id="185" name="Google Shape;185;p18"/>
          <p:cNvSpPr txBox="1"/>
          <p:nvPr>
            <p:ph idx="4294967295" type="ctrTitle"/>
          </p:nvPr>
        </p:nvSpPr>
        <p:spPr>
          <a:xfrm>
            <a:off x="276350" y="753250"/>
            <a:ext cx="3722100" cy="15633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5200"/>
              <a:buFont typeface="Proxima Nova Semibold"/>
              <a:buNone/>
            </a:pPr>
            <a:r>
              <a:rPr b="0" i="0" lang="en" sz="4000" u="none" cap="none" strike="noStrike">
                <a:solidFill>
                  <a:schemeClr val="dk1"/>
                </a:solidFill>
                <a:latin typeface="Proxima Nova Semibold"/>
                <a:ea typeface="Proxima Nova Semibold"/>
                <a:cs typeface="Proxima Nova Semibold"/>
                <a:sym typeface="Proxima Nova Semibold"/>
              </a:rPr>
              <a:t>Environmental Literacy Model (ELM)</a:t>
            </a:r>
            <a:endParaRPr b="0" i="0" sz="4000" u="none" cap="none" strike="noStrike">
              <a:solidFill>
                <a:schemeClr val="dk1"/>
              </a:solidFill>
              <a:latin typeface="Proxima Nova Semibold"/>
              <a:ea typeface="Proxima Nova Semibold"/>
              <a:cs typeface="Proxima Nova Semibold"/>
              <a:sym typeface="Proxima Nova Semibold"/>
            </a:endParaRPr>
          </a:p>
        </p:txBody>
      </p:sp>
      <p:sp>
        <p:nvSpPr>
          <p:cNvPr id="186" name="Google Shape;186;p18"/>
          <p:cNvSpPr txBox="1"/>
          <p:nvPr>
            <p:ph idx="4294967295" type="subTitle"/>
          </p:nvPr>
        </p:nvSpPr>
        <p:spPr>
          <a:xfrm>
            <a:off x="208850" y="2709550"/>
            <a:ext cx="3857100" cy="17439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2"/>
              </a:buClr>
              <a:buSzPts val="2800"/>
              <a:buFont typeface="Proxima Nova"/>
              <a:buNone/>
            </a:pPr>
            <a:r>
              <a:rPr b="0" i="0" lang="en" sz="2700" u="none" cap="none" strike="noStrike">
                <a:solidFill>
                  <a:srgbClr val="000000"/>
                </a:solidFill>
                <a:latin typeface="Proxima Nova"/>
                <a:ea typeface="Proxima Nova"/>
                <a:cs typeface="Proxima Nova"/>
                <a:sym typeface="Proxima Nova"/>
              </a:rPr>
              <a:t>Curriculum Anchor</a:t>
            </a:r>
            <a:endParaRPr b="0" i="0" sz="2700" u="none" cap="none" strike="noStrike">
              <a:solidFill>
                <a:srgbClr val="000000"/>
              </a:solidFill>
              <a:latin typeface="Proxima Nova"/>
              <a:ea typeface="Proxima Nova"/>
              <a:cs typeface="Proxima Nova"/>
              <a:sym typeface="Proxima Nova"/>
            </a:endParaRPr>
          </a:p>
          <a:p>
            <a:pPr indent="0" lvl="0" marL="0" marR="0" rtl="0" algn="ctr">
              <a:lnSpc>
                <a:spcPct val="115000"/>
              </a:lnSpc>
              <a:spcBef>
                <a:spcPts val="0"/>
              </a:spcBef>
              <a:spcAft>
                <a:spcPts val="0"/>
              </a:spcAft>
              <a:buClr>
                <a:schemeClr val="dk2"/>
              </a:buClr>
              <a:buSzPts val="2800"/>
              <a:buFont typeface="Proxima Nova"/>
              <a:buNone/>
            </a:pPr>
            <a:r>
              <a:rPr b="0" i="0" lang="en" sz="2700" u="none" cap="none" strike="noStrike">
                <a:solidFill>
                  <a:srgbClr val="000000"/>
                </a:solidFill>
                <a:latin typeface="Proxima Nova"/>
                <a:ea typeface="Proxima Nova"/>
                <a:cs typeface="Proxima Nova"/>
                <a:sym typeface="Proxima Nova"/>
              </a:rPr>
              <a:t>Issue Definition</a:t>
            </a:r>
            <a:endParaRPr b="0" i="0" sz="2700" u="none" cap="none" strike="noStrike">
              <a:solidFill>
                <a:srgbClr val="000000"/>
              </a:solidFill>
              <a:latin typeface="Proxima Nova"/>
              <a:ea typeface="Proxima Nova"/>
              <a:cs typeface="Proxima Nova"/>
              <a:sym typeface="Proxima Nova"/>
            </a:endParaRPr>
          </a:p>
          <a:p>
            <a:pPr indent="0" lvl="0" marL="0" marR="0" rtl="0" algn="ctr">
              <a:lnSpc>
                <a:spcPct val="115000"/>
              </a:lnSpc>
              <a:spcBef>
                <a:spcPts val="0"/>
              </a:spcBef>
              <a:spcAft>
                <a:spcPts val="0"/>
              </a:spcAft>
              <a:buClr>
                <a:schemeClr val="dk2"/>
              </a:buClr>
              <a:buSzPts val="2800"/>
              <a:buFont typeface="Proxima Nova"/>
              <a:buNone/>
            </a:pPr>
            <a:r>
              <a:rPr b="0" i="0" lang="en" sz="2700" u="none" cap="none" strike="noStrike">
                <a:solidFill>
                  <a:srgbClr val="000000"/>
                </a:solidFill>
                <a:latin typeface="Proxima Nova"/>
                <a:ea typeface="Proxima Nova"/>
                <a:cs typeface="Proxima Nova"/>
                <a:sym typeface="Proxima Nova"/>
              </a:rPr>
              <a:t>Informed Action</a:t>
            </a:r>
            <a:endParaRPr b="0" i="0" sz="2700" u="none" cap="none" strike="noStrike">
              <a:solidFill>
                <a:srgbClr val="000000"/>
              </a:solidFill>
              <a:latin typeface="Proxima Nova"/>
              <a:ea typeface="Proxima Nova"/>
              <a:cs typeface="Proxima Nova"/>
              <a:sym typeface="Proxima Nov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90" name="Shape 190"/>
        <p:cNvGrpSpPr/>
        <p:nvPr/>
      </p:nvGrpSpPr>
      <p:grpSpPr>
        <a:xfrm>
          <a:off x="0" y="0"/>
          <a:ext cx="0" cy="0"/>
          <a:chOff x="0" y="0"/>
          <a:chExt cx="0" cy="0"/>
        </a:xfrm>
      </p:grpSpPr>
      <p:sp>
        <p:nvSpPr>
          <p:cNvPr id="191" name="Google Shape;191;p19"/>
          <p:cNvSpPr txBox="1"/>
          <p:nvPr>
            <p:ph type="ctrTitle"/>
          </p:nvPr>
        </p:nvSpPr>
        <p:spPr>
          <a:xfrm>
            <a:off x="311700" y="1515700"/>
            <a:ext cx="8520600" cy="79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a:t>Supporting Questions</a:t>
            </a:r>
            <a:endParaRPr/>
          </a:p>
          <a:p>
            <a:pPr indent="0" lvl="0" marL="0" rtl="0" algn="ctr">
              <a:lnSpc>
                <a:spcPct val="100000"/>
              </a:lnSpc>
              <a:spcBef>
                <a:spcPts val="0"/>
              </a:spcBef>
              <a:spcAft>
                <a:spcPts val="0"/>
              </a:spcAft>
              <a:buSzPts val="5200"/>
              <a:buNone/>
            </a:pPr>
            <a:r>
              <a:rPr lang="en"/>
              <a:t>Brainstorming</a:t>
            </a:r>
            <a:endParaRPr/>
          </a:p>
        </p:txBody>
      </p:sp>
      <p:sp>
        <p:nvSpPr>
          <p:cNvPr id="192" name="Google Shape;192;p19"/>
          <p:cNvSpPr txBox="1"/>
          <p:nvPr>
            <p:ph idx="1" type="subTitle"/>
          </p:nvPr>
        </p:nvSpPr>
        <p:spPr>
          <a:xfrm>
            <a:off x="311700" y="2695825"/>
            <a:ext cx="85206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a:t>[Insert Workshop Driving Question]</a:t>
            </a:r>
            <a:endParaRPr/>
          </a:p>
        </p:txBody>
      </p:sp>
      <p:pic>
        <p:nvPicPr>
          <p:cNvPr id="193" name="Google Shape;193;p19"/>
          <p:cNvPicPr preferRelativeResize="0"/>
          <p:nvPr/>
        </p:nvPicPr>
        <p:blipFill rotWithShape="1">
          <a:blip r:embed="rId3">
            <a:alphaModFix/>
          </a:blip>
          <a:srcRect b="0" l="0" r="0" t="0"/>
          <a:stretch/>
        </p:blipFill>
        <p:spPr>
          <a:xfrm>
            <a:off x="7800116" y="4379127"/>
            <a:ext cx="1191259" cy="670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58" name="Shape 58"/>
        <p:cNvGrpSpPr/>
        <p:nvPr/>
      </p:nvGrpSpPr>
      <p:grpSpPr>
        <a:xfrm>
          <a:off x="0" y="0"/>
          <a:ext cx="0" cy="0"/>
          <a:chOff x="0" y="0"/>
          <a:chExt cx="0" cy="0"/>
        </a:xfrm>
      </p:grpSpPr>
      <p:sp>
        <p:nvSpPr>
          <p:cNvPr id="59" name="Google Shape;59;p2"/>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200"/>
              <a:buNone/>
            </a:pPr>
            <a:r>
              <a:rPr lang="en"/>
              <a:t>Activity 1</a:t>
            </a:r>
            <a:endParaRPr/>
          </a:p>
        </p:txBody>
      </p:sp>
      <p:sp>
        <p:nvSpPr>
          <p:cNvPr id="60" name="Google Shape;60;p2"/>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600"/>
              </a:spcAft>
              <a:buSzPts val="1800"/>
              <a:buNone/>
            </a:pPr>
            <a:r>
              <a:rPr lang="en" sz="3000"/>
              <a:t>Exploring Local Issues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97" name="Shape 197"/>
        <p:cNvGrpSpPr/>
        <p:nvPr/>
      </p:nvGrpSpPr>
      <p:grpSpPr>
        <a:xfrm>
          <a:off x="0" y="0"/>
          <a:ext cx="0" cy="0"/>
          <a:chOff x="0" y="0"/>
          <a:chExt cx="0" cy="0"/>
        </a:xfrm>
      </p:grpSpPr>
      <p:sp>
        <p:nvSpPr>
          <p:cNvPr id="198" name="Google Shape;198;p20"/>
          <p:cNvSpPr txBox="1"/>
          <p:nvPr>
            <p:ph idx="1" type="subTitle"/>
          </p:nvPr>
        </p:nvSpPr>
        <p:spPr>
          <a:xfrm>
            <a:off x="174175" y="141825"/>
            <a:ext cx="2316600" cy="3394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sz="2600">
                <a:latin typeface="Proxima Nova"/>
                <a:ea typeface="Proxima Nova"/>
                <a:cs typeface="Proxima Nova"/>
                <a:sym typeface="Proxima Nova"/>
              </a:rPr>
              <a:t>DQ: </a:t>
            </a:r>
            <a:r>
              <a:rPr lang="en" sz="2600"/>
              <a:t>How does our school’s energy use impact our local streams?</a:t>
            </a:r>
            <a:endParaRPr sz="2600"/>
          </a:p>
          <a:p>
            <a:pPr indent="0" lvl="0" marL="0" rtl="0" algn="l">
              <a:lnSpc>
                <a:spcPct val="100000"/>
              </a:lnSpc>
              <a:spcBef>
                <a:spcPts val="0"/>
              </a:spcBef>
              <a:spcAft>
                <a:spcPts val="0"/>
              </a:spcAft>
              <a:buSzPts val="2800"/>
              <a:buNone/>
            </a:pPr>
            <a:r>
              <a:t/>
            </a:r>
            <a:endParaRPr sz="2600"/>
          </a:p>
          <a:p>
            <a:pPr indent="0" lvl="0" marL="0" rtl="0" algn="l">
              <a:lnSpc>
                <a:spcPct val="100000"/>
              </a:lnSpc>
              <a:spcBef>
                <a:spcPts val="0"/>
              </a:spcBef>
              <a:spcAft>
                <a:spcPts val="0"/>
              </a:spcAft>
              <a:buSzPts val="2800"/>
              <a:buNone/>
            </a:pPr>
            <a:r>
              <a:t/>
            </a:r>
            <a:endParaRPr sz="2600"/>
          </a:p>
          <a:p>
            <a:pPr indent="0" lvl="0" marL="0" rtl="0" algn="ctr">
              <a:lnSpc>
                <a:spcPct val="100000"/>
              </a:lnSpc>
              <a:spcBef>
                <a:spcPts val="0"/>
              </a:spcBef>
              <a:spcAft>
                <a:spcPts val="0"/>
              </a:spcAft>
              <a:buSzPts val="2800"/>
              <a:buNone/>
            </a:pPr>
            <a:r>
              <a:t/>
            </a:r>
            <a:endParaRPr sz="2600"/>
          </a:p>
        </p:txBody>
      </p:sp>
      <p:pic>
        <p:nvPicPr>
          <p:cNvPr id="199" name="Google Shape;199;p20"/>
          <p:cNvPicPr preferRelativeResize="0"/>
          <p:nvPr/>
        </p:nvPicPr>
        <p:blipFill rotWithShape="1">
          <a:blip r:embed="rId3">
            <a:alphaModFix/>
          </a:blip>
          <a:srcRect b="0" l="0" r="0" t="0"/>
          <a:stretch/>
        </p:blipFill>
        <p:spPr>
          <a:xfrm>
            <a:off x="2490750" y="304200"/>
            <a:ext cx="6536525" cy="3310127"/>
          </a:xfrm>
          <a:prstGeom prst="rect">
            <a:avLst/>
          </a:prstGeom>
          <a:noFill/>
          <a:ln>
            <a:noFill/>
          </a:ln>
        </p:spPr>
      </p:pic>
      <p:sp>
        <p:nvSpPr>
          <p:cNvPr id="200" name="Google Shape;200;p20"/>
          <p:cNvSpPr txBox="1"/>
          <p:nvPr/>
        </p:nvSpPr>
        <p:spPr>
          <a:xfrm>
            <a:off x="142375" y="4063550"/>
            <a:ext cx="2192100" cy="892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300"/>
              <a:buFont typeface="Arial"/>
              <a:buNone/>
            </a:pPr>
            <a:r>
              <a:rPr b="0" i="0" lang="en" sz="2300" u="none" cap="none" strike="noStrike">
                <a:solidFill>
                  <a:schemeClr val="dk2"/>
                </a:solidFill>
                <a:latin typeface="Proxima Nova Semibold"/>
                <a:ea typeface="Proxima Nova Semibold"/>
                <a:cs typeface="Proxima Nova Semibold"/>
                <a:sym typeface="Proxima Nova Semibold"/>
              </a:rPr>
              <a:t>Supporting Question</a:t>
            </a:r>
            <a:endParaRPr b="0" i="0" sz="900" u="none" cap="none" strike="noStrike">
              <a:solidFill>
                <a:srgbClr val="000000"/>
              </a:solidFill>
              <a:latin typeface="Proxima Nova"/>
              <a:ea typeface="Proxima Nova"/>
              <a:cs typeface="Proxima Nova"/>
              <a:sym typeface="Proxima Nova"/>
            </a:endParaRPr>
          </a:p>
        </p:txBody>
      </p:sp>
      <p:sp>
        <p:nvSpPr>
          <p:cNvPr id="201" name="Google Shape;201;p20"/>
          <p:cNvSpPr txBox="1"/>
          <p:nvPr/>
        </p:nvSpPr>
        <p:spPr>
          <a:xfrm>
            <a:off x="3475950" y="4063550"/>
            <a:ext cx="2192100" cy="892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300"/>
              <a:buFont typeface="Arial"/>
              <a:buNone/>
            </a:pPr>
            <a:r>
              <a:rPr b="0" i="0" lang="en" sz="2300" u="none" cap="none" strike="noStrike">
                <a:solidFill>
                  <a:schemeClr val="dk2"/>
                </a:solidFill>
                <a:latin typeface="Proxima Nova Semibold"/>
                <a:ea typeface="Proxima Nova Semibold"/>
                <a:cs typeface="Proxima Nova Semibold"/>
                <a:sym typeface="Proxima Nova Semibold"/>
              </a:rPr>
              <a:t>Supporting Question</a:t>
            </a:r>
            <a:endParaRPr b="0" i="0" sz="900" u="none" cap="none" strike="noStrike">
              <a:solidFill>
                <a:srgbClr val="000000"/>
              </a:solidFill>
              <a:latin typeface="Proxima Nova"/>
              <a:ea typeface="Proxima Nova"/>
              <a:cs typeface="Proxima Nova"/>
              <a:sym typeface="Proxima Nova"/>
            </a:endParaRPr>
          </a:p>
        </p:txBody>
      </p:sp>
      <p:sp>
        <p:nvSpPr>
          <p:cNvPr id="202" name="Google Shape;202;p20"/>
          <p:cNvSpPr txBox="1"/>
          <p:nvPr/>
        </p:nvSpPr>
        <p:spPr>
          <a:xfrm>
            <a:off x="6206800" y="4063550"/>
            <a:ext cx="2192100" cy="892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300"/>
              <a:buFont typeface="Arial"/>
              <a:buNone/>
            </a:pPr>
            <a:r>
              <a:rPr b="0" i="0" lang="en" sz="2300" u="none" cap="none" strike="noStrike">
                <a:solidFill>
                  <a:schemeClr val="dk2"/>
                </a:solidFill>
                <a:latin typeface="Proxima Nova Semibold"/>
                <a:ea typeface="Proxima Nova Semibold"/>
                <a:cs typeface="Proxima Nova Semibold"/>
                <a:sym typeface="Proxima Nova Semibold"/>
              </a:rPr>
              <a:t>Supporting Question</a:t>
            </a:r>
            <a:endParaRPr b="0" i="0" sz="900" u="none" cap="none" strike="noStrike">
              <a:solidFill>
                <a:srgbClr val="000000"/>
              </a:solidFill>
              <a:latin typeface="Proxima Nova"/>
              <a:ea typeface="Proxima Nova"/>
              <a:cs typeface="Proxima Nova"/>
              <a:sym typeface="Proxima Nova"/>
            </a:endParaRPr>
          </a:p>
        </p:txBody>
      </p:sp>
      <p:sp>
        <p:nvSpPr>
          <p:cNvPr id="203" name="Google Shape;203;p20"/>
          <p:cNvSpPr/>
          <p:nvPr/>
        </p:nvSpPr>
        <p:spPr>
          <a:xfrm rot="5401003">
            <a:off x="2445849" y="1831125"/>
            <a:ext cx="1028700" cy="3580800"/>
          </a:xfrm>
          <a:prstGeom prst="bentArrow">
            <a:avLst>
              <a:gd fmla="val 25000" name="adj1"/>
              <a:gd fmla="val 25000" name="adj2"/>
              <a:gd fmla="val 25000" name="adj3"/>
              <a:gd fmla="val 43750" name="adj4"/>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20"/>
          <p:cNvSpPr/>
          <p:nvPr/>
        </p:nvSpPr>
        <p:spPr>
          <a:xfrm rot="5401003">
            <a:off x="5375125" y="1875525"/>
            <a:ext cx="1028700" cy="3492000"/>
          </a:xfrm>
          <a:prstGeom prst="bentArrow">
            <a:avLst>
              <a:gd fmla="val 25000" name="adj1"/>
              <a:gd fmla="val 25000" name="adj2"/>
              <a:gd fmla="val 25000" name="adj3"/>
              <a:gd fmla="val 43750" name="adj4"/>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20"/>
          <p:cNvSpPr/>
          <p:nvPr/>
        </p:nvSpPr>
        <p:spPr>
          <a:xfrm>
            <a:off x="848325" y="2742450"/>
            <a:ext cx="491100" cy="1321200"/>
          </a:xfrm>
          <a:prstGeom prst="downArrow">
            <a:avLst>
              <a:gd fmla="val 50000" name="adj1"/>
              <a:gd fmla="val 50000" name="adj2"/>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6" name="Google Shape;206;p20"/>
          <p:cNvPicPr preferRelativeResize="0"/>
          <p:nvPr/>
        </p:nvPicPr>
        <p:blipFill rotWithShape="1">
          <a:blip r:embed="rId4">
            <a:alphaModFix/>
          </a:blip>
          <a:srcRect b="0" l="0" r="0" t="0"/>
          <a:stretch/>
        </p:blipFill>
        <p:spPr>
          <a:xfrm>
            <a:off x="8313525" y="4554851"/>
            <a:ext cx="713750" cy="4014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B7ABF"/>
        </a:solidFill>
      </p:bgPr>
    </p:bg>
    <p:spTree>
      <p:nvGrpSpPr>
        <p:cNvPr id="210" name="Shape 210"/>
        <p:cNvGrpSpPr/>
        <p:nvPr/>
      </p:nvGrpSpPr>
      <p:grpSpPr>
        <a:xfrm>
          <a:off x="0" y="0"/>
          <a:ext cx="0" cy="0"/>
          <a:chOff x="0" y="0"/>
          <a:chExt cx="0" cy="0"/>
        </a:xfrm>
      </p:grpSpPr>
      <p:sp>
        <p:nvSpPr>
          <p:cNvPr id="211" name="Google Shape;211;p21"/>
          <p:cNvSpPr txBox="1"/>
          <p:nvPr>
            <p:ph type="ctrTitle"/>
          </p:nvPr>
        </p:nvSpPr>
        <p:spPr>
          <a:xfrm>
            <a:off x="311700" y="216200"/>
            <a:ext cx="8520600" cy="1636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a:t>Supporting Questions</a:t>
            </a:r>
            <a:endParaRPr/>
          </a:p>
          <a:p>
            <a:pPr indent="0" lvl="0" marL="0" rtl="0" algn="ctr">
              <a:lnSpc>
                <a:spcPct val="100000"/>
              </a:lnSpc>
              <a:spcBef>
                <a:spcPts val="0"/>
              </a:spcBef>
              <a:spcAft>
                <a:spcPts val="0"/>
              </a:spcAft>
              <a:buSzPts val="5200"/>
              <a:buNone/>
            </a:pPr>
            <a:r>
              <a:rPr lang="en"/>
              <a:t>Brainstorming</a:t>
            </a:r>
            <a:endParaRPr/>
          </a:p>
        </p:txBody>
      </p:sp>
      <p:sp>
        <p:nvSpPr>
          <p:cNvPr id="212" name="Google Shape;212;p21"/>
          <p:cNvSpPr txBox="1"/>
          <p:nvPr>
            <p:ph idx="1" type="subTitle"/>
          </p:nvPr>
        </p:nvSpPr>
        <p:spPr>
          <a:xfrm>
            <a:off x="357225" y="1763825"/>
            <a:ext cx="8520600" cy="2901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b="1" lang="en">
                <a:latin typeface="Proxima Nova"/>
                <a:ea typeface="Proxima Nova"/>
                <a:cs typeface="Proxima Nova"/>
                <a:sym typeface="Proxima Nova"/>
              </a:rPr>
              <a:t>DQ: </a:t>
            </a:r>
            <a:r>
              <a:rPr lang="en"/>
              <a:t>How does our school’s energy use impact our local streams?</a:t>
            </a:r>
            <a:endParaRPr/>
          </a:p>
          <a:p>
            <a:pPr indent="0" lvl="0" marL="0" rtl="0" algn="l">
              <a:lnSpc>
                <a:spcPct val="100000"/>
              </a:lnSpc>
              <a:spcBef>
                <a:spcPts val="0"/>
              </a:spcBef>
              <a:spcAft>
                <a:spcPts val="0"/>
              </a:spcAft>
              <a:buSzPts val="2800"/>
              <a:buNone/>
            </a:pPr>
            <a:r>
              <a:t/>
            </a:r>
            <a:endParaRPr/>
          </a:p>
          <a:p>
            <a:pPr indent="0" lvl="0" marL="0" rtl="0" algn="l">
              <a:lnSpc>
                <a:spcPct val="100000"/>
              </a:lnSpc>
              <a:spcBef>
                <a:spcPts val="0"/>
              </a:spcBef>
              <a:spcAft>
                <a:spcPts val="0"/>
              </a:spcAft>
              <a:buSzPts val="2800"/>
              <a:buNone/>
            </a:pPr>
            <a:r>
              <a:rPr lang="en"/>
              <a:t>In the breakouts use the stickies and thumbs up to brainstorm and discuss potential supporting questions</a:t>
            </a:r>
            <a:endParaRPr/>
          </a:p>
        </p:txBody>
      </p:sp>
      <p:pic>
        <p:nvPicPr>
          <p:cNvPr id="213" name="Google Shape;213;p21"/>
          <p:cNvPicPr preferRelativeResize="0"/>
          <p:nvPr/>
        </p:nvPicPr>
        <p:blipFill rotWithShape="1">
          <a:blip r:embed="rId3">
            <a:alphaModFix/>
          </a:blip>
          <a:srcRect b="0" l="0" r="0" t="0"/>
          <a:stretch/>
        </p:blipFill>
        <p:spPr>
          <a:xfrm>
            <a:off x="7800116" y="4379127"/>
            <a:ext cx="1191259" cy="6701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dk1"/>
        </a:solidFill>
      </p:bgPr>
    </p:bg>
    <p:spTree>
      <p:nvGrpSpPr>
        <p:cNvPr id="217" name="Shape 217"/>
        <p:cNvGrpSpPr/>
        <p:nvPr/>
      </p:nvGrpSpPr>
      <p:grpSpPr>
        <a:xfrm>
          <a:off x="0" y="0"/>
          <a:ext cx="0" cy="0"/>
          <a:chOff x="0" y="0"/>
          <a:chExt cx="0" cy="0"/>
        </a:xfrm>
      </p:grpSpPr>
      <p:sp>
        <p:nvSpPr>
          <p:cNvPr id="218" name="Google Shape;218;g34d6ac050e7_1_7"/>
          <p:cNvSpPr txBox="1"/>
          <p:nvPr/>
        </p:nvSpPr>
        <p:spPr>
          <a:xfrm>
            <a:off x="86850" y="101600"/>
            <a:ext cx="85845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Proxima Nova"/>
                <a:ea typeface="Proxima Nova"/>
                <a:cs typeface="Proxima Nova"/>
                <a:sym typeface="Proxima Nova"/>
              </a:rPr>
              <a:t>The Issue:</a:t>
            </a:r>
            <a:endParaRPr sz="1800">
              <a:solidFill>
                <a:schemeClr val="dk2"/>
              </a:solidFill>
              <a:latin typeface="Proxima Nova"/>
              <a:ea typeface="Proxima Nova"/>
              <a:cs typeface="Proxima Nova"/>
              <a:sym typeface="Proxima Nova"/>
            </a:endParaRPr>
          </a:p>
        </p:txBody>
      </p:sp>
      <p:sp>
        <p:nvSpPr>
          <p:cNvPr id="219" name="Google Shape;219;g34d6ac050e7_1_7"/>
          <p:cNvSpPr txBox="1"/>
          <p:nvPr/>
        </p:nvSpPr>
        <p:spPr>
          <a:xfrm>
            <a:off x="456575" y="681200"/>
            <a:ext cx="75267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Proxima Nova"/>
                <a:ea typeface="Proxima Nova"/>
                <a:cs typeface="Proxima Nova"/>
                <a:sym typeface="Proxima Nova"/>
              </a:rPr>
              <a:t>Driving Question:</a:t>
            </a:r>
            <a:endParaRPr sz="1800">
              <a:solidFill>
                <a:schemeClr val="dk2"/>
              </a:solidFill>
              <a:latin typeface="Proxima Nova"/>
              <a:ea typeface="Proxima Nova"/>
              <a:cs typeface="Proxima Nova"/>
              <a:sym typeface="Proxima Nova"/>
            </a:endParaRPr>
          </a:p>
        </p:txBody>
      </p:sp>
      <p:sp>
        <p:nvSpPr>
          <p:cNvPr id="220" name="Google Shape;220;g34d6ac050e7_1_7"/>
          <p:cNvSpPr txBox="1"/>
          <p:nvPr/>
        </p:nvSpPr>
        <p:spPr>
          <a:xfrm>
            <a:off x="412850" y="1586700"/>
            <a:ext cx="2426700" cy="76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F00FF"/>
                </a:solidFill>
                <a:latin typeface="Proxima Nova"/>
                <a:ea typeface="Proxima Nova"/>
                <a:cs typeface="Proxima Nova"/>
                <a:sym typeface="Proxima Nova"/>
              </a:rPr>
              <a:t>Supporting Question Ideas</a:t>
            </a:r>
            <a:endParaRPr sz="1800">
              <a:solidFill>
                <a:srgbClr val="FF00FF"/>
              </a:solidFill>
              <a:latin typeface="Proxima Nova"/>
              <a:ea typeface="Proxima Nova"/>
              <a:cs typeface="Proxima Nova"/>
              <a:sym typeface="Proxima Nova"/>
            </a:endParaRPr>
          </a:p>
        </p:txBody>
      </p:sp>
      <p:sp>
        <p:nvSpPr>
          <p:cNvPr id="221" name="Google Shape;221;g34d6ac050e7_1_7"/>
          <p:cNvSpPr txBox="1"/>
          <p:nvPr/>
        </p:nvSpPr>
        <p:spPr>
          <a:xfrm>
            <a:off x="5926075" y="1586700"/>
            <a:ext cx="2426700" cy="76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0000FF"/>
                </a:solidFill>
                <a:latin typeface="Proxima Nova"/>
                <a:ea typeface="Proxima Nova"/>
                <a:cs typeface="Proxima Nova"/>
                <a:sym typeface="Proxima Nova"/>
              </a:rPr>
              <a:t>Connecting to Learning Standards</a:t>
            </a:r>
            <a:endParaRPr sz="1800">
              <a:solidFill>
                <a:srgbClr val="0000FF"/>
              </a:solidFill>
              <a:latin typeface="Proxima Nova"/>
              <a:ea typeface="Proxima Nova"/>
              <a:cs typeface="Proxima Nova"/>
              <a:sym typeface="Proxima Nova"/>
            </a:endParaRPr>
          </a:p>
        </p:txBody>
      </p:sp>
      <p:sp>
        <p:nvSpPr>
          <p:cNvPr id="222" name="Google Shape;222;g34d6ac050e7_1_7"/>
          <p:cNvSpPr txBox="1"/>
          <p:nvPr/>
        </p:nvSpPr>
        <p:spPr>
          <a:xfrm>
            <a:off x="376625" y="2926900"/>
            <a:ext cx="1159200" cy="760800"/>
          </a:xfrm>
          <a:prstGeom prst="rect">
            <a:avLst/>
          </a:prstGeom>
          <a:solidFill>
            <a:srgbClr val="FF00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Proxima Nova"/>
                <a:ea typeface="Proxima Nova"/>
                <a:cs typeface="Proxima Nova"/>
                <a:sym typeface="Proxima Nova"/>
              </a:rPr>
              <a:t>Type here</a:t>
            </a:r>
            <a:endParaRPr sz="1200">
              <a:solidFill>
                <a:schemeClr val="dk2"/>
              </a:solidFill>
              <a:latin typeface="Proxima Nova"/>
              <a:ea typeface="Proxima Nova"/>
              <a:cs typeface="Proxima Nova"/>
              <a:sym typeface="Proxima Nova"/>
            </a:endParaRPr>
          </a:p>
        </p:txBody>
      </p:sp>
      <p:sp>
        <p:nvSpPr>
          <p:cNvPr id="223" name="Google Shape;223;g34d6ac050e7_1_7"/>
          <p:cNvSpPr txBox="1"/>
          <p:nvPr/>
        </p:nvSpPr>
        <p:spPr>
          <a:xfrm>
            <a:off x="529025" y="3079300"/>
            <a:ext cx="1159200" cy="760800"/>
          </a:xfrm>
          <a:prstGeom prst="rect">
            <a:avLst/>
          </a:prstGeom>
          <a:solidFill>
            <a:srgbClr val="FF00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Proxima Nova"/>
                <a:ea typeface="Proxima Nova"/>
                <a:cs typeface="Proxima Nova"/>
                <a:sym typeface="Proxima Nova"/>
              </a:rPr>
              <a:t>Type here</a:t>
            </a:r>
            <a:endParaRPr sz="1200">
              <a:solidFill>
                <a:schemeClr val="dk2"/>
              </a:solidFill>
              <a:latin typeface="Proxima Nova"/>
              <a:ea typeface="Proxima Nova"/>
              <a:cs typeface="Proxima Nova"/>
              <a:sym typeface="Proxima Nova"/>
            </a:endParaRPr>
          </a:p>
        </p:txBody>
      </p:sp>
      <p:sp>
        <p:nvSpPr>
          <p:cNvPr id="224" name="Google Shape;224;g34d6ac050e7_1_7"/>
          <p:cNvSpPr txBox="1"/>
          <p:nvPr/>
        </p:nvSpPr>
        <p:spPr>
          <a:xfrm>
            <a:off x="681425" y="3231700"/>
            <a:ext cx="1159200" cy="760800"/>
          </a:xfrm>
          <a:prstGeom prst="rect">
            <a:avLst/>
          </a:prstGeom>
          <a:solidFill>
            <a:srgbClr val="FF00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Proxima Nova"/>
                <a:ea typeface="Proxima Nova"/>
                <a:cs typeface="Proxima Nova"/>
                <a:sym typeface="Proxima Nova"/>
              </a:rPr>
              <a:t>Type here</a:t>
            </a:r>
            <a:endParaRPr sz="1200">
              <a:solidFill>
                <a:schemeClr val="dk2"/>
              </a:solidFill>
              <a:latin typeface="Proxima Nova"/>
              <a:ea typeface="Proxima Nova"/>
              <a:cs typeface="Proxima Nova"/>
              <a:sym typeface="Proxima Nova"/>
            </a:endParaRPr>
          </a:p>
        </p:txBody>
      </p:sp>
      <p:sp>
        <p:nvSpPr>
          <p:cNvPr id="225" name="Google Shape;225;g34d6ac050e7_1_7"/>
          <p:cNvSpPr txBox="1"/>
          <p:nvPr/>
        </p:nvSpPr>
        <p:spPr>
          <a:xfrm>
            <a:off x="833825" y="3384100"/>
            <a:ext cx="1159200" cy="760800"/>
          </a:xfrm>
          <a:prstGeom prst="rect">
            <a:avLst/>
          </a:prstGeom>
          <a:solidFill>
            <a:srgbClr val="FF00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Proxima Nova"/>
                <a:ea typeface="Proxima Nova"/>
                <a:cs typeface="Proxima Nova"/>
                <a:sym typeface="Proxima Nova"/>
              </a:rPr>
              <a:t>Type here</a:t>
            </a:r>
            <a:endParaRPr sz="1200">
              <a:solidFill>
                <a:schemeClr val="dk2"/>
              </a:solidFill>
              <a:latin typeface="Proxima Nova"/>
              <a:ea typeface="Proxima Nova"/>
              <a:cs typeface="Proxima Nova"/>
              <a:sym typeface="Proxima Nova"/>
            </a:endParaRPr>
          </a:p>
        </p:txBody>
      </p:sp>
      <p:sp>
        <p:nvSpPr>
          <p:cNvPr id="226" name="Google Shape;226;g34d6ac050e7_1_7"/>
          <p:cNvSpPr txBox="1"/>
          <p:nvPr/>
        </p:nvSpPr>
        <p:spPr>
          <a:xfrm>
            <a:off x="986225" y="3536500"/>
            <a:ext cx="1159200" cy="760800"/>
          </a:xfrm>
          <a:prstGeom prst="rect">
            <a:avLst/>
          </a:prstGeom>
          <a:solidFill>
            <a:srgbClr val="FF00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Proxima Nova"/>
                <a:ea typeface="Proxima Nova"/>
                <a:cs typeface="Proxima Nova"/>
                <a:sym typeface="Proxima Nova"/>
              </a:rPr>
              <a:t>Type here</a:t>
            </a:r>
            <a:endParaRPr sz="1200">
              <a:solidFill>
                <a:schemeClr val="dk2"/>
              </a:solidFill>
              <a:latin typeface="Proxima Nova"/>
              <a:ea typeface="Proxima Nova"/>
              <a:cs typeface="Proxima Nova"/>
              <a:sym typeface="Proxima Nova"/>
            </a:endParaRPr>
          </a:p>
        </p:txBody>
      </p:sp>
      <p:sp>
        <p:nvSpPr>
          <p:cNvPr id="227" name="Google Shape;227;g34d6ac050e7_1_7"/>
          <p:cNvSpPr txBox="1"/>
          <p:nvPr/>
        </p:nvSpPr>
        <p:spPr>
          <a:xfrm>
            <a:off x="1138625" y="3688900"/>
            <a:ext cx="1159200" cy="760800"/>
          </a:xfrm>
          <a:prstGeom prst="rect">
            <a:avLst/>
          </a:prstGeom>
          <a:solidFill>
            <a:srgbClr val="FF00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Proxima Nova"/>
                <a:ea typeface="Proxima Nova"/>
                <a:cs typeface="Proxima Nova"/>
                <a:sym typeface="Proxima Nova"/>
              </a:rPr>
              <a:t>Type here</a:t>
            </a:r>
            <a:endParaRPr sz="1200">
              <a:solidFill>
                <a:schemeClr val="dk2"/>
              </a:solidFill>
              <a:latin typeface="Proxima Nova"/>
              <a:ea typeface="Proxima Nova"/>
              <a:cs typeface="Proxima Nova"/>
              <a:sym typeface="Proxima Nova"/>
            </a:endParaRPr>
          </a:p>
        </p:txBody>
      </p:sp>
      <p:sp>
        <p:nvSpPr>
          <p:cNvPr id="228" name="Google Shape;228;g34d6ac050e7_1_7"/>
          <p:cNvSpPr txBox="1"/>
          <p:nvPr/>
        </p:nvSpPr>
        <p:spPr>
          <a:xfrm>
            <a:off x="4766875" y="2347500"/>
            <a:ext cx="1159200" cy="760800"/>
          </a:xfrm>
          <a:prstGeom prst="rect">
            <a:avLst/>
          </a:prstGeom>
          <a:solidFill>
            <a:srgbClr val="0000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Proxima Nova"/>
                <a:ea typeface="Proxima Nova"/>
                <a:cs typeface="Proxima Nova"/>
                <a:sym typeface="Proxima Nova"/>
              </a:rPr>
              <a:t>Type here</a:t>
            </a:r>
            <a:endParaRPr sz="1200">
              <a:solidFill>
                <a:schemeClr val="dk2"/>
              </a:solidFill>
              <a:latin typeface="Proxima Nova"/>
              <a:ea typeface="Proxima Nova"/>
              <a:cs typeface="Proxima Nova"/>
              <a:sym typeface="Proxima Nova"/>
            </a:endParaRPr>
          </a:p>
        </p:txBody>
      </p:sp>
      <p:sp>
        <p:nvSpPr>
          <p:cNvPr id="229" name="Google Shape;229;g34d6ac050e7_1_7"/>
          <p:cNvSpPr txBox="1"/>
          <p:nvPr/>
        </p:nvSpPr>
        <p:spPr>
          <a:xfrm>
            <a:off x="4919275" y="2499900"/>
            <a:ext cx="1159200" cy="760800"/>
          </a:xfrm>
          <a:prstGeom prst="rect">
            <a:avLst/>
          </a:prstGeom>
          <a:solidFill>
            <a:srgbClr val="0000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Proxima Nova"/>
                <a:ea typeface="Proxima Nova"/>
                <a:cs typeface="Proxima Nova"/>
                <a:sym typeface="Proxima Nova"/>
              </a:rPr>
              <a:t>Type here</a:t>
            </a:r>
            <a:endParaRPr sz="1200">
              <a:solidFill>
                <a:schemeClr val="dk2"/>
              </a:solidFill>
              <a:latin typeface="Proxima Nova"/>
              <a:ea typeface="Proxima Nova"/>
              <a:cs typeface="Proxima Nova"/>
              <a:sym typeface="Proxima Nova"/>
            </a:endParaRPr>
          </a:p>
        </p:txBody>
      </p:sp>
      <p:sp>
        <p:nvSpPr>
          <p:cNvPr id="230" name="Google Shape;230;g34d6ac050e7_1_7"/>
          <p:cNvSpPr txBox="1"/>
          <p:nvPr/>
        </p:nvSpPr>
        <p:spPr>
          <a:xfrm>
            <a:off x="5071675" y="2652300"/>
            <a:ext cx="1159200" cy="760800"/>
          </a:xfrm>
          <a:prstGeom prst="rect">
            <a:avLst/>
          </a:prstGeom>
          <a:solidFill>
            <a:srgbClr val="0000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Proxima Nova"/>
                <a:ea typeface="Proxima Nova"/>
                <a:cs typeface="Proxima Nova"/>
                <a:sym typeface="Proxima Nova"/>
              </a:rPr>
              <a:t>Type here</a:t>
            </a:r>
            <a:endParaRPr sz="1200">
              <a:solidFill>
                <a:schemeClr val="dk2"/>
              </a:solidFill>
              <a:latin typeface="Proxima Nova"/>
              <a:ea typeface="Proxima Nova"/>
              <a:cs typeface="Proxima Nova"/>
              <a:sym typeface="Proxima Nova"/>
            </a:endParaRPr>
          </a:p>
        </p:txBody>
      </p:sp>
      <p:sp>
        <p:nvSpPr>
          <p:cNvPr id="231" name="Google Shape;231;g34d6ac050e7_1_7"/>
          <p:cNvSpPr txBox="1"/>
          <p:nvPr/>
        </p:nvSpPr>
        <p:spPr>
          <a:xfrm>
            <a:off x="5224075" y="2804700"/>
            <a:ext cx="1159200" cy="760800"/>
          </a:xfrm>
          <a:prstGeom prst="rect">
            <a:avLst/>
          </a:prstGeom>
          <a:solidFill>
            <a:srgbClr val="0000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Proxima Nova"/>
                <a:ea typeface="Proxima Nova"/>
                <a:cs typeface="Proxima Nova"/>
                <a:sym typeface="Proxima Nova"/>
              </a:rPr>
              <a:t>Type here</a:t>
            </a:r>
            <a:endParaRPr sz="1200">
              <a:solidFill>
                <a:schemeClr val="dk2"/>
              </a:solidFill>
              <a:latin typeface="Proxima Nova"/>
              <a:ea typeface="Proxima Nova"/>
              <a:cs typeface="Proxima Nova"/>
              <a:sym typeface="Proxima Nova"/>
            </a:endParaRPr>
          </a:p>
        </p:txBody>
      </p:sp>
      <p:sp>
        <p:nvSpPr>
          <p:cNvPr id="232" name="Google Shape;232;g34d6ac050e7_1_7"/>
          <p:cNvSpPr txBox="1"/>
          <p:nvPr/>
        </p:nvSpPr>
        <p:spPr>
          <a:xfrm>
            <a:off x="5376475" y="2957100"/>
            <a:ext cx="1159200" cy="760800"/>
          </a:xfrm>
          <a:prstGeom prst="rect">
            <a:avLst/>
          </a:prstGeom>
          <a:solidFill>
            <a:srgbClr val="0000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Proxima Nova"/>
                <a:ea typeface="Proxima Nova"/>
                <a:cs typeface="Proxima Nova"/>
                <a:sym typeface="Proxima Nova"/>
              </a:rPr>
              <a:t>Type here</a:t>
            </a:r>
            <a:endParaRPr sz="1200">
              <a:solidFill>
                <a:schemeClr val="dk2"/>
              </a:solidFill>
              <a:latin typeface="Proxima Nova"/>
              <a:ea typeface="Proxima Nova"/>
              <a:cs typeface="Proxima Nova"/>
              <a:sym typeface="Proxima Nova"/>
            </a:endParaRPr>
          </a:p>
        </p:txBody>
      </p:sp>
      <p:sp>
        <p:nvSpPr>
          <p:cNvPr id="233" name="Google Shape;233;g34d6ac050e7_1_7"/>
          <p:cNvSpPr txBox="1"/>
          <p:nvPr/>
        </p:nvSpPr>
        <p:spPr>
          <a:xfrm>
            <a:off x="5528875" y="3109500"/>
            <a:ext cx="1159200" cy="760800"/>
          </a:xfrm>
          <a:prstGeom prst="rect">
            <a:avLst/>
          </a:prstGeom>
          <a:solidFill>
            <a:srgbClr val="0000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Proxima Nova"/>
                <a:ea typeface="Proxima Nova"/>
                <a:cs typeface="Proxima Nova"/>
                <a:sym typeface="Proxima Nova"/>
              </a:rPr>
              <a:t>Type here</a:t>
            </a:r>
            <a:endParaRPr sz="1200">
              <a:solidFill>
                <a:schemeClr val="dk2"/>
              </a:solidFill>
              <a:latin typeface="Proxima Nova"/>
              <a:ea typeface="Proxima Nova"/>
              <a:cs typeface="Proxima Nova"/>
              <a:sym typeface="Proxima Nova"/>
            </a:endParaRPr>
          </a:p>
        </p:txBody>
      </p:sp>
      <p:sp>
        <p:nvSpPr>
          <p:cNvPr id="234" name="Google Shape;234;g34d6ac050e7_1_7"/>
          <p:cNvSpPr txBox="1"/>
          <p:nvPr/>
        </p:nvSpPr>
        <p:spPr>
          <a:xfrm>
            <a:off x="5681275" y="3261900"/>
            <a:ext cx="1159200" cy="760800"/>
          </a:xfrm>
          <a:prstGeom prst="rect">
            <a:avLst/>
          </a:prstGeom>
          <a:solidFill>
            <a:srgbClr val="0000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Proxima Nova"/>
                <a:ea typeface="Proxima Nova"/>
                <a:cs typeface="Proxima Nova"/>
                <a:sym typeface="Proxima Nova"/>
              </a:rPr>
              <a:t>Type here</a:t>
            </a:r>
            <a:endParaRPr sz="1200">
              <a:solidFill>
                <a:schemeClr val="dk2"/>
              </a:solidFill>
              <a:latin typeface="Proxima Nova"/>
              <a:ea typeface="Proxima Nova"/>
              <a:cs typeface="Proxima Nova"/>
              <a:sym typeface="Proxima Nova"/>
            </a:endParaRPr>
          </a:p>
        </p:txBody>
      </p:sp>
      <p:sp>
        <p:nvSpPr>
          <p:cNvPr id="235" name="Google Shape;235;g34d6ac050e7_1_7"/>
          <p:cNvSpPr txBox="1"/>
          <p:nvPr/>
        </p:nvSpPr>
        <p:spPr>
          <a:xfrm>
            <a:off x="5833675" y="3414300"/>
            <a:ext cx="1159200" cy="760800"/>
          </a:xfrm>
          <a:prstGeom prst="rect">
            <a:avLst/>
          </a:prstGeom>
          <a:solidFill>
            <a:srgbClr val="0000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Proxima Nova"/>
                <a:ea typeface="Proxima Nova"/>
                <a:cs typeface="Proxima Nova"/>
                <a:sym typeface="Proxima Nova"/>
              </a:rPr>
              <a:t>Type here</a:t>
            </a:r>
            <a:endParaRPr sz="1200">
              <a:solidFill>
                <a:schemeClr val="dk2"/>
              </a:solidFill>
              <a:latin typeface="Proxima Nova"/>
              <a:ea typeface="Proxima Nova"/>
              <a:cs typeface="Proxima Nova"/>
              <a:sym typeface="Proxima Nova"/>
            </a:endParaRPr>
          </a:p>
        </p:txBody>
      </p:sp>
      <p:sp>
        <p:nvSpPr>
          <p:cNvPr id="236" name="Google Shape;236;g34d6ac050e7_1_7"/>
          <p:cNvSpPr txBox="1"/>
          <p:nvPr/>
        </p:nvSpPr>
        <p:spPr>
          <a:xfrm>
            <a:off x="5986075" y="3566700"/>
            <a:ext cx="1159200" cy="760800"/>
          </a:xfrm>
          <a:prstGeom prst="rect">
            <a:avLst/>
          </a:prstGeom>
          <a:solidFill>
            <a:srgbClr val="0000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Proxima Nova"/>
                <a:ea typeface="Proxima Nova"/>
                <a:cs typeface="Proxima Nova"/>
                <a:sym typeface="Proxima Nova"/>
              </a:rPr>
              <a:t>Type here</a:t>
            </a:r>
            <a:endParaRPr sz="1200">
              <a:solidFill>
                <a:schemeClr val="dk2"/>
              </a:solidFill>
              <a:latin typeface="Proxima Nova"/>
              <a:ea typeface="Proxima Nova"/>
              <a:cs typeface="Proxima Nova"/>
              <a:sym typeface="Proxima Nova"/>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B7ABF"/>
        </a:solidFill>
      </p:bgPr>
    </p:bg>
    <p:spTree>
      <p:nvGrpSpPr>
        <p:cNvPr id="240" name="Shape 240"/>
        <p:cNvGrpSpPr/>
        <p:nvPr/>
      </p:nvGrpSpPr>
      <p:grpSpPr>
        <a:xfrm>
          <a:off x="0" y="0"/>
          <a:ext cx="0" cy="0"/>
          <a:chOff x="0" y="0"/>
          <a:chExt cx="0" cy="0"/>
        </a:xfrm>
      </p:grpSpPr>
      <p:pic>
        <p:nvPicPr>
          <p:cNvPr id="241" name="Google Shape;241;g34d6ac050e7_1_1"/>
          <p:cNvPicPr preferRelativeResize="0"/>
          <p:nvPr/>
        </p:nvPicPr>
        <p:blipFill>
          <a:blip r:embed="rId3">
            <a:alphaModFix/>
          </a:blip>
          <a:stretch>
            <a:fillRect/>
          </a:stretch>
        </p:blipFill>
        <p:spPr>
          <a:xfrm>
            <a:off x="152400" y="152400"/>
            <a:ext cx="8665338" cy="48387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245" name="Shape 245"/>
        <p:cNvGrpSpPr/>
        <p:nvPr/>
      </p:nvGrpSpPr>
      <p:grpSpPr>
        <a:xfrm>
          <a:off x="0" y="0"/>
          <a:ext cx="0" cy="0"/>
          <a:chOff x="0" y="0"/>
          <a:chExt cx="0" cy="0"/>
        </a:xfrm>
      </p:grpSpPr>
      <p:sp>
        <p:nvSpPr>
          <p:cNvPr id="246" name="Google Shape;246;p22"/>
          <p:cNvSpPr txBox="1"/>
          <p:nvPr>
            <p:ph type="ctrTitle"/>
          </p:nvPr>
        </p:nvSpPr>
        <p:spPr>
          <a:xfrm>
            <a:off x="229525" y="1412900"/>
            <a:ext cx="8520600" cy="9972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a:t>Supporting questions</a:t>
            </a:r>
            <a:endParaRPr/>
          </a:p>
        </p:txBody>
      </p:sp>
      <p:sp>
        <p:nvSpPr>
          <p:cNvPr id="247" name="Google Shape;247;p22"/>
          <p:cNvSpPr txBox="1"/>
          <p:nvPr>
            <p:ph idx="1" type="subTitle"/>
          </p:nvPr>
        </p:nvSpPr>
        <p:spPr>
          <a:xfrm>
            <a:off x="311700" y="197200"/>
            <a:ext cx="8520600" cy="997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latin typeface="Proxima Nova"/>
                <a:ea typeface="Proxima Nova"/>
                <a:cs typeface="Proxima Nova"/>
                <a:sym typeface="Proxima Nova"/>
              </a:rPr>
              <a:t>DQ: </a:t>
            </a:r>
            <a:r>
              <a:rPr lang="en"/>
              <a:t>How does our school’s energy use impact our local streams?</a:t>
            </a:r>
            <a:endParaRPr/>
          </a:p>
          <a:p>
            <a:pPr indent="0" lvl="0" marL="0" rtl="0" algn="ctr">
              <a:lnSpc>
                <a:spcPct val="100000"/>
              </a:lnSpc>
              <a:spcBef>
                <a:spcPts val="0"/>
              </a:spcBef>
              <a:spcAft>
                <a:spcPts val="0"/>
              </a:spcAft>
              <a:buSzPts val="2800"/>
              <a:buNone/>
            </a:pPr>
            <a:r>
              <a:t/>
            </a:r>
            <a:endParaRPr/>
          </a:p>
        </p:txBody>
      </p:sp>
      <p:sp>
        <p:nvSpPr>
          <p:cNvPr id="248" name="Google Shape;248;p22"/>
          <p:cNvSpPr txBox="1"/>
          <p:nvPr/>
        </p:nvSpPr>
        <p:spPr>
          <a:xfrm>
            <a:off x="329375" y="2546875"/>
            <a:ext cx="3655800" cy="18201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00000"/>
              </a:lnSpc>
              <a:spcBef>
                <a:spcPts val="0"/>
              </a:spcBef>
              <a:spcAft>
                <a:spcPts val="0"/>
              </a:spcAft>
              <a:buClr>
                <a:srgbClr val="000000"/>
              </a:buClr>
              <a:buSzPts val="2400"/>
              <a:buFont typeface="Proxima Nova"/>
              <a:buChar char="●"/>
            </a:pPr>
            <a:r>
              <a:rPr b="0" i="0" lang="en" sz="2400" u="none" cap="none" strike="noStrike">
                <a:solidFill>
                  <a:srgbClr val="000000"/>
                </a:solidFill>
                <a:latin typeface="Proxima Nova"/>
                <a:ea typeface="Proxima Nova"/>
                <a:cs typeface="Proxima Nova"/>
                <a:sym typeface="Proxima Nova"/>
              </a:rPr>
              <a:t>What is our energy use?</a:t>
            </a:r>
            <a:endParaRPr b="0" i="0" sz="2400" u="none" cap="none" strike="noStrike">
              <a:solidFill>
                <a:srgbClr val="000000"/>
              </a:solidFill>
              <a:latin typeface="Proxima Nova"/>
              <a:ea typeface="Proxima Nova"/>
              <a:cs typeface="Proxima Nova"/>
              <a:sym typeface="Proxima Nova"/>
            </a:endParaRPr>
          </a:p>
          <a:p>
            <a:pPr indent="-381000" lvl="0" marL="457200" marR="0" rtl="0" algn="l">
              <a:lnSpc>
                <a:spcPct val="100000"/>
              </a:lnSpc>
              <a:spcBef>
                <a:spcPts val="0"/>
              </a:spcBef>
              <a:spcAft>
                <a:spcPts val="0"/>
              </a:spcAft>
              <a:buClr>
                <a:srgbClr val="000000"/>
              </a:buClr>
              <a:buSzPts val="2400"/>
              <a:buFont typeface="Proxima Nova"/>
              <a:buChar char="●"/>
            </a:pPr>
            <a:r>
              <a:rPr b="0" i="0" lang="en" sz="2400" u="none" cap="none" strike="noStrike">
                <a:solidFill>
                  <a:srgbClr val="000000"/>
                </a:solidFill>
                <a:latin typeface="Proxima Nova"/>
                <a:ea typeface="Proxima Nova"/>
                <a:cs typeface="Proxima Nova"/>
                <a:sym typeface="Proxima Nova"/>
              </a:rPr>
              <a:t>Why does it matter?</a:t>
            </a:r>
            <a:endParaRPr b="0" i="0" sz="2400" u="none" cap="none" strike="noStrike">
              <a:solidFill>
                <a:srgbClr val="000000"/>
              </a:solidFill>
              <a:latin typeface="Proxima Nova"/>
              <a:ea typeface="Proxima Nova"/>
              <a:cs typeface="Proxima Nova"/>
              <a:sym typeface="Proxima Nova"/>
            </a:endParaRPr>
          </a:p>
          <a:p>
            <a:pPr indent="-381000" lvl="0" marL="457200" marR="0" rtl="0" algn="l">
              <a:lnSpc>
                <a:spcPct val="100000"/>
              </a:lnSpc>
              <a:spcBef>
                <a:spcPts val="0"/>
              </a:spcBef>
              <a:spcAft>
                <a:spcPts val="0"/>
              </a:spcAft>
              <a:buClr>
                <a:srgbClr val="000000"/>
              </a:buClr>
              <a:buSzPts val="2400"/>
              <a:buFont typeface="Proxima Nova"/>
              <a:buChar char="●"/>
            </a:pPr>
            <a:r>
              <a:rPr b="0" i="0" lang="en" sz="2400" u="none" cap="none" strike="noStrike">
                <a:solidFill>
                  <a:srgbClr val="000000"/>
                </a:solidFill>
                <a:latin typeface="Proxima Nova"/>
                <a:ea typeface="Proxima Nova"/>
                <a:cs typeface="Proxima Nova"/>
                <a:sym typeface="Proxima Nova"/>
              </a:rPr>
              <a:t>How do we measure it?</a:t>
            </a:r>
            <a:endParaRPr b="0" i="0" sz="2400" u="none" cap="none" strike="noStrike">
              <a:solidFill>
                <a:srgbClr val="000000"/>
              </a:solidFill>
              <a:latin typeface="Proxima Nova"/>
              <a:ea typeface="Proxima Nova"/>
              <a:cs typeface="Proxima Nova"/>
              <a:sym typeface="Proxima Nova"/>
            </a:endParaRPr>
          </a:p>
        </p:txBody>
      </p:sp>
      <p:sp>
        <p:nvSpPr>
          <p:cNvPr id="249" name="Google Shape;249;p22"/>
          <p:cNvSpPr txBox="1"/>
          <p:nvPr/>
        </p:nvSpPr>
        <p:spPr>
          <a:xfrm>
            <a:off x="4667800" y="2588500"/>
            <a:ext cx="3796200" cy="18201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00000"/>
              </a:lnSpc>
              <a:spcBef>
                <a:spcPts val="0"/>
              </a:spcBef>
              <a:spcAft>
                <a:spcPts val="0"/>
              </a:spcAft>
              <a:buClr>
                <a:srgbClr val="000000"/>
              </a:buClr>
              <a:buSzPts val="2400"/>
              <a:buFont typeface="Proxima Nova"/>
              <a:buChar char="●"/>
            </a:pPr>
            <a:r>
              <a:rPr b="0" i="0" lang="en" sz="2400" u="none" cap="none" strike="noStrike">
                <a:solidFill>
                  <a:srgbClr val="000000"/>
                </a:solidFill>
                <a:latin typeface="Proxima Nova"/>
                <a:ea typeface="Proxima Nova"/>
                <a:cs typeface="Proxima Nova"/>
                <a:sym typeface="Proxima Nova"/>
              </a:rPr>
              <a:t>Where are our streams?</a:t>
            </a:r>
            <a:endParaRPr b="0" i="0" sz="2400" u="none" cap="none" strike="noStrike">
              <a:solidFill>
                <a:srgbClr val="000000"/>
              </a:solidFill>
              <a:latin typeface="Proxima Nova"/>
              <a:ea typeface="Proxima Nova"/>
              <a:cs typeface="Proxima Nova"/>
              <a:sym typeface="Proxima Nova"/>
            </a:endParaRPr>
          </a:p>
          <a:p>
            <a:pPr indent="-381000" lvl="0" marL="457200" marR="0" rtl="0" algn="l">
              <a:lnSpc>
                <a:spcPct val="100000"/>
              </a:lnSpc>
              <a:spcBef>
                <a:spcPts val="0"/>
              </a:spcBef>
              <a:spcAft>
                <a:spcPts val="0"/>
              </a:spcAft>
              <a:buClr>
                <a:srgbClr val="000000"/>
              </a:buClr>
              <a:buSzPts val="2400"/>
              <a:buFont typeface="Proxima Nova"/>
              <a:buChar char="●"/>
            </a:pPr>
            <a:r>
              <a:rPr b="0" i="0" lang="en" sz="2400" u="none" cap="none" strike="noStrike">
                <a:solidFill>
                  <a:srgbClr val="000000"/>
                </a:solidFill>
                <a:latin typeface="Proxima Nova"/>
                <a:ea typeface="Proxima Nova"/>
                <a:cs typeface="Proxima Nova"/>
                <a:sym typeface="Proxima Nova"/>
              </a:rPr>
              <a:t>Why do they matter?</a:t>
            </a:r>
            <a:endParaRPr b="0" i="0" sz="2400" u="none" cap="none" strike="noStrike">
              <a:solidFill>
                <a:srgbClr val="000000"/>
              </a:solidFill>
              <a:latin typeface="Proxima Nova"/>
              <a:ea typeface="Proxima Nova"/>
              <a:cs typeface="Proxima Nova"/>
              <a:sym typeface="Proxima Nova"/>
            </a:endParaRPr>
          </a:p>
          <a:p>
            <a:pPr indent="-381000" lvl="0" marL="457200" marR="0" rtl="0" algn="l">
              <a:lnSpc>
                <a:spcPct val="100000"/>
              </a:lnSpc>
              <a:spcBef>
                <a:spcPts val="0"/>
              </a:spcBef>
              <a:spcAft>
                <a:spcPts val="0"/>
              </a:spcAft>
              <a:buClr>
                <a:srgbClr val="000000"/>
              </a:buClr>
              <a:buSzPts val="2400"/>
              <a:buFont typeface="Proxima Nova"/>
              <a:buChar char="●"/>
            </a:pPr>
            <a:r>
              <a:rPr b="0" i="0" lang="en" sz="2400" u="none" cap="none" strike="noStrike">
                <a:solidFill>
                  <a:srgbClr val="000000"/>
                </a:solidFill>
                <a:latin typeface="Proxima Nova"/>
                <a:ea typeface="Proxima Nova"/>
                <a:cs typeface="Proxima Nova"/>
                <a:sym typeface="Proxima Nova"/>
              </a:rPr>
              <a:t>What is happening to them?</a:t>
            </a:r>
            <a:endParaRPr b="0" i="0" sz="2400" u="none" cap="none" strike="noStrike">
              <a:solidFill>
                <a:srgbClr val="000000"/>
              </a:solidFill>
              <a:latin typeface="Proxima Nova"/>
              <a:ea typeface="Proxima Nova"/>
              <a:cs typeface="Proxima Nova"/>
              <a:sym typeface="Proxima Nova"/>
            </a:endParaRPr>
          </a:p>
        </p:txBody>
      </p:sp>
      <p:pic>
        <p:nvPicPr>
          <p:cNvPr id="250" name="Google Shape;250;p22"/>
          <p:cNvPicPr preferRelativeResize="0"/>
          <p:nvPr/>
        </p:nvPicPr>
        <p:blipFill rotWithShape="1">
          <a:blip r:embed="rId3">
            <a:alphaModFix/>
          </a:blip>
          <a:srcRect b="0" l="0" r="0" t="0"/>
          <a:stretch/>
        </p:blipFill>
        <p:spPr>
          <a:xfrm>
            <a:off x="7800116" y="4379127"/>
            <a:ext cx="1191259" cy="6701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B7ABF"/>
        </a:solidFill>
      </p:bgPr>
    </p:bg>
    <p:spTree>
      <p:nvGrpSpPr>
        <p:cNvPr id="254" name="Shape 254"/>
        <p:cNvGrpSpPr/>
        <p:nvPr/>
      </p:nvGrpSpPr>
      <p:grpSpPr>
        <a:xfrm>
          <a:off x="0" y="0"/>
          <a:ext cx="0" cy="0"/>
          <a:chOff x="0" y="0"/>
          <a:chExt cx="0" cy="0"/>
        </a:xfrm>
      </p:grpSpPr>
      <p:sp>
        <p:nvSpPr>
          <p:cNvPr id="255" name="Google Shape;255;p23"/>
          <p:cNvSpPr txBox="1"/>
          <p:nvPr>
            <p:ph idx="1" type="subTitle"/>
          </p:nvPr>
        </p:nvSpPr>
        <p:spPr>
          <a:xfrm>
            <a:off x="540300" y="241613"/>
            <a:ext cx="4031700" cy="1704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How does our school’s energy use impact our local streams?</a:t>
            </a:r>
            <a:endParaRPr/>
          </a:p>
          <a:p>
            <a:pPr indent="0" lvl="0" marL="0" rtl="0" algn="l">
              <a:lnSpc>
                <a:spcPct val="100000"/>
              </a:lnSpc>
              <a:spcBef>
                <a:spcPts val="0"/>
              </a:spcBef>
              <a:spcAft>
                <a:spcPts val="0"/>
              </a:spcAft>
              <a:buSzPts val="2800"/>
              <a:buNone/>
            </a:pPr>
            <a:r>
              <a:t/>
            </a:r>
            <a:endParaRPr/>
          </a:p>
          <a:p>
            <a:pPr indent="0" lvl="0" marL="0" rtl="0" algn="l">
              <a:lnSpc>
                <a:spcPct val="100000"/>
              </a:lnSpc>
              <a:spcBef>
                <a:spcPts val="0"/>
              </a:spcBef>
              <a:spcAft>
                <a:spcPts val="0"/>
              </a:spcAft>
              <a:buSzPts val="2800"/>
              <a:buNone/>
            </a:pPr>
            <a:r>
              <a:rPr b="1" lang="en">
                <a:latin typeface="Proxima Nova"/>
                <a:ea typeface="Proxima Nova"/>
                <a:cs typeface="Proxima Nova"/>
                <a:sym typeface="Proxima Nova"/>
              </a:rPr>
              <a:t>Investigative Questions</a:t>
            </a:r>
            <a:endParaRPr b="1">
              <a:latin typeface="Proxima Nova"/>
              <a:ea typeface="Proxima Nova"/>
              <a:cs typeface="Proxima Nova"/>
              <a:sym typeface="Proxima Nova"/>
            </a:endParaRPr>
          </a:p>
          <a:p>
            <a:pPr indent="0" lvl="0" marL="0" rtl="0" algn="l">
              <a:lnSpc>
                <a:spcPct val="100000"/>
              </a:lnSpc>
              <a:spcBef>
                <a:spcPts val="0"/>
              </a:spcBef>
              <a:spcAft>
                <a:spcPts val="0"/>
              </a:spcAft>
              <a:buSzPts val="2800"/>
              <a:buNone/>
            </a:pPr>
            <a:r>
              <a:t/>
            </a:r>
            <a:endParaRPr/>
          </a:p>
          <a:p>
            <a:pPr indent="0" lvl="0" marL="0" rtl="0" algn="l">
              <a:lnSpc>
                <a:spcPct val="100000"/>
              </a:lnSpc>
              <a:spcBef>
                <a:spcPts val="0"/>
              </a:spcBef>
              <a:spcAft>
                <a:spcPts val="0"/>
              </a:spcAft>
              <a:buSzPts val="2800"/>
              <a:buNone/>
            </a:pPr>
            <a:r>
              <a:t/>
            </a:r>
            <a:endParaRPr/>
          </a:p>
          <a:p>
            <a:pPr indent="0" lvl="0" marL="0" rtl="0" algn="ctr">
              <a:lnSpc>
                <a:spcPct val="100000"/>
              </a:lnSpc>
              <a:spcBef>
                <a:spcPts val="0"/>
              </a:spcBef>
              <a:spcAft>
                <a:spcPts val="0"/>
              </a:spcAft>
              <a:buSzPts val="2800"/>
              <a:buNone/>
            </a:pPr>
            <a:r>
              <a:t/>
            </a:r>
            <a:endParaRPr/>
          </a:p>
        </p:txBody>
      </p:sp>
      <p:pic>
        <p:nvPicPr>
          <p:cNvPr id="256" name="Google Shape;256;p23"/>
          <p:cNvPicPr preferRelativeResize="0"/>
          <p:nvPr/>
        </p:nvPicPr>
        <p:blipFill rotWithShape="1">
          <a:blip r:embed="rId3">
            <a:alphaModFix/>
          </a:blip>
          <a:srcRect b="0" l="0" r="0" t="0"/>
          <a:stretch/>
        </p:blipFill>
        <p:spPr>
          <a:xfrm>
            <a:off x="4705975" y="277400"/>
            <a:ext cx="4277300" cy="2166051"/>
          </a:xfrm>
          <a:prstGeom prst="rect">
            <a:avLst/>
          </a:prstGeom>
          <a:noFill/>
          <a:ln>
            <a:noFill/>
          </a:ln>
        </p:spPr>
      </p:pic>
      <p:sp>
        <p:nvSpPr>
          <p:cNvPr id="257" name="Google Shape;257;p23"/>
          <p:cNvSpPr txBox="1"/>
          <p:nvPr/>
        </p:nvSpPr>
        <p:spPr>
          <a:xfrm>
            <a:off x="204900" y="3715825"/>
            <a:ext cx="2192100" cy="892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300"/>
              <a:buFont typeface="Arial"/>
              <a:buNone/>
            </a:pPr>
            <a:r>
              <a:rPr b="0" i="0" lang="en" sz="2300" u="none" cap="none" strike="noStrike">
                <a:solidFill>
                  <a:schemeClr val="dk2"/>
                </a:solidFill>
                <a:latin typeface="Proxima Nova Semibold"/>
                <a:ea typeface="Proxima Nova Semibold"/>
                <a:cs typeface="Proxima Nova Semibold"/>
                <a:sym typeface="Proxima Nova Semibold"/>
              </a:rPr>
              <a:t>Descriptive Questions</a:t>
            </a:r>
            <a:endParaRPr b="0" i="0" sz="900" u="none" cap="none" strike="noStrike">
              <a:solidFill>
                <a:srgbClr val="000000"/>
              </a:solidFill>
              <a:latin typeface="Proxima Nova"/>
              <a:ea typeface="Proxima Nova"/>
              <a:cs typeface="Proxima Nova"/>
              <a:sym typeface="Proxima Nova"/>
            </a:endParaRPr>
          </a:p>
        </p:txBody>
      </p:sp>
      <p:sp>
        <p:nvSpPr>
          <p:cNvPr id="258" name="Google Shape;258;p23"/>
          <p:cNvSpPr txBox="1"/>
          <p:nvPr/>
        </p:nvSpPr>
        <p:spPr>
          <a:xfrm>
            <a:off x="3404500" y="3751900"/>
            <a:ext cx="2192100" cy="892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300"/>
              <a:buFont typeface="Arial"/>
              <a:buNone/>
            </a:pPr>
            <a:r>
              <a:rPr b="0" i="0" lang="en" sz="2300" u="none" cap="none" strike="noStrike">
                <a:solidFill>
                  <a:schemeClr val="dk2"/>
                </a:solidFill>
                <a:latin typeface="Proxima Nova Semibold"/>
                <a:ea typeface="Proxima Nova Semibold"/>
                <a:cs typeface="Proxima Nova Semibold"/>
                <a:sym typeface="Proxima Nova Semibold"/>
              </a:rPr>
              <a:t>Correlative Question</a:t>
            </a:r>
            <a:endParaRPr b="0" i="0" sz="900" u="none" cap="none" strike="noStrike">
              <a:solidFill>
                <a:srgbClr val="000000"/>
              </a:solidFill>
              <a:latin typeface="Proxima Nova"/>
              <a:ea typeface="Proxima Nova"/>
              <a:cs typeface="Proxima Nova"/>
              <a:sym typeface="Proxima Nova"/>
            </a:endParaRPr>
          </a:p>
        </p:txBody>
      </p:sp>
      <p:sp>
        <p:nvSpPr>
          <p:cNvPr id="259" name="Google Shape;259;p23"/>
          <p:cNvSpPr txBox="1"/>
          <p:nvPr/>
        </p:nvSpPr>
        <p:spPr>
          <a:xfrm>
            <a:off x="6206800" y="3751900"/>
            <a:ext cx="2192100" cy="892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300"/>
              <a:buFont typeface="Arial"/>
              <a:buNone/>
            </a:pPr>
            <a:r>
              <a:rPr b="0" i="0" lang="en" sz="2300" u="none" cap="none" strike="noStrike">
                <a:solidFill>
                  <a:schemeClr val="dk2"/>
                </a:solidFill>
                <a:latin typeface="Proxima Nova Semibold"/>
                <a:ea typeface="Proxima Nova Semibold"/>
                <a:cs typeface="Proxima Nova Semibold"/>
                <a:sym typeface="Proxima Nova Semibold"/>
              </a:rPr>
              <a:t>Comparative Questions</a:t>
            </a:r>
            <a:endParaRPr b="0" i="0" sz="900" u="none" cap="none" strike="noStrike">
              <a:solidFill>
                <a:srgbClr val="000000"/>
              </a:solidFill>
              <a:latin typeface="Proxima Nova"/>
              <a:ea typeface="Proxima Nova"/>
              <a:cs typeface="Proxima Nova"/>
              <a:sym typeface="Proxima Nova"/>
            </a:endParaRPr>
          </a:p>
        </p:txBody>
      </p:sp>
      <p:sp>
        <p:nvSpPr>
          <p:cNvPr id="260" name="Google Shape;260;p23"/>
          <p:cNvSpPr/>
          <p:nvPr/>
        </p:nvSpPr>
        <p:spPr>
          <a:xfrm rot="5401003">
            <a:off x="2445874" y="1447150"/>
            <a:ext cx="1028700" cy="3580800"/>
          </a:xfrm>
          <a:prstGeom prst="bentArrow">
            <a:avLst>
              <a:gd fmla="val 25000" name="adj1"/>
              <a:gd fmla="val 25000" name="adj2"/>
              <a:gd fmla="val 25000" name="adj3"/>
              <a:gd fmla="val 43750" name="adj4"/>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23"/>
          <p:cNvSpPr/>
          <p:nvPr/>
        </p:nvSpPr>
        <p:spPr>
          <a:xfrm rot="5401003">
            <a:off x="5375150" y="1491550"/>
            <a:ext cx="1028700" cy="3492000"/>
          </a:xfrm>
          <a:prstGeom prst="bentArrow">
            <a:avLst>
              <a:gd fmla="val 25000" name="adj1"/>
              <a:gd fmla="val 25000" name="adj2"/>
              <a:gd fmla="val 25000" name="adj3"/>
              <a:gd fmla="val 43750" name="adj4"/>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23"/>
          <p:cNvSpPr/>
          <p:nvPr/>
        </p:nvSpPr>
        <p:spPr>
          <a:xfrm>
            <a:off x="848350" y="2571750"/>
            <a:ext cx="491100" cy="1107900"/>
          </a:xfrm>
          <a:prstGeom prst="downArrow">
            <a:avLst>
              <a:gd fmla="val 50000" name="adj1"/>
              <a:gd fmla="val 50000" name="adj2"/>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3" name="Google Shape;263;p23"/>
          <p:cNvPicPr preferRelativeResize="0"/>
          <p:nvPr/>
        </p:nvPicPr>
        <p:blipFill rotWithShape="1">
          <a:blip r:embed="rId4">
            <a:alphaModFix/>
          </a:blip>
          <a:srcRect b="0" l="0" r="0" t="0"/>
          <a:stretch/>
        </p:blipFill>
        <p:spPr>
          <a:xfrm>
            <a:off x="8051850" y="4520725"/>
            <a:ext cx="939526" cy="5284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267" name="Shape 267"/>
        <p:cNvGrpSpPr/>
        <p:nvPr/>
      </p:nvGrpSpPr>
      <p:grpSpPr>
        <a:xfrm>
          <a:off x="0" y="0"/>
          <a:ext cx="0" cy="0"/>
          <a:chOff x="0" y="0"/>
          <a:chExt cx="0" cy="0"/>
        </a:xfrm>
      </p:grpSpPr>
      <p:sp>
        <p:nvSpPr>
          <p:cNvPr id="268" name="Google Shape;268;g209074bade7_0_24"/>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 sz="2400">
                <a:latin typeface="Proxima Nova Semibold"/>
                <a:ea typeface="Proxima Nova Semibold"/>
                <a:cs typeface="Proxima Nova Semibold"/>
                <a:sym typeface="Proxima Nova Semibold"/>
              </a:rPr>
              <a:t>What standards/learning objectives can be addressed with these supporting questions? </a:t>
            </a:r>
            <a:endParaRPr sz="2400">
              <a:latin typeface="Proxima Nova Semibold"/>
              <a:ea typeface="Proxima Nova Semibold"/>
              <a:cs typeface="Proxima Nova Semibold"/>
              <a:sym typeface="Proxima Nova Semibold"/>
            </a:endParaRPr>
          </a:p>
          <a:p>
            <a:pPr indent="0" lvl="0" marL="0" rtl="0" algn="l">
              <a:lnSpc>
                <a:spcPct val="100000"/>
              </a:lnSpc>
              <a:spcBef>
                <a:spcPts val="0"/>
              </a:spcBef>
              <a:spcAft>
                <a:spcPts val="0"/>
              </a:spcAft>
              <a:buSzPts val="1800"/>
              <a:buNone/>
            </a:pPr>
            <a:r>
              <a:t/>
            </a:r>
            <a:endParaRPr sz="2400">
              <a:latin typeface="Proxima Nova Semibold"/>
              <a:ea typeface="Proxima Nova Semibold"/>
              <a:cs typeface="Proxima Nova Semibold"/>
              <a:sym typeface="Proxima Nova Semibold"/>
            </a:endParaRPr>
          </a:p>
          <a:p>
            <a:pPr indent="0" lvl="0" marL="0" rtl="0" algn="l">
              <a:lnSpc>
                <a:spcPct val="100000"/>
              </a:lnSpc>
              <a:spcBef>
                <a:spcPts val="0"/>
              </a:spcBef>
              <a:spcAft>
                <a:spcPts val="0"/>
              </a:spcAft>
              <a:buSzPts val="1800"/>
              <a:buNone/>
            </a:pPr>
            <a:r>
              <a:rPr lang="en" sz="2400">
                <a:latin typeface="Proxima Nova Semibold"/>
                <a:ea typeface="Proxima Nova Semibold"/>
                <a:cs typeface="Proxima Nova Semibold"/>
                <a:sym typeface="Proxima Nova Semibold"/>
              </a:rPr>
              <a:t>What sort of investigations might you do to answer these questions? </a:t>
            </a:r>
            <a:endParaRPr sz="2400">
              <a:latin typeface="Proxima Nova Semibold"/>
              <a:ea typeface="Proxima Nova Semibold"/>
              <a:cs typeface="Proxima Nova Semibold"/>
              <a:sym typeface="Proxima Nova Semibold"/>
            </a:endParaRPr>
          </a:p>
          <a:p>
            <a:pPr indent="0" lvl="0" marL="0" rtl="0" algn="l">
              <a:lnSpc>
                <a:spcPct val="100000"/>
              </a:lnSpc>
              <a:spcBef>
                <a:spcPts val="0"/>
              </a:spcBef>
              <a:spcAft>
                <a:spcPts val="0"/>
              </a:spcAft>
              <a:buSzPts val="1800"/>
              <a:buNone/>
            </a:pPr>
            <a:r>
              <a:t/>
            </a:r>
            <a:endParaRPr sz="2400">
              <a:latin typeface="Proxima Nova Semibold"/>
              <a:ea typeface="Proxima Nova Semibold"/>
              <a:cs typeface="Proxima Nova Semibold"/>
              <a:sym typeface="Proxima Nova Semibold"/>
            </a:endParaRPr>
          </a:p>
          <a:p>
            <a:pPr indent="0" lvl="0" marL="0" rtl="0" algn="l">
              <a:lnSpc>
                <a:spcPct val="100000"/>
              </a:lnSpc>
              <a:spcBef>
                <a:spcPts val="0"/>
              </a:spcBef>
              <a:spcAft>
                <a:spcPts val="0"/>
              </a:spcAft>
              <a:buSzPts val="1800"/>
              <a:buNone/>
            </a:pPr>
            <a:r>
              <a:rPr lang="en" sz="2400">
                <a:latin typeface="Proxima Nova Semibold"/>
                <a:ea typeface="Proxima Nova Semibold"/>
                <a:cs typeface="Proxima Nova Semibold"/>
                <a:sym typeface="Proxima Nova Semibold"/>
              </a:rPr>
              <a:t>Which questions are best explored indoors? Which are best explored outdoors?</a:t>
            </a:r>
            <a:endParaRPr sz="2400">
              <a:latin typeface="Proxima Nova Semibold"/>
              <a:ea typeface="Proxima Nova Semibold"/>
              <a:cs typeface="Proxima Nova Semibold"/>
              <a:sym typeface="Proxima Nova Semibold"/>
            </a:endParaRPr>
          </a:p>
          <a:p>
            <a:pPr indent="0" lvl="0" marL="0" rtl="0" algn="l">
              <a:lnSpc>
                <a:spcPct val="100000"/>
              </a:lnSpc>
              <a:spcBef>
                <a:spcPts val="0"/>
              </a:spcBef>
              <a:spcAft>
                <a:spcPts val="0"/>
              </a:spcAft>
              <a:buSzPts val="1800"/>
              <a:buNone/>
            </a:pPr>
            <a:r>
              <a:t/>
            </a:r>
            <a:endParaRPr sz="2400">
              <a:latin typeface="Proxima Nova Semibold"/>
              <a:ea typeface="Proxima Nova Semibold"/>
              <a:cs typeface="Proxima Nova Semibold"/>
              <a:sym typeface="Proxima Nova Semibold"/>
            </a:endParaRPr>
          </a:p>
        </p:txBody>
      </p:sp>
      <p:pic>
        <p:nvPicPr>
          <p:cNvPr id="269" name="Google Shape;269;g209074bade7_0_24"/>
          <p:cNvPicPr preferRelativeResize="0"/>
          <p:nvPr/>
        </p:nvPicPr>
        <p:blipFill rotWithShape="1">
          <a:blip r:embed="rId3">
            <a:alphaModFix/>
          </a:blip>
          <a:srcRect b="0" l="0" r="0" t="0"/>
          <a:stretch/>
        </p:blipFill>
        <p:spPr>
          <a:xfrm>
            <a:off x="7813208" y="4419177"/>
            <a:ext cx="1086418" cy="611125"/>
          </a:xfrm>
          <a:prstGeom prst="rect">
            <a:avLst/>
          </a:prstGeom>
          <a:noFill/>
          <a:ln>
            <a:noFill/>
          </a:ln>
        </p:spPr>
      </p:pic>
      <p:pic>
        <p:nvPicPr>
          <p:cNvPr id="270" name="Google Shape;270;g209074bade7_0_24"/>
          <p:cNvPicPr preferRelativeResize="0"/>
          <p:nvPr/>
        </p:nvPicPr>
        <p:blipFill rotWithShape="1">
          <a:blip r:embed="rId4">
            <a:alphaModFix/>
          </a:blip>
          <a:srcRect b="0" l="0" r="0" t="0"/>
          <a:stretch/>
        </p:blipFill>
        <p:spPr>
          <a:xfrm>
            <a:off x="743069" y="947231"/>
            <a:ext cx="3249025" cy="32490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274" name="Shape 274"/>
        <p:cNvGrpSpPr/>
        <p:nvPr/>
      </p:nvGrpSpPr>
      <p:grpSpPr>
        <a:xfrm>
          <a:off x="0" y="0"/>
          <a:ext cx="0" cy="0"/>
          <a:chOff x="0" y="0"/>
          <a:chExt cx="0" cy="0"/>
        </a:xfrm>
      </p:grpSpPr>
      <p:sp>
        <p:nvSpPr>
          <p:cNvPr id="275" name="Google Shape;275;p25"/>
          <p:cNvSpPr txBox="1"/>
          <p:nvPr>
            <p:ph idx="1" type="subTitle"/>
          </p:nvPr>
        </p:nvSpPr>
        <p:spPr>
          <a:xfrm>
            <a:off x="446225" y="4416750"/>
            <a:ext cx="85206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a:t>The Outside: Has both Answers and Questions </a:t>
            </a:r>
            <a:endParaRPr/>
          </a:p>
        </p:txBody>
      </p:sp>
      <p:pic>
        <p:nvPicPr>
          <p:cNvPr id="276" name="Google Shape;276;p25"/>
          <p:cNvPicPr preferRelativeResize="0"/>
          <p:nvPr/>
        </p:nvPicPr>
        <p:blipFill rotWithShape="1">
          <a:blip r:embed="rId3">
            <a:alphaModFix/>
          </a:blip>
          <a:srcRect b="0" l="0" r="0" t="0"/>
          <a:stretch/>
        </p:blipFill>
        <p:spPr>
          <a:xfrm>
            <a:off x="1310890" y="115475"/>
            <a:ext cx="6451911" cy="430127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280" name="Shape 280"/>
        <p:cNvGrpSpPr/>
        <p:nvPr/>
      </p:nvGrpSpPr>
      <p:grpSpPr>
        <a:xfrm>
          <a:off x="0" y="0"/>
          <a:ext cx="0" cy="0"/>
          <a:chOff x="0" y="0"/>
          <a:chExt cx="0" cy="0"/>
        </a:xfrm>
      </p:grpSpPr>
      <p:sp>
        <p:nvSpPr>
          <p:cNvPr id="281" name="Google Shape;281;p26"/>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200"/>
              <a:buNone/>
            </a:pPr>
            <a:r>
              <a:rPr lang="en"/>
              <a:t>Activity 3</a:t>
            </a:r>
            <a:endParaRPr/>
          </a:p>
        </p:txBody>
      </p:sp>
      <p:sp>
        <p:nvSpPr>
          <p:cNvPr id="282" name="Google Shape;282;p26"/>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SzPts val="1800"/>
              <a:buNone/>
            </a:pPr>
            <a:r>
              <a:rPr lang="en" sz="3000"/>
              <a:t>Introducing Action Early</a:t>
            </a:r>
            <a:endParaRPr sz="30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286" name="Shape 286"/>
        <p:cNvGrpSpPr/>
        <p:nvPr/>
      </p:nvGrpSpPr>
      <p:grpSpPr>
        <a:xfrm>
          <a:off x="0" y="0"/>
          <a:ext cx="0" cy="0"/>
          <a:chOff x="0" y="0"/>
          <a:chExt cx="0" cy="0"/>
        </a:xfrm>
      </p:grpSpPr>
      <p:sp>
        <p:nvSpPr>
          <p:cNvPr id="287" name="Google Shape;287;p27"/>
          <p:cNvSpPr txBox="1"/>
          <p:nvPr>
            <p:ph idx="2" type="body"/>
          </p:nvPr>
        </p:nvSpPr>
        <p:spPr>
          <a:xfrm>
            <a:off x="4945175" y="1025550"/>
            <a:ext cx="3837000" cy="3558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SzPts val="1800"/>
              <a:buNone/>
            </a:pPr>
            <a:r>
              <a:rPr lang="en" sz="2400">
                <a:latin typeface="Proxima Nova Semibold"/>
                <a:ea typeface="Proxima Nova Semibold"/>
                <a:cs typeface="Proxima Nova Semibold"/>
                <a:sym typeface="Proxima Nova Semibold"/>
              </a:rPr>
              <a:t>Have you been involved in environmental or social action?</a:t>
            </a:r>
            <a:endParaRPr i="1" sz="2400">
              <a:latin typeface="Proxima Nova Semibold"/>
              <a:ea typeface="Proxima Nova Semibold"/>
              <a:cs typeface="Proxima Nova Semibold"/>
              <a:sym typeface="Proxima Nova Semibold"/>
            </a:endParaRPr>
          </a:p>
          <a:p>
            <a:pPr indent="0" lvl="0" marL="0" rtl="0" algn="l">
              <a:lnSpc>
                <a:spcPct val="115000"/>
              </a:lnSpc>
              <a:spcBef>
                <a:spcPts val="1600"/>
              </a:spcBef>
              <a:spcAft>
                <a:spcPts val="1600"/>
              </a:spcAft>
              <a:buSzPts val="1800"/>
              <a:buNone/>
            </a:pPr>
            <a:r>
              <a:rPr lang="en" sz="2400">
                <a:latin typeface="Proxima Nova Semibold"/>
                <a:ea typeface="Proxima Nova Semibold"/>
                <a:cs typeface="Proxima Nova Semibold"/>
                <a:sym typeface="Proxima Nova Semibold"/>
              </a:rPr>
              <a:t>How did you get involved? What did it mean to you then? Now?</a:t>
            </a:r>
            <a:endParaRPr i="1" sz="2400">
              <a:latin typeface="Proxima Nova Semibold"/>
              <a:ea typeface="Proxima Nova Semibold"/>
              <a:cs typeface="Proxima Nova Semibold"/>
              <a:sym typeface="Proxima Nova Semibold"/>
            </a:endParaRPr>
          </a:p>
        </p:txBody>
      </p:sp>
      <p:pic>
        <p:nvPicPr>
          <p:cNvPr id="288" name="Google Shape;288;p27"/>
          <p:cNvPicPr preferRelativeResize="0"/>
          <p:nvPr/>
        </p:nvPicPr>
        <p:blipFill rotWithShape="1">
          <a:blip r:embed="rId3">
            <a:alphaModFix/>
          </a:blip>
          <a:srcRect b="0" l="0" r="0" t="0"/>
          <a:stretch/>
        </p:blipFill>
        <p:spPr>
          <a:xfrm>
            <a:off x="743069" y="947231"/>
            <a:ext cx="3249025" cy="32490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64" name="Shape 64"/>
        <p:cNvGrpSpPr/>
        <p:nvPr/>
      </p:nvGrpSpPr>
      <p:grpSpPr>
        <a:xfrm>
          <a:off x="0" y="0"/>
          <a:ext cx="0" cy="0"/>
          <a:chOff x="0" y="0"/>
          <a:chExt cx="0" cy="0"/>
        </a:xfrm>
      </p:grpSpPr>
      <p:sp>
        <p:nvSpPr>
          <p:cNvPr id="65" name="Google Shape;65;p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Learn the Issues</a:t>
            </a:r>
            <a:endParaRPr/>
          </a:p>
        </p:txBody>
      </p:sp>
      <p:sp>
        <p:nvSpPr>
          <p:cNvPr id="66" name="Google Shape;66;p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Font typeface="Proxima Nova Semibold"/>
              <a:buAutoNum type="arabicPeriod"/>
            </a:pPr>
            <a:r>
              <a:rPr lang="en">
                <a:latin typeface="Proxima Nova Semibold"/>
                <a:ea typeface="Proxima Nova Semibold"/>
                <a:cs typeface="Proxima Nova Semibold"/>
                <a:sym typeface="Proxima Nova Semibold"/>
              </a:rPr>
              <a:t>Review the </a:t>
            </a:r>
            <a:r>
              <a:rPr lang="en"/>
              <a:t>i</a:t>
            </a:r>
            <a:r>
              <a:rPr lang="en">
                <a:latin typeface="Proxima Nova Semibold"/>
                <a:ea typeface="Proxima Nova Semibold"/>
                <a:cs typeface="Proxima Nova Semibold"/>
                <a:sym typeface="Proxima Nova Semibold"/>
              </a:rPr>
              <a:t>ssue </a:t>
            </a:r>
            <a:r>
              <a:rPr lang="en"/>
              <a:t>c</a:t>
            </a:r>
            <a:r>
              <a:rPr lang="en">
                <a:latin typeface="Proxima Nova Semibold"/>
                <a:ea typeface="Proxima Nova Semibold"/>
                <a:cs typeface="Proxima Nova Semibold"/>
                <a:sym typeface="Proxima Nova Semibold"/>
              </a:rPr>
              <a:t>ards describing common issues/problems within </a:t>
            </a:r>
            <a:r>
              <a:rPr lang="en"/>
              <a:t>Pennsylvania</a:t>
            </a:r>
            <a:r>
              <a:rPr lang="en">
                <a:latin typeface="Proxima Nova Semibold"/>
                <a:ea typeface="Proxima Nova Semibold"/>
                <a:cs typeface="Proxima Nova Semibold"/>
                <a:sym typeface="Proxima Nova Semibold"/>
              </a:rPr>
              <a:t> Watersheds</a:t>
            </a:r>
            <a:endParaRPr>
              <a:latin typeface="Proxima Nova Semibold"/>
              <a:ea typeface="Proxima Nova Semibold"/>
              <a:cs typeface="Proxima Nova Semibold"/>
              <a:sym typeface="Proxima Nova Semibold"/>
            </a:endParaRPr>
          </a:p>
          <a:p>
            <a:pPr indent="-342900" lvl="0" marL="457200" rtl="0" algn="l">
              <a:lnSpc>
                <a:spcPct val="115000"/>
              </a:lnSpc>
              <a:spcBef>
                <a:spcPts val="0"/>
              </a:spcBef>
              <a:spcAft>
                <a:spcPts val="0"/>
              </a:spcAft>
              <a:buSzPts val="1800"/>
              <a:buAutoNum type="arabicPeriod"/>
            </a:pPr>
            <a:r>
              <a:rPr lang="en"/>
              <a:t>Determine which are local to you - Pick 6 to work with</a:t>
            </a:r>
            <a:endParaRPr/>
          </a:p>
          <a:p>
            <a:pPr indent="0" lvl="0" marL="0" rtl="0" algn="l">
              <a:lnSpc>
                <a:spcPct val="115000"/>
              </a:lnSpc>
              <a:spcBef>
                <a:spcPts val="1600"/>
              </a:spcBef>
              <a:spcAft>
                <a:spcPts val="0"/>
              </a:spcAft>
              <a:buSzPts val="1800"/>
              <a:buNone/>
            </a:pPr>
            <a:r>
              <a:t/>
            </a:r>
            <a:endParaRPr>
              <a:latin typeface="Proxima Nova Semibold"/>
              <a:ea typeface="Proxima Nova Semibold"/>
              <a:cs typeface="Proxima Nova Semibold"/>
              <a:sym typeface="Proxima Nova Semibold"/>
            </a:endParaRPr>
          </a:p>
          <a:p>
            <a:pPr indent="0" lvl="0" marL="0" rtl="0" algn="l">
              <a:lnSpc>
                <a:spcPct val="115000"/>
              </a:lnSpc>
              <a:spcBef>
                <a:spcPts val="1600"/>
              </a:spcBef>
              <a:spcAft>
                <a:spcPts val="0"/>
              </a:spcAft>
              <a:buSzPts val="1800"/>
              <a:buNone/>
            </a:pPr>
            <a:r>
              <a:t/>
            </a:r>
            <a:endParaRPr>
              <a:latin typeface="Proxima Nova Semibold"/>
              <a:ea typeface="Proxima Nova Semibold"/>
              <a:cs typeface="Proxima Nova Semibold"/>
              <a:sym typeface="Proxima Nova Semibold"/>
            </a:endParaRPr>
          </a:p>
          <a:p>
            <a:pPr indent="0" lvl="0" marL="0" rtl="0" algn="l">
              <a:lnSpc>
                <a:spcPct val="115000"/>
              </a:lnSpc>
              <a:spcBef>
                <a:spcPts val="1600"/>
              </a:spcBef>
              <a:spcAft>
                <a:spcPts val="0"/>
              </a:spcAft>
              <a:buSzPts val="1800"/>
              <a:buNone/>
            </a:pPr>
            <a:r>
              <a:t/>
            </a:r>
            <a:endParaRPr>
              <a:latin typeface="Proxima Nova Semibold"/>
              <a:ea typeface="Proxima Nova Semibold"/>
              <a:cs typeface="Proxima Nova Semibold"/>
              <a:sym typeface="Proxima Nova Semibold"/>
            </a:endParaRPr>
          </a:p>
          <a:p>
            <a:pPr indent="0" lvl="0" marL="0" rtl="0" algn="l">
              <a:lnSpc>
                <a:spcPct val="115000"/>
              </a:lnSpc>
              <a:spcBef>
                <a:spcPts val="1600"/>
              </a:spcBef>
              <a:spcAft>
                <a:spcPts val="0"/>
              </a:spcAft>
              <a:buSzPts val="1800"/>
              <a:buNone/>
            </a:pPr>
            <a:r>
              <a:t/>
            </a:r>
            <a:endParaRPr>
              <a:latin typeface="Proxima Nova Semibold"/>
              <a:ea typeface="Proxima Nova Semibold"/>
              <a:cs typeface="Proxima Nova Semibold"/>
              <a:sym typeface="Proxima Nova Semibold"/>
            </a:endParaRPr>
          </a:p>
          <a:p>
            <a:pPr indent="-342900" lvl="0" marL="457200" rtl="0" algn="l">
              <a:lnSpc>
                <a:spcPct val="115000"/>
              </a:lnSpc>
              <a:spcBef>
                <a:spcPts val="1600"/>
              </a:spcBef>
              <a:spcAft>
                <a:spcPts val="0"/>
              </a:spcAft>
              <a:buSzPts val="1800"/>
              <a:buFont typeface="Proxima Nova Semibold"/>
              <a:buAutoNum type="arabicPeriod"/>
            </a:pPr>
            <a:r>
              <a:rPr lang="en">
                <a:latin typeface="Proxima Nova Semibold"/>
                <a:ea typeface="Proxima Nova Semibold"/>
                <a:cs typeface="Proxima Nova Semibold"/>
                <a:sym typeface="Proxima Nova Semibold"/>
              </a:rPr>
              <a:t>Using the </a:t>
            </a:r>
            <a:r>
              <a:rPr lang="en"/>
              <a:t>i</a:t>
            </a:r>
            <a:r>
              <a:rPr lang="en">
                <a:latin typeface="Proxima Nova Semibold"/>
                <a:ea typeface="Proxima Nova Semibold"/>
                <a:cs typeface="Proxima Nova Semibold"/>
                <a:sym typeface="Proxima Nova Semibold"/>
              </a:rPr>
              <a:t>ssue </a:t>
            </a:r>
            <a:r>
              <a:rPr lang="en"/>
              <a:t>d</a:t>
            </a:r>
            <a:r>
              <a:rPr lang="en">
                <a:latin typeface="Proxima Nova Semibold"/>
                <a:ea typeface="Proxima Nova Semibold"/>
                <a:cs typeface="Proxima Nova Semibold"/>
                <a:sym typeface="Proxima Nova Semibold"/>
              </a:rPr>
              <a:t>escriptor </a:t>
            </a:r>
            <a:r>
              <a:rPr lang="en"/>
              <a:t>c</a:t>
            </a:r>
            <a:r>
              <a:rPr lang="en">
                <a:latin typeface="Proxima Nova Semibold"/>
                <a:ea typeface="Proxima Nova Semibold"/>
                <a:cs typeface="Proxima Nova Semibold"/>
                <a:sym typeface="Proxima Nova Semibold"/>
              </a:rPr>
              <a:t>ards, label each issue based on </a:t>
            </a:r>
            <a:r>
              <a:rPr lang="en"/>
              <a:t>n</a:t>
            </a:r>
            <a:r>
              <a:rPr lang="en">
                <a:latin typeface="Proxima Nova Semibold"/>
                <a:ea typeface="Proxima Nova Semibold"/>
                <a:cs typeface="Proxima Nova Semibold"/>
                <a:sym typeface="Proxima Nova Semibold"/>
              </a:rPr>
              <a:t>atural </a:t>
            </a:r>
            <a:r>
              <a:rPr lang="en"/>
              <a:t>s</a:t>
            </a:r>
            <a:r>
              <a:rPr lang="en">
                <a:latin typeface="Proxima Nova Semibold"/>
                <a:ea typeface="Proxima Nova Semibold"/>
                <a:cs typeface="Proxima Nova Semibold"/>
                <a:sym typeface="Proxima Nova Semibold"/>
              </a:rPr>
              <a:t>ystems, </a:t>
            </a:r>
            <a:r>
              <a:rPr lang="en"/>
              <a:t>h</a:t>
            </a:r>
            <a:r>
              <a:rPr lang="en">
                <a:latin typeface="Proxima Nova Semibold"/>
                <a:ea typeface="Proxima Nova Semibold"/>
                <a:cs typeface="Proxima Nova Semibold"/>
                <a:sym typeface="Proxima Nova Semibold"/>
              </a:rPr>
              <a:t>uman </a:t>
            </a:r>
            <a:r>
              <a:rPr lang="en"/>
              <a:t>s</a:t>
            </a:r>
            <a:r>
              <a:rPr lang="en">
                <a:latin typeface="Proxima Nova Semibold"/>
                <a:ea typeface="Proxima Nova Semibold"/>
                <a:cs typeface="Proxima Nova Semibold"/>
                <a:sym typeface="Proxima Nova Semibold"/>
              </a:rPr>
              <a:t>ystems and </a:t>
            </a:r>
            <a:r>
              <a:rPr lang="en"/>
              <a:t>v</a:t>
            </a:r>
            <a:r>
              <a:rPr lang="en">
                <a:latin typeface="Proxima Nova Semibold"/>
                <a:ea typeface="Proxima Nova Semibold"/>
                <a:cs typeface="Proxima Nova Semibold"/>
                <a:sym typeface="Proxima Nova Semibold"/>
              </a:rPr>
              <a:t>alues. Be prepared to defend your labels.</a:t>
            </a:r>
            <a:endParaRPr>
              <a:latin typeface="Proxima Nova Semibold"/>
              <a:ea typeface="Proxima Nova Semibold"/>
              <a:cs typeface="Proxima Nova Semibold"/>
              <a:sym typeface="Proxima Nova Semibold"/>
            </a:endParaRPr>
          </a:p>
          <a:p>
            <a:pPr indent="0" lvl="0" marL="0" rtl="0" algn="l">
              <a:lnSpc>
                <a:spcPct val="115000"/>
              </a:lnSpc>
              <a:spcBef>
                <a:spcPts val="1600"/>
              </a:spcBef>
              <a:spcAft>
                <a:spcPts val="1600"/>
              </a:spcAft>
              <a:buSzPts val="1800"/>
              <a:buNone/>
            </a:pPr>
            <a:r>
              <a:t/>
            </a:r>
            <a:endParaRPr/>
          </a:p>
        </p:txBody>
      </p:sp>
      <p:pic>
        <p:nvPicPr>
          <p:cNvPr id="67" name="Google Shape;67;p3"/>
          <p:cNvPicPr preferRelativeResize="0"/>
          <p:nvPr/>
        </p:nvPicPr>
        <p:blipFill rotWithShape="1">
          <a:blip r:embed="rId3">
            <a:alphaModFix/>
          </a:blip>
          <a:srcRect b="0" l="41649" r="0" t="0"/>
          <a:stretch/>
        </p:blipFill>
        <p:spPr>
          <a:xfrm>
            <a:off x="6747283" y="90604"/>
            <a:ext cx="2279767" cy="897690"/>
          </a:xfrm>
          <a:prstGeom prst="rect">
            <a:avLst/>
          </a:prstGeom>
          <a:noFill/>
          <a:ln>
            <a:noFill/>
          </a:ln>
        </p:spPr>
      </p:pic>
      <p:pic>
        <p:nvPicPr>
          <p:cNvPr id="68" name="Google Shape;68;p3"/>
          <p:cNvPicPr preferRelativeResize="0"/>
          <p:nvPr/>
        </p:nvPicPr>
        <p:blipFill rotWithShape="1">
          <a:blip r:embed="rId4">
            <a:alphaModFix/>
          </a:blip>
          <a:srcRect b="0" l="0" r="57637" t="0"/>
          <a:stretch/>
        </p:blipFill>
        <p:spPr>
          <a:xfrm>
            <a:off x="4991450" y="61174"/>
            <a:ext cx="1798075" cy="956550"/>
          </a:xfrm>
          <a:prstGeom prst="rect">
            <a:avLst/>
          </a:prstGeom>
          <a:noFill/>
          <a:ln>
            <a:noFill/>
          </a:ln>
        </p:spPr>
      </p:pic>
      <p:pic>
        <p:nvPicPr>
          <p:cNvPr id="69" name="Google Shape;69;p3"/>
          <p:cNvPicPr preferRelativeResize="0"/>
          <p:nvPr/>
        </p:nvPicPr>
        <p:blipFill rotWithShape="1">
          <a:blip r:embed="rId5">
            <a:alphaModFix/>
          </a:blip>
          <a:srcRect b="0" l="0" r="0" t="0"/>
          <a:stretch/>
        </p:blipFill>
        <p:spPr>
          <a:xfrm>
            <a:off x="3573550" y="2428625"/>
            <a:ext cx="2716292" cy="1781175"/>
          </a:xfrm>
          <a:prstGeom prst="rect">
            <a:avLst/>
          </a:prstGeom>
          <a:noFill/>
          <a:ln>
            <a:noFill/>
          </a:ln>
        </p:spPr>
      </p:pic>
      <p:pic>
        <p:nvPicPr>
          <p:cNvPr id="70" name="Google Shape;70;p3"/>
          <p:cNvPicPr preferRelativeResize="0"/>
          <p:nvPr/>
        </p:nvPicPr>
        <p:blipFill rotWithShape="1">
          <a:blip r:embed="rId6">
            <a:alphaModFix/>
          </a:blip>
          <a:srcRect b="0" l="0" r="0" t="0"/>
          <a:stretch/>
        </p:blipFill>
        <p:spPr>
          <a:xfrm>
            <a:off x="6289850" y="2428625"/>
            <a:ext cx="2566719" cy="1781175"/>
          </a:xfrm>
          <a:prstGeom prst="rect">
            <a:avLst/>
          </a:prstGeom>
          <a:noFill/>
          <a:ln>
            <a:noFill/>
          </a:ln>
        </p:spPr>
      </p:pic>
      <p:pic>
        <p:nvPicPr>
          <p:cNvPr id="71" name="Google Shape;71;p3"/>
          <p:cNvPicPr preferRelativeResize="0"/>
          <p:nvPr/>
        </p:nvPicPr>
        <p:blipFill rotWithShape="1">
          <a:blip r:embed="rId7">
            <a:alphaModFix/>
          </a:blip>
          <a:srcRect b="0" l="0" r="0" t="0"/>
          <a:stretch/>
        </p:blipFill>
        <p:spPr>
          <a:xfrm>
            <a:off x="287413" y="2428613"/>
            <a:ext cx="3286125" cy="17811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292" name="Shape 292"/>
        <p:cNvGrpSpPr/>
        <p:nvPr/>
      </p:nvGrpSpPr>
      <p:grpSpPr>
        <a:xfrm>
          <a:off x="0" y="0"/>
          <a:ext cx="0" cy="0"/>
          <a:chOff x="0" y="0"/>
          <a:chExt cx="0" cy="0"/>
        </a:xfrm>
      </p:grpSpPr>
      <p:sp>
        <p:nvSpPr>
          <p:cNvPr id="293" name="Google Shape;293;p28"/>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200"/>
              <a:buNone/>
            </a:pPr>
            <a:r>
              <a:t/>
            </a:r>
            <a:endParaRPr/>
          </a:p>
        </p:txBody>
      </p:sp>
      <p:sp>
        <p:nvSpPr>
          <p:cNvPr id="294" name="Google Shape;294;p28"/>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SzPts val="1800"/>
              <a:buNone/>
            </a:pPr>
            <a:r>
              <a:rPr lang="en" sz="3000"/>
              <a:t>Types of Action</a:t>
            </a:r>
            <a:endParaRPr sz="3000"/>
          </a:p>
          <a:p>
            <a:pPr indent="-355600" lvl="0" marL="457200" rtl="0" algn="l">
              <a:lnSpc>
                <a:spcPct val="115000"/>
              </a:lnSpc>
              <a:spcBef>
                <a:spcPts val="1600"/>
              </a:spcBef>
              <a:spcAft>
                <a:spcPts val="0"/>
              </a:spcAft>
              <a:buSzPts val="2000"/>
              <a:buChar char="●"/>
            </a:pPr>
            <a:r>
              <a:rPr lang="en" sz="2000"/>
              <a:t>Restoration or Protection</a:t>
            </a:r>
            <a:endParaRPr sz="2000"/>
          </a:p>
          <a:p>
            <a:pPr indent="-355600" lvl="0" marL="457200" rtl="0" algn="l">
              <a:lnSpc>
                <a:spcPct val="115000"/>
              </a:lnSpc>
              <a:spcBef>
                <a:spcPts val="0"/>
              </a:spcBef>
              <a:spcAft>
                <a:spcPts val="0"/>
              </a:spcAft>
              <a:buSzPts val="2000"/>
              <a:buChar char="●"/>
            </a:pPr>
            <a:r>
              <a:rPr lang="en" sz="2000"/>
              <a:t>Everyday Choices</a:t>
            </a:r>
            <a:endParaRPr sz="2000"/>
          </a:p>
          <a:p>
            <a:pPr indent="-355600" lvl="0" marL="457200" rtl="0" algn="l">
              <a:lnSpc>
                <a:spcPct val="115000"/>
              </a:lnSpc>
              <a:spcBef>
                <a:spcPts val="0"/>
              </a:spcBef>
              <a:spcAft>
                <a:spcPts val="0"/>
              </a:spcAft>
              <a:buSzPts val="2000"/>
              <a:buChar char="●"/>
            </a:pPr>
            <a:r>
              <a:rPr lang="en" sz="2000"/>
              <a:t>Community Engagement</a:t>
            </a:r>
            <a:endParaRPr sz="2000"/>
          </a:p>
          <a:p>
            <a:pPr indent="-355600" lvl="0" marL="457200" rtl="0" algn="l">
              <a:lnSpc>
                <a:spcPct val="115000"/>
              </a:lnSpc>
              <a:spcBef>
                <a:spcPts val="0"/>
              </a:spcBef>
              <a:spcAft>
                <a:spcPts val="0"/>
              </a:spcAft>
              <a:buSzPts val="2000"/>
              <a:buChar char="●"/>
            </a:pPr>
            <a:r>
              <a:rPr lang="en" sz="2000"/>
              <a:t>Civic Engagement</a:t>
            </a:r>
            <a:endParaRPr sz="2000"/>
          </a:p>
        </p:txBody>
      </p:sp>
      <p:pic>
        <p:nvPicPr>
          <p:cNvPr id="295" name="Google Shape;295;p28"/>
          <p:cNvPicPr preferRelativeResize="0"/>
          <p:nvPr/>
        </p:nvPicPr>
        <p:blipFill rotWithShape="1">
          <a:blip r:embed="rId3">
            <a:alphaModFix/>
          </a:blip>
          <a:srcRect b="0" l="0" r="0" t="0"/>
          <a:stretch/>
        </p:blipFill>
        <p:spPr>
          <a:xfrm>
            <a:off x="265500" y="1073000"/>
            <a:ext cx="4101125" cy="27354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299" name="Shape 299"/>
        <p:cNvGrpSpPr/>
        <p:nvPr/>
      </p:nvGrpSpPr>
      <p:grpSpPr>
        <a:xfrm>
          <a:off x="0" y="0"/>
          <a:ext cx="0" cy="0"/>
          <a:chOff x="0" y="0"/>
          <a:chExt cx="0" cy="0"/>
        </a:xfrm>
      </p:grpSpPr>
      <p:sp>
        <p:nvSpPr>
          <p:cNvPr id="300" name="Google Shape;300;p2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How to achieve meaningful action</a:t>
            </a:r>
            <a:endParaRPr/>
          </a:p>
        </p:txBody>
      </p:sp>
      <p:sp>
        <p:nvSpPr>
          <p:cNvPr id="301" name="Google Shape;301;p29"/>
          <p:cNvSpPr txBox="1"/>
          <p:nvPr/>
        </p:nvSpPr>
        <p:spPr>
          <a:xfrm>
            <a:off x="405400" y="1640550"/>
            <a:ext cx="2378100" cy="1862400"/>
          </a:xfrm>
          <a:prstGeom prst="rect">
            <a:avLst/>
          </a:prstGeom>
          <a:solidFill>
            <a:srgbClr val="FFFFFF"/>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Proxima Nova Semibold"/>
                <a:ea typeface="Proxima Nova Semibold"/>
                <a:cs typeface="Proxima Nova Semibold"/>
                <a:sym typeface="Proxima Nova Semibold"/>
              </a:rPr>
              <a:t>Factors influencing individual choices and actions</a:t>
            </a:r>
            <a:endParaRPr b="0" i="0" sz="1800" u="none" cap="none" strike="noStrike">
              <a:solidFill>
                <a:srgbClr val="000000"/>
              </a:solidFill>
              <a:latin typeface="Proxima Nova Semibold"/>
              <a:ea typeface="Proxima Nova Semibold"/>
              <a:cs typeface="Proxima Nova Semibold"/>
              <a:sym typeface="Proxima Nova Semibold"/>
            </a:endParaRPr>
          </a:p>
        </p:txBody>
      </p:sp>
      <p:sp>
        <p:nvSpPr>
          <p:cNvPr id="302" name="Google Shape;302;p29"/>
          <p:cNvSpPr txBox="1"/>
          <p:nvPr/>
        </p:nvSpPr>
        <p:spPr>
          <a:xfrm>
            <a:off x="3397500" y="1640550"/>
            <a:ext cx="2378100" cy="1862400"/>
          </a:xfrm>
          <a:prstGeom prst="rect">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Proxima Nova Semibold"/>
                <a:ea typeface="Proxima Nova Semibold"/>
                <a:cs typeface="Proxima Nova Semibold"/>
                <a:sym typeface="Proxima Nova Semibold"/>
              </a:rPr>
              <a:t>Perceived locus of control for affecting change</a:t>
            </a:r>
            <a:endParaRPr b="0" i="0" sz="1800" u="none" cap="none" strike="noStrike">
              <a:solidFill>
                <a:srgbClr val="000000"/>
              </a:solidFill>
              <a:latin typeface="Proxima Nova Semibold"/>
              <a:ea typeface="Proxima Nova Semibold"/>
              <a:cs typeface="Proxima Nova Semibold"/>
              <a:sym typeface="Proxima Nova Semibold"/>
            </a:endParaRPr>
          </a:p>
        </p:txBody>
      </p:sp>
      <p:sp>
        <p:nvSpPr>
          <p:cNvPr id="303" name="Google Shape;303;p29"/>
          <p:cNvSpPr txBox="1"/>
          <p:nvPr/>
        </p:nvSpPr>
        <p:spPr>
          <a:xfrm>
            <a:off x="6454200" y="1640550"/>
            <a:ext cx="2378100" cy="1862400"/>
          </a:xfrm>
          <a:prstGeom prst="rect">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Proxima Nova Semibold"/>
                <a:ea typeface="Proxima Nova Semibold"/>
                <a:cs typeface="Proxima Nova Semibold"/>
                <a:sym typeface="Proxima Nova Semibold"/>
              </a:rPr>
              <a:t>Degree of lasting impact on an individual’s stewardship behaviors</a:t>
            </a:r>
            <a:endParaRPr b="0" i="0" sz="1800" u="none" cap="none" strike="noStrike">
              <a:solidFill>
                <a:srgbClr val="000000"/>
              </a:solidFill>
              <a:latin typeface="Proxima Nova Semibold"/>
              <a:ea typeface="Proxima Nova Semibold"/>
              <a:cs typeface="Proxima Nova Semibold"/>
              <a:sym typeface="Proxima Nova Semibold"/>
            </a:endParaRPr>
          </a:p>
        </p:txBody>
      </p:sp>
      <p:sp>
        <p:nvSpPr>
          <p:cNvPr id="304" name="Google Shape;304;p29"/>
          <p:cNvSpPr txBox="1"/>
          <p:nvPr/>
        </p:nvSpPr>
        <p:spPr>
          <a:xfrm>
            <a:off x="1134575" y="3892900"/>
            <a:ext cx="7891500" cy="103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1" lang="en" sz="1800" u="none" cap="none" strike="noStrike">
                <a:solidFill>
                  <a:schemeClr val="dk2"/>
                </a:solidFill>
                <a:latin typeface="Proxima Nova Semibold"/>
                <a:ea typeface="Proxima Nova Semibold"/>
                <a:cs typeface="Proxima Nova Semibold"/>
                <a:sym typeface="Proxima Nova Semibold"/>
              </a:rPr>
              <a:t>What are the benefits to engaging students in action?</a:t>
            </a:r>
            <a:endParaRPr b="0" i="1" sz="1800" u="none" cap="none" strike="noStrike">
              <a:solidFill>
                <a:schemeClr val="dk2"/>
              </a:solidFill>
              <a:latin typeface="Proxima Nova Semibold"/>
              <a:ea typeface="Proxima Nova Semibold"/>
              <a:cs typeface="Proxima Nova Semibold"/>
              <a:sym typeface="Proxima Nova Semibold"/>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chemeClr val="dk2"/>
              </a:solidFill>
              <a:latin typeface="Proxima Nova Semibold"/>
              <a:ea typeface="Proxima Nova Semibold"/>
              <a:cs typeface="Proxima Nova Semibold"/>
              <a:sym typeface="Proxima Nova Semibold"/>
            </a:endParaRPr>
          </a:p>
          <a:p>
            <a:pPr indent="0" lvl="0" marL="0" marR="0" rtl="0" algn="l">
              <a:lnSpc>
                <a:spcPct val="100000"/>
              </a:lnSpc>
              <a:spcBef>
                <a:spcPts val="0"/>
              </a:spcBef>
              <a:spcAft>
                <a:spcPts val="0"/>
              </a:spcAft>
              <a:buClr>
                <a:srgbClr val="000000"/>
              </a:buClr>
              <a:buSzPts val="1800"/>
              <a:buFont typeface="Arial"/>
              <a:buNone/>
            </a:pPr>
            <a:r>
              <a:rPr b="0" i="1" lang="en" sz="1800" u="none" cap="none" strike="noStrike">
                <a:solidFill>
                  <a:schemeClr val="dk2"/>
                </a:solidFill>
                <a:latin typeface="Proxima Nova Semibold"/>
                <a:ea typeface="Proxima Nova Semibold"/>
                <a:cs typeface="Proxima Nova Semibold"/>
                <a:sym typeface="Proxima Nova Semibold"/>
              </a:rPr>
              <a:t>What are some successes and challenges to engaging students in action?</a:t>
            </a:r>
            <a:endParaRPr b="0" i="1" sz="1800" u="none" cap="none" strike="noStrike">
              <a:solidFill>
                <a:schemeClr val="dk2"/>
              </a:solidFill>
              <a:latin typeface="Proxima Nova Semibold"/>
              <a:ea typeface="Proxima Nova Semibold"/>
              <a:cs typeface="Proxima Nova Semibold"/>
              <a:sym typeface="Proxima Nova Semibold"/>
            </a:endParaRPr>
          </a:p>
        </p:txBody>
      </p:sp>
      <p:sp>
        <p:nvSpPr>
          <p:cNvPr id="305" name="Google Shape;305;p29"/>
          <p:cNvSpPr/>
          <p:nvPr/>
        </p:nvSpPr>
        <p:spPr>
          <a:xfrm>
            <a:off x="2783500" y="2237100"/>
            <a:ext cx="563700" cy="669300"/>
          </a:xfrm>
          <a:prstGeom prst="mathPlus">
            <a:avLst>
              <a:gd fmla="val 23520" name="adj1"/>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p29"/>
          <p:cNvSpPr/>
          <p:nvPr/>
        </p:nvSpPr>
        <p:spPr>
          <a:xfrm>
            <a:off x="5833050" y="2285400"/>
            <a:ext cx="563700" cy="572700"/>
          </a:xfrm>
          <a:prstGeom prst="rightArrow">
            <a:avLst>
              <a:gd fmla="val 50000" name="adj1"/>
              <a:gd fmla="val 50000" name="adj2"/>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07" name="Google Shape;307;p29"/>
          <p:cNvPicPr preferRelativeResize="0"/>
          <p:nvPr/>
        </p:nvPicPr>
        <p:blipFill rotWithShape="1">
          <a:blip r:embed="rId3">
            <a:alphaModFix/>
          </a:blip>
          <a:srcRect b="0" l="0" r="0" t="0"/>
          <a:stretch/>
        </p:blipFill>
        <p:spPr>
          <a:xfrm>
            <a:off x="161245" y="3926142"/>
            <a:ext cx="973325" cy="9733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311" name="Shape 311"/>
        <p:cNvGrpSpPr/>
        <p:nvPr/>
      </p:nvGrpSpPr>
      <p:grpSpPr>
        <a:xfrm>
          <a:off x="0" y="0"/>
          <a:ext cx="0" cy="0"/>
          <a:chOff x="0" y="0"/>
          <a:chExt cx="0" cy="0"/>
        </a:xfrm>
      </p:grpSpPr>
      <p:sp>
        <p:nvSpPr>
          <p:cNvPr id="312" name="Google Shape;312;p30"/>
          <p:cNvSpPr txBox="1"/>
          <p:nvPr>
            <p:ph type="ctrTitle"/>
          </p:nvPr>
        </p:nvSpPr>
        <p:spPr>
          <a:xfrm>
            <a:off x="394775" y="347100"/>
            <a:ext cx="8520600" cy="1126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sz="4500"/>
              <a:t>Issue: Climate Change</a:t>
            </a:r>
            <a:endParaRPr sz="4500"/>
          </a:p>
        </p:txBody>
      </p:sp>
      <p:sp>
        <p:nvSpPr>
          <p:cNvPr id="313" name="Google Shape;313;p30"/>
          <p:cNvSpPr txBox="1"/>
          <p:nvPr>
            <p:ph idx="1" type="subTitle"/>
          </p:nvPr>
        </p:nvSpPr>
        <p:spPr>
          <a:xfrm>
            <a:off x="394775" y="1827525"/>
            <a:ext cx="8520600" cy="2030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b="1" lang="en">
                <a:latin typeface="Proxima Nova"/>
                <a:ea typeface="Proxima Nova"/>
                <a:cs typeface="Proxima Nova"/>
                <a:sym typeface="Proxima Nova"/>
              </a:rPr>
              <a:t>DQ: </a:t>
            </a:r>
            <a:r>
              <a:rPr lang="en"/>
              <a:t>How does our school’s energy use impact our local streams?</a:t>
            </a:r>
            <a:endParaRPr/>
          </a:p>
          <a:p>
            <a:pPr indent="0" lvl="0" marL="0" rtl="0" algn="ctr">
              <a:lnSpc>
                <a:spcPct val="100000"/>
              </a:lnSpc>
              <a:spcBef>
                <a:spcPts val="0"/>
              </a:spcBef>
              <a:spcAft>
                <a:spcPts val="0"/>
              </a:spcAft>
              <a:buSzPts val="2800"/>
              <a:buNone/>
            </a:pPr>
            <a:r>
              <a:t/>
            </a:r>
            <a:endParaRPr/>
          </a:p>
          <a:p>
            <a:pPr indent="-374650" lvl="0" marL="457200" rtl="0" algn="l">
              <a:lnSpc>
                <a:spcPct val="100000"/>
              </a:lnSpc>
              <a:spcBef>
                <a:spcPts val="0"/>
              </a:spcBef>
              <a:spcAft>
                <a:spcPts val="0"/>
              </a:spcAft>
              <a:buSzPts val="2300"/>
              <a:buChar char="●"/>
            </a:pPr>
            <a:r>
              <a:rPr lang="en" sz="2300"/>
              <a:t>Can you think of potential locally relevant informed actions your students might be interested in taking?</a:t>
            </a:r>
            <a:endParaRPr sz="2300"/>
          </a:p>
          <a:p>
            <a:pPr indent="0" lvl="0" marL="0" rtl="0" algn="l">
              <a:lnSpc>
                <a:spcPct val="100000"/>
              </a:lnSpc>
              <a:spcBef>
                <a:spcPts val="0"/>
              </a:spcBef>
              <a:spcAft>
                <a:spcPts val="0"/>
              </a:spcAft>
              <a:buSzPts val="2800"/>
              <a:buNone/>
            </a:pPr>
            <a:r>
              <a:t/>
            </a:r>
            <a:endParaRPr/>
          </a:p>
          <a:p>
            <a:pPr indent="0" lvl="0" marL="0" rtl="0" algn="l">
              <a:lnSpc>
                <a:spcPct val="100000"/>
              </a:lnSpc>
              <a:spcBef>
                <a:spcPts val="0"/>
              </a:spcBef>
              <a:spcAft>
                <a:spcPts val="0"/>
              </a:spcAft>
              <a:buSzPts val="2800"/>
              <a:buNone/>
            </a:pPr>
            <a:r>
              <a:t/>
            </a:r>
            <a:endParaRPr/>
          </a:p>
        </p:txBody>
      </p:sp>
      <p:pic>
        <p:nvPicPr>
          <p:cNvPr id="314" name="Google Shape;314;p30"/>
          <p:cNvPicPr preferRelativeResize="0"/>
          <p:nvPr/>
        </p:nvPicPr>
        <p:blipFill rotWithShape="1">
          <a:blip r:embed="rId3">
            <a:alphaModFix/>
          </a:blip>
          <a:srcRect b="0" l="0" r="0" t="0"/>
          <a:stretch/>
        </p:blipFill>
        <p:spPr>
          <a:xfrm>
            <a:off x="7813208" y="4419177"/>
            <a:ext cx="1086418" cy="6111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318" name="Shape 318"/>
        <p:cNvGrpSpPr/>
        <p:nvPr/>
      </p:nvGrpSpPr>
      <p:grpSpPr>
        <a:xfrm>
          <a:off x="0" y="0"/>
          <a:ext cx="0" cy="0"/>
          <a:chOff x="0" y="0"/>
          <a:chExt cx="0" cy="0"/>
        </a:xfrm>
      </p:grpSpPr>
      <p:sp>
        <p:nvSpPr>
          <p:cNvPr id="319" name="Google Shape;319;p3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200"/>
              <a:buNone/>
            </a:pPr>
            <a:r>
              <a:rPr lang="en"/>
              <a:t>Activity 4</a:t>
            </a:r>
            <a:endParaRPr/>
          </a:p>
        </p:txBody>
      </p:sp>
      <p:sp>
        <p:nvSpPr>
          <p:cNvPr id="320" name="Google Shape;320;p31"/>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SzPts val="1800"/>
              <a:buNone/>
            </a:pPr>
            <a:r>
              <a:rPr lang="en" sz="3000"/>
              <a:t>Introducing the MWEE Planning Tools</a:t>
            </a:r>
            <a:endParaRPr sz="30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324" name="Shape 324"/>
        <p:cNvGrpSpPr/>
        <p:nvPr/>
      </p:nvGrpSpPr>
      <p:grpSpPr>
        <a:xfrm>
          <a:off x="0" y="0"/>
          <a:ext cx="0" cy="0"/>
          <a:chOff x="0" y="0"/>
          <a:chExt cx="0" cy="0"/>
        </a:xfrm>
      </p:grpSpPr>
      <p:sp>
        <p:nvSpPr>
          <p:cNvPr id="325" name="Google Shape;325;p32"/>
          <p:cNvSpPr txBox="1"/>
          <p:nvPr>
            <p:ph type="title"/>
          </p:nvPr>
        </p:nvSpPr>
        <p:spPr>
          <a:xfrm>
            <a:off x="311700" y="233200"/>
            <a:ext cx="86451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Case Study - Conestoga Valley High School</a:t>
            </a:r>
            <a:endParaRPr/>
          </a:p>
        </p:txBody>
      </p:sp>
      <p:sp>
        <p:nvSpPr>
          <p:cNvPr id="326" name="Google Shape;326;p32"/>
          <p:cNvSpPr txBox="1"/>
          <p:nvPr>
            <p:ph idx="1" type="body"/>
          </p:nvPr>
        </p:nvSpPr>
        <p:spPr>
          <a:xfrm>
            <a:off x="311700" y="805900"/>
            <a:ext cx="4260300" cy="4145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solidFill>
                  <a:srgbClr val="333333"/>
                </a:solidFill>
              </a:rPr>
              <a:t>How does this MWEE provide opportunities to explore the impacts of a local environmental issue? </a:t>
            </a:r>
            <a:endParaRPr>
              <a:solidFill>
                <a:srgbClr val="333333"/>
              </a:solidFill>
            </a:endParaRPr>
          </a:p>
          <a:p>
            <a:pPr indent="0" lvl="0" marL="0" rtl="0" algn="l">
              <a:lnSpc>
                <a:spcPct val="100000"/>
              </a:lnSpc>
              <a:spcBef>
                <a:spcPts val="0"/>
              </a:spcBef>
              <a:spcAft>
                <a:spcPts val="0"/>
              </a:spcAft>
              <a:buSzPts val="1800"/>
              <a:buNone/>
            </a:pPr>
            <a:r>
              <a:t/>
            </a:r>
            <a:endParaRPr>
              <a:solidFill>
                <a:srgbClr val="333333"/>
              </a:solidFill>
            </a:endParaRPr>
          </a:p>
          <a:p>
            <a:pPr indent="0" lvl="0" marL="0" rtl="0" algn="l">
              <a:lnSpc>
                <a:spcPct val="100000"/>
              </a:lnSpc>
              <a:spcBef>
                <a:spcPts val="0"/>
              </a:spcBef>
              <a:spcAft>
                <a:spcPts val="0"/>
              </a:spcAft>
              <a:buSzPts val="1800"/>
              <a:buNone/>
            </a:pPr>
            <a:r>
              <a:rPr lang="en">
                <a:solidFill>
                  <a:srgbClr val="333333"/>
                </a:solidFill>
              </a:rPr>
              <a:t>Which characteristics of an effective driving questions are embodied in this example? (p. 8 MWEE Guide)</a:t>
            </a:r>
            <a:endParaRPr>
              <a:solidFill>
                <a:srgbClr val="333333"/>
              </a:solidFill>
            </a:endParaRPr>
          </a:p>
          <a:p>
            <a:pPr indent="0" lvl="0" marL="0" rtl="0" algn="l">
              <a:lnSpc>
                <a:spcPct val="100000"/>
              </a:lnSpc>
              <a:spcBef>
                <a:spcPts val="0"/>
              </a:spcBef>
              <a:spcAft>
                <a:spcPts val="0"/>
              </a:spcAft>
              <a:buSzPts val="1800"/>
              <a:buNone/>
            </a:pPr>
            <a:r>
              <a:t/>
            </a:r>
            <a:endParaRPr>
              <a:solidFill>
                <a:srgbClr val="333333"/>
              </a:solidFill>
            </a:endParaRPr>
          </a:p>
          <a:p>
            <a:pPr indent="0" lvl="0" marL="0" rtl="0" algn="l">
              <a:lnSpc>
                <a:spcPct val="100000"/>
              </a:lnSpc>
              <a:spcBef>
                <a:spcPts val="0"/>
              </a:spcBef>
              <a:spcAft>
                <a:spcPts val="0"/>
              </a:spcAft>
              <a:buSzPts val="1800"/>
              <a:buNone/>
            </a:pPr>
            <a:r>
              <a:rPr lang="en">
                <a:solidFill>
                  <a:srgbClr val="333333"/>
                </a:solidFill>
              </a:rPr>
              <a:t>How are core ideas and practices of multiple disciplines defined and integrated into the MWEE? </a:t>
            </a:r>
            <a:endParaRPr>
              <a:solidFill>
                <a:srgbClr val="333333"/>
              </a:solidFill>
            </a:endParaRPr>
          </a:p>
          <a:p>
            <a:pPr indent="0" lvl="0" marL="0" rtl="0" algn="l">
              <a:lnSpc>
                <a:spcPct val="100000"/>
              </a:lnSpc>
              <a:spcBef>
                <a:spcPts val="0"/>
              </a:spcBef>
              <a:spcAft>
                <a:spcPts val="0"/>
              </a:spcAft>
              <a:buSzPts val="1800"/>
              <a:buNone/>
            </a:pPr>
            <a:r>
              <a:t/>
            </a:r>
            <a:endParaRPr>
              <a:solidFill>
                <a:srgbClr val="333333"/>
              </a:solidFill>
            </a:endParaRPr>
          </a:p>
          <a:p>
            <a:pPr indent="0" lvl="0" marL="0" rtl="0" algn="l">
              <a:lnSpc>
                <a:spcPct val="100000"/>
              </a:lnSpc>
              <a:spcBef>
                <a:spcPts val="0"/>
              </a:spcBef>
              <a:spcAft>
                <a:spcPts val="0"/>
              </a:spcAft>
              <a:buSzPts val="1800"/>
              <a:buNone/>
            </a:pPr>
            <a:r>
              <a:rPr lang="en">
                <a:solidFill>
                  <a:srgbClr val="333333"/>
                </a:solidFill>
              </a:rPr>
              <a:t>Could exploration of this issue logically culminate in stewardship and/or civic action?</a:t>
            </a:r>
            <a:endParaRPr/>
          </a:p>
        </p:txBody>
      </p:sp>
      <p:pic>
        <p:nvPicPr>
          <p:cNvPr id="327" name="Google Shape;327;p32"/>
          <p:cNvPicPr preferRelativeResize="0"/>
          <p:nvPr/>
        </p:nvPicPr>
        <p:blipFill rotWithShape="1">
          <a:blip r:embed="rId3">
            <a:alphaModFix/>
          </a:blip>
          <a:srcRect b="0" l="0" r="0" t="0"/>
          <a:stretch/>
        </p:blipFill>
        <p:spPr>
          <a:xfrm>
            <a:off x="4750450" y="1304925"/>
            <a:ext cx="4019550" cy="2533650"/>
          </a:xfrm>
          <a:prstGeom prst="rect">
            <a:avLst/>
          </a:prstGeom>
          <a:noFill/>
          <a:ln>
            <a:noFill/>
          </a:ln>
        </p:spPr>
      </p:pic>
      <p:pic>
        <p:nvPicPr>
          <p:cNvPr id="328" name="Google Shape;328;p32"/>
          <p:cNvPicPr preferRelativeResize="0"/>
          <p:nvPr/>
        </p:nvPicPr>
        <p:blipFill rotWithShape="1">
          <a:blip r:embed="rId4">
            <a:alphaModFix/>
          </a:blip>
          <a:srcRect b="0" l="0" r="0" t="0"/>
          <a:stretch/>
        </p:blipFill>
        <p:spPr>
          <a:xfrm>
            <a:off x="7728146" y="4260175"/>
            <a:ext cx="1228649" cy="69111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332" name="Shape 332"/>
        <p:cNvGrpSpPr/>
        <p:nvPr/>
      </p:nvGrpSpPr>
      <p:grpSpPr>
        <a:xfrm>
          <a:off x="0" y="0"/>
          <a:ext cx="0" cy="0"/>
          <a:chOff x="0" y="0"/>
          <a:chExt cx="0" cy="0"/>
        </a:xfrm>
      </p:grpSpPr>
      <p:sp>
        <p:nvSpPr>
          <p:cNvPr id="333" name="Google Shape;333;p33"/>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200"/>
              <a:buNone/>
            </a:pPr>
            <a:r>
              <a:rPr lang="en"/>
              <a:t>Activity 5</a:t>
            </a:r>
            <a:endParaRPr/>
          </a:p>
        </p:txBody>
      </p:sp>
      <p:sp>
        <p:nvSpPr>
          <p:cNvPr id="334" name="Google Shape;334;p33"/>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SzPts val="1800"/>
              <a:buNone/>
            </a:pPr>
            <a:r>
              <a:rPr lang="en" sz="3000"/>
              <a:t>Plan it!</a:t>
            </a:r>
            <a:endParaRPr sz="3000"/>
          </a:p>
        </p:txBody>
      </p:sp>
      <p:grpSp>
        <p:nvGrpSpPr>
          <p:cNvPr id="335" name="Google Shape;335;p33"/>
          <p:cNvGrpSpPr/>
          <p:nvPr/>
        </p:nvGrpSpPr>
        <p:grpSpPr>
          <a:xfrm>
            <a:off x="7042800" y="4062738"/>
            <a:ext cx="1733700" cy="842775"/>
            <a:chOff x="6292750" y="3668425"/>
            <a:chExt cx="1733700" cy="842775"/>
          </a:xfrm>
        </p:grpSpPr>
        <p:sp>
          <p:nvSpPr>
            <p:cNvPr id="336" name="Google Shape;336;p33"/>
            <p:cNvSpPr/>
            <p:nvPr/>
          </p:nvSpPr>
          <p:spPr>
            <a:xfrm>
              <a:off x="6292750" y="3690100"/>
              <a:ext cx="1733700" cy="8211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33"/>
            <p:cNvSpPr/>
            <p:nvPr/>
          </p:nvSpPr>
          <p:spPr>
            <a:xfrm>
              <a:off x="6350525" y="4084275"/>
              <a:ext cx="1602900" cy="342675"/>
            </a:xfrm>
            <a:prstGeom prst="rect">
              <a:avLst/>
            </a:prstGeom>
          </p:spPr>
          <p:txBody>
            <a:bodyPr>
              <a:prstTxWarp prst="textPlain"/>
            </a:bodyPr>
            <a:lstStyle/>
            <a:p>
              <a:pPr lvl="0" algn="ctr"/>
              <a:r>
                <a:rPr b="0" i="0">
                  <a:ln cap="flat" cmpd="sng" w="9525">
                    <a:solidFill>
                      <a:schemeClr val="accent2"/>
                    </a:solidFill>
                    <a:prstDash val="solid"/>
                    <a:round/>
                    <a:headEnd len="sm" w="sm" type="none"/>
                    <a:tailEnd len="sm" w="sm" type="none"/>
                  </a:ln>
                  <a:solidFill>
                    <a:schemeClr val="accent1"/>
                  </a:solidFill>
                  <a:latin typeface="Proxima Nova"/>
                </a:rPr>
                <a:t>MWEE</a:t>
              </a:r>
            </a:p>
          </p:txBody>
        </p:sp>
        <p:sp>
          <p:nvSpPr>
            <p:cNvPr id="338" name="Google Shape;338;p33"/>
            <p:cNvSpPr txBox="1"/>
            <p:nvPr/>
          </p:nvSpPr>
          <p:spPr>
            <a:xfrm>
              <a:off x="6358150" y="3668425"/>
              <a:ext cx="1602900" cy="43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Proxima Nova Extrabold"/>
                  <a:ea typeface="Proxima Nova Extrabold"/>
                  <a:cs typeface="Proxima Nova Extrabold"/>
                  <a:sym typeface="Proxima Nova Extrabold"/>
                </a:rPr>
                <a:t>Your</a:t>
              </a:r>
              <a:endParaRPr b="0" i="0" sz="1800" u="none" cap="none" strike="noStrike">
                <a:solidFill>
                  <a:schemeClr val="dk2"/>
                </a:solidFill>
                <a:latin typeface="Proxima Nova Extrabold"/>
                <a:ea typeface="Proxima Nova Extrabold"/>
                <a:cs typeface="Proxima Nova Extrabold"/>
                <a:sym typeface="Proxima Nova Extrabold"/>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342" name="Shape 342"/>
        <p:cNvGrpSpPr/>
        <p:nvPr/>
      </p:nvGrpSpPr>
      <p:grpSpPr>
        <a:xfrm>
          <a:off x="0" y="0"/>
          <a:ext cx="0" cy="0"/>
          <a:chOff x="0" y="0"/>
          <a:chExt cx="0" cy="0"/>
        </a:xfrm>
      </p:grpSpPr>
      <p:sp>
        <p:nvSpPr>
          <p:cNvPr id="343" name="Google Shape;343;p3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Start planning your MWEE!</a:t>
            </a:r>
            <a:endParaRPr/>
          </a:p>
        </p:txBody>
      </p:sp>
      <p:sp>
        <p:nvSpPr>
          <p:cNvPr id="344" name="Google Shape;344;p34"/>
          <p:cNvSpPr txBox="1"/>
          <p:nvPr>
            <p:ph idx="1" type="body"/>
          </p:nvPr>
        </p:nvSpPr>
        <p:spPr>
          <a:xfrm>
            <a:off x="2484000" y="1344750"/>
            <a:ext cx="6348300" cy="1768800"/>
          </a:xfrm>
          <a:prstGeom prst="rect">
            <a:avLst/>
          </a:prstGeom>
          <a:noFill/>
          <a:ln>
            <a:noFill/>
          </a:ln>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Char char="●"/>
            </a:pPr>
            <a:r>
              <a:rPr lang="en"/>
              <a:t>Complete the </a:t>
            </a:r>
            <a:r>
              <a:rPr lang="en" u="sng"/>
              <a:t>Developing and Supporting Questions</a:t>
            </a:r>
            <a:r>
              <a:rPr lang="en"/>
              <a:t> worksheet (page 18)</a:t>
            </a:r>
            <a:endParaRPr/>
          </a:p>
          <a:p>
            <a:pPr indent="-342900" lvl="0" marL="457200" rtl="0" algn="l">
              <a:lnSpc>
                <a:spcPct val="150000"/>
              </a:lnSpc>
              <a:spcBef>
                <a:spcPts val="0"/>
              </a:spcBef>
              <a:spcAft>
                <a:spcPts val="0"/>
              </a:spcAft>
              <a:buSzPts val="1800"/>
              <a:buChar char="●"/>
            </a:pPr>
            <a:r>
              <a:rPr lang="en"/>
              <a:t>Complete the </a:t>
            </a:r>
            <a:r>
              <a:rPr lang="en" u="sng"/>
              <a:t>Curriculum Anchor</a:t>
            </a:r>
            <a:r>
              <a:rPr lang="en"/>
              <a:t> section (page 23) of the Environmental Literacy Model (ELM)</a:t>
            </a:r>
            <a:endParaRPr/>
          </a:p>
        </p:txBody>
      </p:sp>
      <p:sp>
        <p:nvSpPr>
          <p:cNvPr id="345" name="Google Shape;345;p34"/>
          <p:cNvSpPr txBox="1"/>
          <p:nvPr>
            <p:ph idx="1" type="body"/>
          </p:nvPr>
        </p:nvSpPr>
        <p:spPr>
          <a:xfrm>
            <a:off x="311700" y="3669175"/>
            <a:ext cx="8520600" cy="1128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t>Reference the MWEE Audit Tool (pages 27-35) for additional guidance</a:t>
            </a:r>
            <a:endParaRPr/>
          </a:p>
          <a:p>
            <a:pPr indent="0" lvl="0" marL="0" rtl="0" algn="l">
              <a:lnSpc>
                <a:spcPct val="115000"/>
              </a:lnSpc>
              <a:spcBef>
                <a:spcPts val="0"/>
              </a:spcBef>
              <a:spcAft>
                <a:spcPts val="0"/>
              </a:spcAft>
              <a:buSzPts val="1800"/>
              <a:buNone/>
            </a:pPr>
            <a:r>
              <a:rPr lang="en"/>
              <a:t>Use each other to bounce off ideas!</a:t>
            </a:r>
            <a:endParaRPr/>
          </a:p>
        </p:txBody>
      </p:sp>
      <p:grpSp>
        <p:nvGrpSpPr>
          <p:cNvPr id="346" name="Google Shape;346;p34"/>
          <p:cNvGrpSpPr/>
          <p:nvPr/>
        </p:nvGrpSpPr>
        <p:grpSpPr>
          <a:xfrm>
            <a:off x="7042800" y="4062738"/>
            <a:ext cx="1733700" cy="842775"/>
            <a:chOff x="6292750" y="3668425"/>
            <a:chExt cx="1733700" cy="842775"/>
          </a:xfrm>
        </p:grpSpPr>
        <p:sp>
          <p:nvSpPr>
            <p:cNvPr id="347" name="Google Shape;347;p34"/>
            <p:cNvSpPr/>
            <p:nvPr/>
          </p:nvSpPr>
          <p:spPr>
            <a:xfrm>
              <a:off x="6292750" y="3690100"/>
              <a:ext cx="1733700" cy="8211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p34"/>
            <p:cNvSpPr/>
            <p:nvPr/>
          </p:nvSpPr>
          <p:spPr>
            <a:xfrm>
              <a:off x="6350525" y="4084275"/>
              <a:ext cx="1602900" cy="342675"/>
            </a:xfrm>
            <a:prstGeom prst="rect">
              <a:avLst/>
            </a:prstGeom>
          </p:spPr>
          <p:txBody>
            <a:bodyPr>
              <a:prstTxWarp prst="textPlain"/>
            </a:bodyPr>
            <a:lstStyle/>
            <a:p>
              <a:pPr lvl="0" algn="ctr"/>
              <a:r>
                <a:rPr b="0" i="0">
                  <a:ln cap="flat" cmpd="sng" w="9525">
                    <a:solidFill>
                      <a:schemeClr val="accent2"/>
                    </a:solidFill>
                    <a:prstDash val="solid"/>
                    <a:round/>
                    <a:headEnd len="sm" w="sm" type="none"/>
                    <a:tailEnd len="sm" w="sm" type="none"/>
                  </a:ln>
                  <a:solidFill>
                    <a:schemeClr val="accent1"/>
                  </a:solidFill>
                  <a:latin typeface="Proxima Nova"/>
                </a:rPr>
                <a:t>MWEE</a:t>
              </a:r>
            </a:p>
          </p:txBody>
        </p:sp>
        <p:sp>
          <p:nvSpPr>
            <p:cNvPr id="349" name="Google Shape;349;p34"/>
            <p:cNvSpPr txBox="1"/>
            <p:nvPr/>
          </p:nvSpPr>
          <p:spPr>
            <a:xfrm>
              <a:off x="6358150" y="3668425"/>
              <a:ext cx="1602900" cy="43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Proxima Nova Extrabold"/>
                  <a:ea typeface="Proxima Nova Extrabold"/>
                  <a:cs typeface="Proxima Nova Extrabold"/>
                  <a:sym typeface="Proxima Nova Extrabold"/>
                </a:rPr>
                <a:t>Your</a:t>
              </a:r>
              <a:endParaRPr b="0" i="0" sz="1800" u="none" cap="none" strike="noStrike">
                <a:solidFill>
                  <a:schemeClr val="dk2"/>
                </a:solidFill>
                <a:latin typeface="Proxima Nova Extrabold"/>
                <a:ea typeface="Proxima Nova Extrabold"/>
                <a:cs typeface="Proxima Nova Extrabold"/>
                <a:sym typeface="Proxima Nova Extrabold"/>
              </a:endParaRPr>
            </a:p>
          </p:txBody>
        </p:sp>
      </p:grpSp>
      <p:pic>
        <p:nvPicPr>
          <p:cNvPr id="350" name="Google Shape;350;p34"/>
          <p:cNvPicPr preferRelativeResize="0"/>
          <p:nvPr/>
        </p:nvPicPr>
        <p:blipFill rotWithShape="1">
          <a:blip r:embed="rId3">
            <a:alphaModFix/>
          </a:blip>
          <a:srcRect b="119" l="0" r="0" t="118"/>
          <a:stretch/>
        </p:blipFill>
        <p:spPr>
          <a:xfrm>
            <a:off x="470689" y="1044263"/>
            <a:ext cx="2013299" cy="259837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354" name="Shape 354"/>
        <p:cNvGrpSpPr/>
        <p:nvPr/>
      </p:nvGrpSpPr>
      <p:grpSpPr>
        <a:xfrm>
          <a:off x="0" y="0"/>
          <a:ext cx="0" cy="0"/>
          <a:chOff x="0" y="0"/>
          <a:chExt cx="0" cy="0"/>
        </a:xfrm>
      </p:grpSpPr>
      <p:sp>
        <p:nvSpPr>
          <p:cNvPr id="355" name="Google Shape;355;p35"/>
          <p:cNvSpPr txBox="1"/>
          <p:nvPr>
            <p:ph idx="4294967295" type="title"/>
          </p:nvPr>
        </p:nvSpPr>
        <p:spPr>
          <a:xfrm>
            <a:off x="2601250" y="1893050"/>
            <a:ext cx="4045200" cy="1482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4200"/>
              <a:t>Additional Resources</a:t>
            </a:r>
            <a:endParaRPr sz="42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B7ABF"/>
        </a:solidFill>
      </p:bgPr>
    </p:bg>
    <p:spTree>
      <p:nvGrpSpPr>
        <p:cNvPr id="359" name="Shape 359"/>
        <p:cNvGrpSpPr/>
        <p:nvPr/>
      </p:nvGrpSpPr>
      <p:grpSpPr>
        <a:xfrm>
          <a:off x="0" y="0"/>
          <a:ext cx="0" cy="0"/>
          <a:chOff x="0" y="0"/>
          <a:chExt cx="0" cy="0"/>
        </a:xfrm>
      </p:grpSpPr>
      <p:sp>
        <p:nvSpPr>
          <p:cNvPr id="360" name="Google Shape;360;p36"/>
          <p:cNvSpPr txBox="1"/>
          <p:nvPr>
            <p:ph type="title"/>
          </p:nvPr>
        </p:nvSpPr>
        <p:spPr>
          <a:xfrm>
            <a:off x="1530900" y="445025"/>
            <a:ext cx="39162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Policies and Practices</a:t>
            </a:r>
            <a:endParaRPr/>
          </a:p>
        </p:txBody>
      </p:sp>
      <p:pic>
        <p:nvPicPr>
          <p:cNvPr id="361" name="Google Shape;361;p36"/>
          <p:cNvPicPr preferRelativeResize="0"/>
          <p:nvPr/>
        </p:nvPicPr>
        <p:blipFill rotWithShape="1">
          <a:blip r:embed="rId3">
            <a:alphaModFix/>
          </a:blip>
          <a:srcRect b="0" l="0" r="0" t="0"/>
          <a:stretch/>
        </p:blipFill>
        <p:spPr>
          <a:xfrm>
            <a:off x="662407" y="163823"/>
            <a:ext cx="726691" cy="853900"/>
          </a:xfrm>
          <a:prstGeom prst="rect">
            <a:avLst/>
          </a:prstGeom>
          <a:noFill/>
          <a:ln>
            <a:noFill/>
          </a:ln>
        </p:spPr>
      </p:pic>
      <p:graphicFrame>
        <p:nvGraphicFramePr>
          <p:cNvPr id="362" name="Google Shape;362;p36"/>
          <p:cNvGraphicFramePr/>
          <p:nvPr/>
        </p:nvGraphicFramePr>
        <p:xfrm>
          <a:off x="882025" y="1679550"/>
          <a:ext cx="3000000" cy="3000000"/>
        </p:xfrm>
        <a:graphic>
          <a:graphicData uri="http://schemas.openxmlformats.org/drawingml/2006/table">
            <a:tbl>
              <a:tblPr>
                <a:noFill/>
                <a:tableStyleId>{643DCD81-2764-4571-8E6D-2E508D6BED60}</a:tableStyleId>
              </a:tblPr>
              <a:tblGrid>
                <a:gridCol w="2413000"/>
                <a:gridCol w="2413000"/>
                <a:gridCol w="2413000"/>
              </a:tblGrid>
              <a:tr h="381000">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latin typeface="Proxima Nova Semibold"/>
                          <a:ea typeface="Proxima Nova Semibold"/>
                          <a:cs typeface="Proxima Nova Semibold"/>
                          <a:sym typeface="Proxima Nova Semibold"/>
                        </a:rPr>
                        <a:t>Public Policy</a:t>
                      </a:r>
                      <a:endParaRPr sz="1800" u="none" cap="none" strike="noStrike">
                        <a:latin typeface="Proxima Nova Semibold"/>
                        <a:ea typeface="Proxima Nova Semibold"/>
                        <a:cs typeface="Proxima Nova Semibold"/>
                        <a:sym typeface="Proxima Nova Semibold"/>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latin typeface="Proxima Nova Semibold"/>
                          <a:ea typeface="Proxima Nova Semibold"/>
                          <a:cs typeface="Proxima Nova Semibold"/>
                          <a:sym typeface="Proxima Nova Semibold"/>
                        </a:rPr>
                        <a:t>Private Policy</a:t>
                      </a:r>
                      <a:endParaRPr sz="1800" u="none" cap="none" strike="noStrike">
                        <a:latin typeface="Proxima Nova Semibold"/>
                        <a:ea typeface="Proxima Nova Semibold"/>
                        <a:cs typeface="Proxima Nova Semibold"/>
                        <a:sym typeface="Proxima Nova Semibold"/>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latin typeface="Proxima Nova Semibold"/>
                          <a:ea typeface="Proxima Nova Semibold"/>
                          <a:cs typeface="Proxima Nova Semibold"/>
                          <a:sym typeface="Proxima Nova Semibold"/>
                        </a:rPr>
                        <a:t>Community Practice</a:t>
                      </a:r>
                      <a:endParaRPr sz="1800" u="none" cap="none" strike="noStrike">
                        <a:latin typeface="Proxima Nova Semibold"/>
                        <a:ea typeface="Proxima Nova Semibold"/>
                        <a:cs typeface="Proxima Nova Semibold"/>
                        <a:sym typeface="Proxima Nova Semibold"/>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accent1"/>
                    </a:solidFill>
                  </a:tcPr>
                </a:tc>
              </a:tr>
              <a:tr h="381000">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latin typeface="Proxima Nova Semibold"/>
                          <a:ea typeface="Proxima Nova Semibold"/>
                          <a:cs typeface="Proxima Nova Semibold"/>
                          <a:sym typeface="Proxima Nova Semibold"/>
                        </a:rPr>
                        <a:t>Written by the government (federal, state, tribal, or local)</a:t>
                      </a:r>
                      <a:endParaRPr sz="1800" u="none" cap="none" strike="noStrike">
                        <a:latin typeface="Proxima Nova Semibold"/>
                        <a:ea typeface="Proxima Nova Semibold"/>
                        <a:cs typeface="Proxima Nova Semibold"/>
                        <a:sym typeface="Proxima Nova Semibold"/>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latin typeface="Proxima Nova Semibold"/>
                          <a:ea typeface="Proxima Nova Semibold"/>
                          <a:cs typeface="Proxima Nova Semibold"/>
                          <a:sym typeface="Proxima Nova Semibold"/>
                        </a:rPr>
                        <a:t>Created by businesses, organizations, or other established groups</a:t>
                      </a:r>
                      <a:endParaRPr sz="1800" u="none" cap="none" strike="noStrike">
                        <a:latin typeface="Proxima Nova Semibold"/>
                        <a:ea typeface="Proxima Nova Semibold"/>
                        <a:cs typeface="Proxima Nova Semibold"/>
                        <a:sym typeface="Proxima Nova Semibold"/>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latin typeface="Proxima Nova Semibold"/>
                          <a:ea typeface="Proxima Nova Semibold"/>
                          <a:cs typeface="Proxima Nova Semibold"/>
                          <a:sym typeface="Proxima Nova Semibold"/>
                        </a:rPr>
                        <a:t>The habits and behaviors of people</a:t>
                      </a:r>
                      <a:endParaRPr sz="1800" u="none" cap="none" strike="noStrike">
                        <a:latin typeface="Proxima Nova Semibold"/>
                        <a:ea typeface="Proxima Nova Semibold"/>
                        <a:cs typeface="Proxima Nova Semibold"/>
                        <a:sym typeface="Proxima Nova Semibold"/>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bl>
          </a:graphicData>
        </a:graphic>
      </p:graphicFrame>
      <p:pic>
        <p:nvPicPr>
          <p:cNvPr id="363" name="Google Shape;363;p36"/>
          <p:cNvPicPr preferRelativeResize="0"/>
          <p:nvPr/>
        </p:nvPicPr>
        <p:blipFill rotWithShape="1">
          <a:blip r:embed="rId4">
            <a:alphaModFix/>
          </a:blip>
          <a:srcRect b="0" l="0" r="0" t="0"/>
          <a:stretch/>
        </p:blipFill>
        <p:spPr>
          <a:xfrm>
            <a:off x="7813208" y="4419177"/>
            <a:ext cx="1086418" cy="6111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B7ABF"/>
        </a:solidFill>
      </p:bgPr>
    </p:bg>
    <p:spTree>
      <p:nvGrpSpPr>
        <p:cNvPr id="367" name="Shape 367"/>
        <p:cNvGrpSpPr/>
        <p:nvPr/>
      </p:nvGrpSpPr>
      <p:grpSpPr>
        <a:xfrm>
          <a:off x="0" y="0"/>
          <a:ext cx="0" cy="0"/>
          <a:chOff x="0" y="0"/>
          <a:chExt cx="0" cy="0"/>
        </a:xfrm>
      </p:grpSpPr>
      <p:sp>
        <p:nvSpPr>
          <p:cNvPr id="368" name="Google Shape;368;p37"/>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 sz="2400">
                <a:latin typeface="Proxima Nova Semibold"/>
                <a:ea typeface="Proxima Nova Semibold"/>
                <a:cs typeface="Proxima Nova Semibold"/>
                <a:sym typeface="Proxima Nova Semibold"/>
              </a:rPr>
              <a:t>Defining the policies and practices that impact your MWEE issue may take time.</a:t>
            </a:r>
            <a:endParaRPr sz="2400">
              <a:latin typeface="Proxima Nova Semibold"/>
              <a:ea typeface="Proxima Nova Semibold"/>
              <a:cs typeface="Proxima Nova Semibold"/>
              <a:sym typeface="Proxima Nova Semibold"/>
            </a:endParaRPr>
          </a:p>
          <a:p>
            <a:pPr indent="0" lvl="0" marL="0" rtl="0" algn="l">
              <a:lnSpc>
                <a:spcPct val="100000"/>
              </a:lnSpc>
              <a:spcBef>
                <a:spcPts val="0"/>
              </a:spcBef>
              <a:spcAft>
                <a:spcPts val="0"/>
              </a:spcAft>
              <a:buSzPts val="1800"/>
              <a:buNone/>
            </a:pPr>
            <a:r>
              <a:t/>
            </a:r>
            <a:endParaRPr sz="2400">
              <a:latin typeface="Proxima Nova Semibold"/>
              <a:ea typeface="Proxima Nova Semibold"/>
              <a:cs typeface="Proxima Nova Semibold"/>
              <a:sym typeface="Proxima Nova Semibold"/>
            </a:endParaRPr>
          </a:p>
          <a:p>
            <a:pPr indent="0" lvl="0" marL="0" rtl="0" algn="l">
              <a:lnSpc>
                <a:spcPct val="100000"/>
              </a:lnSpc>
              <a:spcBef>
                <a:spcPts val="0"/>
              </a:spcBef>
              <a:spcAft>
                <a:spcPts val="0"/>
              </a:spcAft>
              <a:buSzPts val="1800"/>
              <a:buNone/>
            </a:pPr>
            <a:r>
              <a:rPr lang="en" sz="2400">
                <a:latin typeface="Proxima Nova Semibold"/>
                <a:ea typeface="Proxima Nova Semibold"/>
                <a:cs typeface="Proxima Nova Semibold"/>
                <a:sym typeface="Proxima Nova Semibold"/>
              </a:rPr>
              <a:t>How do you see this step benefitting your students?</a:t>
            </a:r>
            <a:endParaRPr sz="2400">
              <a:latin typeface="Proxima Nova Semibold"/>
              <a:ea typeface="Proxima Nova Semibold"/>
              <a:cs typeface="Proxima Nova Semibold"/>
              <a:sym typeface="Proxima Nova Semibold"/>
            </a:endParaRPr>
          </a:p>
        </p:txBody>
      </p:sp>
      <p:pic>
        <p:nvPicPr>
          <p:cNvPr id="369" name="Google Shape;369;p37"/>
          <p:cNvPicPr preferRelativeResize="0"/>
          <p:nvPr/>
        </p:nvPicPr>
        <p:blipFill rotWithShape="1">
          <a:blip r:embed="rId3">
            <a:alphaModFix/>
          </a:blip>
          <a:srcRect b="0" l="0" r="0" t="0"/>
          <a:stretch/>
        </p:blipFill>
        <p:spPr>
          <a:xfrm>
            <a:off x="743069" y="947231"/>
            <a:ext cx="3249025" cy="32490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75" name="Shape 75"/>
        <p:cNvGrpSpPr/>
        <p:nvPr/>
      </p:nvGrpSpPr>
      <p:grpSpPr>
        <a:xfrm>
          <a:off x="0" y="0"/>
          <a:ext cx="0" cy="0"/>
          <a:chOff x="0" y="0"/>
          <a:chExt cx="0" cy="0"/>
        </a:xfrm>
      </p:grpSpPr>
      <p:sp>
        <p:nvSpPr>
          <p:cNvPr id="76" name="Google Shape;76;p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Learn the Issues: Discuss</a:t>
            </a:r>
            <a:endParaRPr/>
          </a:p>
        </p:txBody>
      </p:sp>
      <p:sp>
        <p:nvSpPr>
          <p:cNvPr id="77" name="Google Shape;77;p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Font typeface="Proxima Nova Semibold"/>
              <a:buAutoNum type="arabicPeriod"/>
            </a:pPr>
            <a:r>
              <a:rPr lang="en">
                <a:latin typeface="Proxima Nova Semibold"/>
                <a:ea typeface="Proxima Nova Semibold"/>
                <a:cs typeface="Proxima Nova Semibold"/>
                <a:sym typeface="Proxima Nova Semibold"/>
              </a:rPr>
              <a:t>What </a:t>
            </a:r>
            <a:r>
              <a:rPr lang="en"/>
              <a:t>i</a:t>
            </a:r>
            <a:r>
              <a:rPr lang="en">
                <a:latin typeface="Proxima Nova Semibold"/>
                <a:ea typeface="Proxima Nova Semibold"/>
                <a:cs typeface="Proxima Nova Semibold"/>
                <a:sym typeface="Proxima Nova Semibold"/>
              </a:rPr>
              <a:t>ssues discussed are relevant to where you work and live?</a:t>
            </a:r>
            <a:endParaRPr>
              <a:latin typeface="Proxima Nova Semibold"/>
              <a:ea typeface="Proxima Nova Semibold"/>
              <a:cs typeface="Proxima Nova Semibold"/>
              <a:sym typeface="Proxima Nova Semibold"/>
            </a:endParaRPr>
          </a:p>
          <a:p>
            <a:pPr indent="-342900" lvl="0" marL="457200" rtl="0" algn="l">
              <a:lnSpc>
                <a:spcPct val="150000"/>
              </a:lnSpc>
              <a:spcBef>
                <a:spcPts val="0"/>
              </a:spcBef>
              <a:spcAft>
                <a:spcPts val="0"/>
              </a:spcAft>
              <a:buSzPts val="1800"/>
              <a:buFont typeface="Proxima Nova Semibold"/>
              <a:buAutoNum type="arabicPeriod"/>
            </a:pPr>
            <a:r>
              <a:rPr lang="en">
                <a:latin typeface="Proxima Nova Semibold"/>
                <a:ea typeface="Proxima Nova Semibold"/>
                <a:cs typeface="Proxima Nova Semibold"/>
                <a:sym typeface="Proxima Nova Semibold"/>
              </a:rPr>
              <a:t>Are you surprised by any of the issues identified?</a:t>
            </a:r>
            <a:endParaRPr>
              <a:latin typeface="Proxima Nova Semibold"/>
              <a:ea typeface="Proxima Nova Semibold"/>
              <a:cs typeface="Proxima Nova Semibold"/>
              <a:sym typeface="Proxima Nova Semibold"/>
            </a:endParaRPr>
          </a:p>
          <a:p>
            <a:pPr indent="-342900" lvl="0" marL="457200" rtl="0" algn="l">
              <a:lnSpc>
                <a:spcPct val="150000"/>
              </a:lnSpc>
              <a:spcBef>
                <a:spcPts val="0"/>
              </a:spcBef>
              <a:spcAft>
                <a:spcPts val="0"/>
              </a:spcAft>
              <a:buSzPts val="1800"/>
              <a:buFont typeface="Proxima Nova Semibold"/>
              <a:buAutoNum type="arabicPeriod"/>
            </a:pPr>
            <a:r>
              <a:rPr lang="en">
                <a:latin typeface="Proxima Nova Semibold"/>
                <a:ea typeface="Proxima Nova Semibold"/>
                <a:cs typeface="Proxima Nova Semibold"/>
                <a:sym typeface="Proxima Nova Semibold"/>
              </a:rPr>
              <a:t>Are there any major issues missing that are relevant to your community?</a:t>
            </a:r>
            <a:endParaRPr>
              <a:latin typeface="Proxima Nova Semibold"/>
              <a:ea typeface="Proxima Nova Semibold"/>
              <a:cs typeface="Proxima Nova Semibold"/>
              <a:sym typeface="Proxima Nova Semibold"/>
            </a:endParaRPr>
          </a:p>
          <a:p>
            <a:pPr indent="-342900" lvl="0" marL="457200" rtl="0" algn="l">
              <a:lnSpc>
                <a:spcPct val="150000"/>
              </a:lnSpc>
              <a:spcBef>
                <a:spcPts val="0"/>
              </a:spcBef>
              <a:spcAft>
                <a:spcPts val="0"/>
              </a:spcAft>
              <a:buSzPts val="1800"/>
              <a:buFont typeface="Proxima Nova Semibold"/>
              <a:buAutoNum type="arabicPeriod"/>
            </a:pPr>
            <a:r>
              <a:rPr lang="en">
                <a:latin typeface="Proxima Nova Semibold"/>
                <a:ea typeface="Proxima Nova Semibold"/>
                <a:cs typeface="Proxima Nova Semibold"/>
                <a:sym typeface="Proxima Nova Semibold"/>
              </a:rPr>
              <a:t>How else would you have students research locally relevant issues?</a:t>
            </a:r>
            <a:endParaRPr>
              <a:latin typeface="Proxima Nova Semibold"/>
              <a:ea typeface="Proxima Nova Semibold"/>
              <a:cs typeface="Proxima Nova Semibold"/>
              <a:sym typeface="Proxima Nova Semibold"/>
            </a:endParaRPr>
          </a:p>
          <a:p>
            <a:pPr indent="0" lvl="0" marL="0" rtl="0" algn="l">
              <a:lnSpc>
                <a:spcPct val="115000"/>
              </a:lnSpc>
              <a:spcBef>
                <a:spcPts val="1600"/>
              </a:spcBef>
              <a:spcAft>
                <a:spcPts val="1600"/>
              </a:spcAft>
              <a:buSzPts val="1800"/>
              <a:buNone/>
            </a:pPr>
            <a:r>
              <a:t/>
            </a:r>
            <a:endParaRPr/>
          </a:p>
        </p:txBody>
      </p:sp>
      <p:pic>
        <p:nvPicPr>
          <p:cNvPr id="78" name="Google Shape;78;p4"/>
          <p:cNvPicPr preferRelativeResize="0"/>
          <p:nvPr/>
        </p:nvPicPr>
        <p:blipFill rotWithShape="1">
          <a:blip r:embed="rId3">
            <a:alphaModFix/>
          </a:blip>
          <a:srcRect b="0" l="41649" r="0" t="0"/>
          <a:stretch/>
        </p:blipFill>
        <p:spPr>
          <a:xfrm>
            <a:off x="6747283" y="90604"/>
            <a:ext cx="2279767" cy="897690"/>
          </a:xfrm>
          <a:prstGeom prst="rect">
            <a:avLst/>
          </a:prstGeom>
          <a:noFill/>
          <a:ln>
            <a:noFill/>
          </a:ln>
        </p:spPr>
      </p:pic>
      <p:pic>
        <p:nvPicPr>
          <p:cNvPr id="79" name="Google Shape;79;p4"/>
          <p:cNvPicPr preferRelativeResize="0"/>
          <p:nvPr/>
        </p:nvPicPr>
        <p:blipFill rotWithShape="1">
          <a:blip r:embed="rId4">
            <a:alphaModFix/>
          </a:blip>
          <a:srcRect b="0" l="0" r="57637" t="0"/>
          <a:stretch/>
        </p:blipFill>
        <p:spPr>
          <a:xfrm>
            <a:off x="4991450" y="61174"/>
            <a:ext cx="1798075" cy="9565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B7ABF"/>
        </a:solidFill>
      </p:bgPr>
    </p:bg>
    <p:spTree>
      <p:nvGrpSpPr>
        <p:cNvPr id="373" name="Shape 373"/>
        <p:cNvGrpSpPr/>
        <p:nvPr/>
      </p:nvGrpSpPr>
      <p:grpSpPr>
        <a:xfrm>
          <a:off x="0" y="0"/>
          <a:ext cx="0" cy="0"/>
          <a:chOff x="0" y="0"/>
          <a:chExt cx="0" cy="0"/>
        </a:xfrm>
      </p:grpSpPr>
      <p:sp>
        <p:nvSpPr>
          <p:cNvPr id="374" name="Google Shape;374;p38"/>
          <p:cNvSpPr txBox="1"/>
          <p:nvPr>
            <p:ph type="ctrTitle"/>
          </p:nvPr>
        </p:nvSpPr>
        <p:spPr>
          <a:xfrm>
            <a:off x="311700" y="585625"/>
            <a:ext cx="8520600" cy="17874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sz="4700"/>
              <a:t>Action in our Climate Change MWEE</a:t>
            </a:r>
            <a:endParaRPr sz="4700"/>
          </a:p>
          <a:p>
            <a:pPr indent="0" lvl="0" marL="0" rtl="0" algn="ctr">
              <a:lnSpc>
                <a:spcPct val="100000"/>
              </a:lnSpc>
              <a:spcBef>
                <a:spcPts val="0"/>
              </a:spcBef>
              <a:spcAft>
                <a:spcPts val="0"/>
              </a:spcAft>
              <a:buSzPts val="5200"/>
              <a:buNone/>
            </a:pPr>
            <a:r>
              <a:rPr lang="en" sz="4700"/>
              <a:t>DQ: </a:t>
            </a:r>
            <a:endParaRPr sz="4700"/>
          </a:p>
        </p:txBody>
      </p:sp>
      <p:sp>
        <p:nvSpPr>
          <p:cNvPr id="375" name="Google Shape;375;p38"/>
          <p:cNvSpPr txBox="1"/>
          <p:nvPr>
            <p:ph idx="1" type="subTitle"/>
          </p:nvPr>
        </p:nvSpPr>
        <p:spPr>
          <a:xfrm>
            <a:off x="394275" y="2470400"/>
            <a:ext cx="8520600" cy="2335800"/>
          </a:xfrm>
          <a:prstGeom prst="rect">
            <a:avLst/>
          </a:prstGeom>
          <a:noFill/>
          <a:ln>
            <a:noFill/>
          </a:ln>
        </p:spPr>
        <p:txBody>
          <a:bodyPr anchorCtr="0" anchor="t" bIns="91425" lIns="91425" spcFirstLastPara="1" rIns="91425" wrap="square" tIns="91425">
            <a:noAutofit/>
          </a:bodyPr>
          <a:lstStyle/>
          <a:p>
            <a:pPr indent="-457200" lvl="0" marL="457200" rtl="0" algn="l">
              <a:lnSpc>
                <a:spcPct val="100000"/>
              </a:lnSpc>
              <a:spcBef>
                <a:spcPts val="1000"/>
              </a:spcBef>
              <a:spcAft>
                <a:spcPts val="0"/>
              </a:spcAft>
              <a:buClr>
                <a:srgbClr val="000000"/>
              </a:buClr>
              <a:buSzPts val="3600"/>
              <a:buFont typeface="Arial"/>
              <a:buChar char="●"/>
            </a:pPr>
            <a:r>
              <a:rPr lang="en" sz="3600">
                <a:solidFill>
                  <a:srgbClr val="000000"/>
                </a:solidFill>
                <a:latin typeface="Arial"/>
                <a:ea typeface="Arial"/>
                <a:cs typeface="Arial"/>
                <a:sym typeface="Arial"/>
              </a:rPr>
              <a:t>Think about our course MWEE</a:t>
            </a:r>
            <a:endParaRPr sz="3600">
              <a:solidFill>
                <a:srgbClr val="000000"/>
              </a:solidFill>
              <a:latin typeface="Arial"/>
              <a:ea typeface="Arial"/>
              <a:cs typeface="Arial"/>
              <a:sym typeface="Arial"/>
            </a:endParaRPr>
          </a:p>
          <a:p>
            <a:pPr indent="-457200" lvl="0" marL="457200" rtl="0" algn="l">
              <a:lnSpc>
                <a:spcPct val="100000"/>
              </a:lnSpc>
              <a:spcBef>
                <a:spcPts val="0"/>
              </a:spcBef>
              <a:spcAft>
                <a:spcPts val="0"/>
              </a:spcAft>
              <a:buClr>
                <a:srgbClr val="000000"/>
              </a:buClr>
              <a:buSzPts val="3600"/>
              <a:buFont typeface="Arial"/>
              <a:buChar char="●"/>
            </a:pPr>
            <a:r>
              <a:rPr lang="en" sz="3600">
                <a:solidFill>
                  <a:srgbClr val="000000"/>
                </a:solidFill>
                <a:latin typeface="Arial"/>
                <a:ea typeface="Arial"/>
                <a:cs typeface="Arial"/>
                <a:sym typeface="Arial"/>
              </a:rPr>
              <a:t>Can you think of potential actions students might be interested in </a:t>
            </a:r>
            <a:endParaRPr sz="3600">
              <a:solidFill>
                <a:srgbClr val="000000"/>
              </a:solidFill>
              <a:latin typeface="Arial"/>
              <a:ea typeface="Arial"/>
              <a:cs typeface="Arial"/>
              <a:sym typeface="Arial"/>
            </a:endParaRPr>
          </a:p>
        </p:txBody>
      </p:sp>
      <p:sp>
        <p:nvSpPr>
          <p:cNvPr id="376" name="Google Shape;376;p38"/>
          <p:cNvSpPr txBox="1"/>
          <p:nvPr/>
        </p:nvSpPr>
        <p:spPr>
          <a:xfrm rot="-2400798">
            <a:off x="6358659" y="1100835"/>
            <a:ext cx="1801030" cy="1492969"/>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chemeClr val="dk2"/>
                </a:solidFill>
                <a:latin typeface="Proxima Nova"/>
                <a:ea typeface="Proxima Nova"/>
                <a:cs typeface="Proxima Nova"/>
                <a:sym typeface="Proxima Nova"/>
              </a:rPr>
              <a:t>DQ: </a:t>
            </a:r>
            <a:r>
              <a:rPr b="0" i="0" lang="en" sz="1700" u="none" cap="none" strike="noStrike">
                <a:solidFill>
                  <a:schemeClr val="dk2"/>
                </a:solidFill>
                <a:latin typeface="Proxima Nova Semibold"/>
                <a:ea typeface="Proxima Nova Semibold"/>
                <a:cs typeface="Proxima Nova Semibold"/>
                <a:sym typeface="Proxima Nova Semibold"/>
              </a:rPr>
              <a:t>How does our school’s energy use impact our local streams?</a:t>
            </a:r>
            <a:endParaRPr b="0" i="0" sz="3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B7ABF"/>
        </a:solidFill>
      </p:bgPr>
    </p:bg>
    <p:spTree>
      <p:nvGrpSpPr>
        <p:cNvPr id="380" name="Shape 380"/>
        <p:cNvGrpSpPr/>
        <p:nvPr/>
      </p:nvGrpSpPr>
      <p:grpSpPr>
        <a:xfrm>
          <a:off x="0" y="0"/>
          <a:ext cx="0" cy="0"/>
          <a:chOff x="0" y="0"/>
          <a:chExt cx="0" cy="0"/>
        </a:xfrm>
      </p:grpSpPr>
      <p:sp>
        <p:nvSpPr>
          <p:cNvPr id="381" name="Google Shape;381;p39"/>
          <p:cNvSpPr txBox="1"/>
          <p:nvPr>
            <p:ph type="ctrTitle"/>
          </p:nvPr>
        </p:nvSpPr>
        <p:spPr>
          <a:xfrm>
            <a:off x="311700" y="323475"/>
            <a:ext cx="8520600" cy="691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sz="4400"/>
              <a:t>What is Environmental Justice?</a:t>
            </a:r>
            <a:endParaRPr sz="4400"/>
          </a:p>
        </p:txBody>
      </p:sp>
      <p:pic>
        <p:nvPicPr>
          <p:cNvPr id="382" name="Google Shape;382;p39"/>
          <p:cNvPicPr preferRelativeResize="0"/>
          <p:nvPr/>
        </p:nvPicPr>
        <p:blipFill rotWithShape="1">
          <a:blip r:embed="rId3">
            <a:alphaModFix/>
          </a:blip>
          <a:srcRect b="0" l="0" r="0" t="0"/>
          <a:stretch/>
        </p:blipFill>
        <p:spPr>
          <a:xfrm>
            <a:off x="2870125" y="1274575"/>
            <a:ext cx="3777000" cy="344339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B7ABF"/>
        </a:solidFill>
      </p:bgPr>
    </p:bg>
    <p:spTree>
      <p:nvGrpSpPr>
        <p:cNvPr id="386" name="Shape 386"/>
        <p:cNvGrpSpPr/>
        <p:nvPr/>
      </p:nvGrpSpPr>
      <p:grpSpPr>
        <a:xfrm>
          <a:off x="0" y="0"/>
          <a:ext cx="0" cy="0"/>
          <a:chOff x="0" y="0"/>
          <a:chExt cx="0" cy="0"/>
        </a:xfrm>
      </p:grpSpPr>
      <p:sp>
        <p:nvSpPr>
          <p:cNvPr id="387" name="Google Shape;387;p40"/>
          <p:cNvSpPr txBox="1"/>
          <p:nvPr>
            <p:ph type="ctrTitle"/>
          </p:nvPr>
        </p:nvSpPr>
        <p:spPr>
          <a:xfrm>
            <a:off x="311700" y="209350"/>
            <a:ext cx="8520600" cy="1296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lang="en"/>
              <a:t>PA EJ Definition and Issues</a:t>
            </a:r>
            <a:endParaRPr/>
          </a:p>
        </p:txBody>
      </p:sp>
      <p:sp>
        <p:nvSpPr>
          <p:cNvPr id="388" name="Google Shape;388;p40"/>
          <p:cNvSpPr txBox="1"/>
          <p:nvPr>
            <p:ph idx="1" type="subTitle"/>
          </p:nvPr>
        </p:nvSpPr>
        <p:spPr>
          <a:xfrm>
            <a:off x="311700" y="1657250"/>
            <a:ext cx="8520600" cy="1969500"/>
          </a:xfrm>
          <a:prstGeom prst="rect">
            <a:avLst/>
          </a:prstGeom>
          <a:noFill/>
          <a:ln>
            <a:noFill/>
          </a:ln>
        </p:spPr>
        <p:txBody>
          <a:bodyPr anchorCtr="0" anchor="t" bIns="91425" lIns="91425" spcFirstLastPara="1" rIns="91425" wrap="square" tIns="91425">
            <a:noAutofit/>
          </a:bodyPr>
          <a:lstStyle/>
          <a:p>
            <a:pPr indent="-406400" lvl="0" marL="457200" rtl="0" algn="l">
              <a:lnSpc>
                <a:spcPct val="100000"/>
              </a:lnSpc>
              <a:spcBef>
                <a:spcPts val="0"/>
              </a:spcBef>
              <a:spcAft>
                <a:spcPts val="0"/>
              </a:spcAft>
              <a:buSzPts val="2800"/>
              <a:buChar char="●"/>
            </a:pPr>
            <a:r>
              <a:rPr lang="en"/>
              <a:t>Environmental Justice Area </a:t>
            </a:r>
            <a:r>
              <a:rPr lang="en" sz="1400">
                <a:solidFill>
                  <a:srgbClr val="000000"/>
                </a:solidFill>
                <a:latin typeface="Proxima Nova"/>
                <a:ea typeface="Proxima Nova"/>
                <a:cs typeface="Proxima Nova"/>
                <a:sym typeface="Proxima Nova"/>
              </a:rPr>
              <a:t>defined by the census as communities with at least 30% people of color and/or 20% low-income levels. </a:t>
            </a:r>
            <a:r>
              <a:rPr lang="en" sz="1300">
                <a:solidFill>
                  <a:srgbClr val="000000"/>
                </a:solidFill>
                <a:latin typeface="Proxima Nova"/>
                <a:ea typeface="Proxima Nova"/>
                <a:cs typeface="Proxima Nova"/>
                <a:sym typeface="Proxima Nova"/>
              </a:rPr>
              <a:t> </a:t>
            </a:r>
            <a:endParaRPr sz="3000"/>
          </a:p>
          <a:p>
            <a:pPr indent="-406400" lvl="0" marL="457200" rtl="0" algn="l">
              <a:lnSpc>
                <a:spcPct val="100000"/>
              </a:lnSpc>
              <a:spcBef>
                <a:spcPts val="0"/>
              </a:spcBef>
              <a:spcAft>
                <a:spcPts val="0"/>
              </a:spcAft>
              <a:buSzPts val="2800"/>
              <a:buChar char="●"/>
            </a:pPr>
            <a:r>
              <a:rPr lang="en"/>
              <a:t>66 of 67 PA Counties </a:t>
            </a:r>
            <a:r>
              <a:rPr lang="en" sz="2200"/>
              <a:t>have Environmental Justice Areas</a:t>
            </a:r>
            <a:r>
              <a:rPr lang="en" sz="1200">
                <a:solidFill>
                  <a:srgbClr val="000000"/>
                </a:solidFill>
                <a:latin typeface="Proxima Nova"/>
                <a:ea typeface="Proxima Nova"/>
                <a:cs typeface="Proxima Nova"/>
                <a:sym typeface="Proxima Nova"/>
              </a:rPr>
              <a:t> ; </a:t>
            </a:r>
            <a:r>
              <a:rPr lang="en" sz="1300">
                <a:solidFill>
                  <a:srgbClr val="000000"/>
                </a:solidFill>
                <a:latin typeface="Proxima Nova"/>
                <a:ea typeface="Proxima Nova"/>
                <a:cs typeface="Proxima Nova"/>
                <a:sym typeface="Proxima Nova"/>
              </a:rPr>
              <a:t>approximately 30% of the entire state population lives in an EJA.</a:t>
            </a:r>
            <a:endParaRPr sz="2900"/>
          </a:p>
          <a:p>
            <a:pPr indent="-406400" lvl="0" marL="457200" rtl="0" algn="l">
              <a:lnSpc>
                <a:spcPct val="100000"/>
              </a:lnSpc>
              <a:spcBef>
                <a:spcPts val="0"/>
              </a:spcBef>
              <a:spcAft>
                <a:spcPts val="0"/>
              </a:spcAft>
              <a:buSzPts val="2800"/>
              <a:buChar char="●"/>
            </a:pPr>
            <a:r>
              <a:rPr lang="en"/>
              <a:t>Environmental Indicators</a:t>
            </a:r>
            <a:endParaRPr/>
          </a:p>
          <a:p>
            <a:pPr indent="-406400" lvl="0" marL="457200" rtl="0" algn="l">
              <a:lnSpc>
                <a:spcPct val="100000"/>
              </a:lnSpc>
              <a:spcBef>
                <a:spcPts val="0"/>
              </a:spcBef>
              <a:spcAft>
                <a:spcPts val="0"/>
              </a:spcAft>
              <a:buSzPts val="2800"/>
              <a:buChar char="●"/>
            </a:pPr>
            <a:r>
              <a:rPr lang="en"/>
              <a:t>Partnerships with DEP Office of EJ</a:t>
            </a:r>
            <a:endParaRPr/>
          </a:p>
          <a:p>
            <a:pPr indent="0" lvl="0" marL="0" rtl="0" algn="l">
              <a:lnSpc>
                <a:spcPct val="100000"/>
              </a:lnSpc>
              <a:spcBef>
                <a:spcPts val="0"/>
              </a:spcBef>
              <a:spcAft>
                <a:spcPts val="0"/>
              </a:spcAft>
              <a:buSzPts val="2800"/>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B7ABF"/>
        </a:solidFill>
      </p:bgPr>
    </p:bg>
    <p:spTree>
      <p:nvGrpSpPr>
        <p:cNvPr id="392" name="Shape 392"/>
        <p:cNvGrpSpPr/>
        <p:nvPr/>
      </p:nvGrpSpPr>
      <p:grpSpPr>
        <a:xfrm>
          <a:off x="0" y="0"/>
          <a:ext cx="0" cy="0"/>
          <a:chOff x="0" y="0"/>
          <a:chExt cx="0" cy="0"/>
        </a:xfrm>
      </p:grpSpPr>
      <p:sp>
        <p:nvSpPr>
          <p:cNvPr id="393" name="Google Shape;393;p41"/>
          <p:cNvSpPr txBox="1"/>
          <p:nvPr>
            <p:ph type="ctrTitle"/>
          </p:nvPr>
        </p:nvSpPr>
        <p:spPr>
          <a:xfrm>
            <a:off x="161950" y="114500"/>
            <a:ext cx="8520600" cy="961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sz="3100"/>
              <a:t>Environmental Justice Movement:</a:t>
            </a:r>
            <a:endParaRPr sz="3100"/>
          </a:p>
          <a:p>
            <a:pPr indent="0" lvl="0" marL="0" rtl="0" algn="ctr">
              <a:lnSpc>
                <a:spcPct val="100000"/>
              </a:lnSpc>
              <a:spcBef>
                <a:spcPts val="0"/>
              </a:spcBef>
              <a:spcAft>
                <a:spcPts val="0"/>
              </a:spcAft>
              <a:buSzPts val="5200"/>
              <a:buNone/>
            </a:pPr>
            <a:r>
              <a:rPr lang="en" sz="3100"/>
              <a:t> Legislative Connections to Education</a:t>
            </a:r>
            <a:endParaRPr sz="3100"/>
          </a:p>
        </p:txBody>
      </p:sp>
      <p:sp>
        <p:nvSpPr>
          <p:cNvPr id="394" name="Google Shape;394;p41"/>
          <p:cNvSpPr txBox="1"/>
          <p:nvPr>
            <p:ph idx="1" type="subTitle"/>
          </p:nvPr>
        </p:nvSpPr>
        <p:spPr>
          <a:xfrm>
            <a:off x="253450" y="976475"/>
            <a:ext cx="8520600" cy="3365400"/>
          </a:xfrm>
          <a:prstGeom prst="rect">
            <a:avLst/>
          </a:prstGeom>
          <a:noFill/>
          <a:ln>
            <a:noFill/>
          </a:ln>
        </p:spPr>
        <p:txBody>
          <a:bodyPr anchorCtr="0" anchor="t" bIns="91425" lIns="91425" spcFirstLastPara="1" rIns="91425" wrap="square" tIns="91425">
            <a:noAutofit/>
          </a:bodyPr>
          <a:lstStyle/>
          <a:p>
            <a:pPr indent="-323850" lvl="0" marL="457200" rtl="0" algn="l">
              <a:lnSpc>
                <a:spcPct val="100000"/>
              </a:lnSpc>
              <a:spcBef>
                <a:spcPts val="1000"/>
              </a:spcBef>
              <a:spcAft>
                <a:spcPts val="0"/>
              </a:spcAft>
              <a:buClr>
                <a:srgbClr val="000000"/>
              </a:buClr>
              <a:buSzPts val="1500"/>
              <a:buFont typeface="Proxima Nova"/>
              <a:buChar char="●"/>
            </a:pPr>
            <a:r>
              <a:rPr lang="en" sz="1500">
                <a:solidFill>
                  <a:srgbClr val="000000"/>
                </a:solidFill>
                <a:latin typeface="Proxima Nova"/>
                <a:ea typeface="Proxima Nova"/>
                <a:cs typeface="Proxima Nova"/>
                <a:sym typeface="Proxima Nova"/>
              </a:rPr>
              <a:t>1968 - The environmental justice movement started</a:t>
            </a:r>
            <a:endParaRPr sz="1500">
              <a:solidFill>
                <a:srgbClr val="000000"/>
              </a:solidFill>
              <a:latin typeface="Proxima Nova"/>
              <a:ea typeface="Proxima Nova"/>
              <a:cs typeface="Proxima Nova"/>
              <a:sym typeface="Proxima Nova"/>
            </a:endParaRPr>
          </a:p>
          <a:p>
            <a:pPr indent="-323850" lvl="0" marL="457200" rtl="0" algn="l">
              <a:lnSpc>
                <a:spcPct val="100000"/>
              </a:lnSpc>
              <a:spcBef>
                <a:spcPts val="0"/>
              </a:spcBef>
              <a:spcAft>
                <a:spcPts val="0"/>
              </a:spcAft>
              <a:buClr>
                <a:srgbClr val="000000"/>
              </a:buClr>
              <a:buSzPts val="1500"/>
              <a:buFont typeface="Proxima Nova"/>
              <a:buChar char="●"/>
            </a:pPr>
            <a:r>
              <a:rPr lang="en" sz="1500">
                <a:solidFill>
                  <a:srgbClr val="000000"/>
                </a:solidFill>
                <a:latin typeface="Proxima Nova"/>
                <a:ea typeface="Proxima Nova"/>
                <a:cs typeface="Proxima Nova"/>
                <a:sym typeface="Proxima Nova"/>
              </a:rPr>
              <a:t>Title VI of the Civil Rights Act prohibits recipients of federal financial assistance (states, grantees, etc.) from discriminating based on race, color, or national origin in any program or activity.</a:t>
            </a:r>
            <a:endParaRPr sz="1500">
              <a:solidFill>
                <a:srgbClr val="000000"/>
              </a:solidFill>
              <a:latin typeface="Proxima Nova"/>
              <a:ea typeface="Proxima Nova"/>
              <a:cs typeface="Proxima Nova"/>
              <a:sym typeface="Proxima Nova"/>
            </a:endParaRPr>
          </a:p>
          <a:p>
            <a:pPr indent="-323850" lvl="0" marL="457200" rtl="0" algn="l">
              <a:lnSpc>
                <a:spcPct val="100000"/>
              </a:lnSpc>
              <a:spcBef>
                <a:spcPts val="0"/>
              </a:spcBef>
              <a:spcAft>
                <a:spcPts val="0"/>
              </a:spcAft>
              <a:buClr>
                <a:srgbClr val="000000"/>
              </a:buClr>
              <a:buSzPts val="1500"/>
              <a:buFont typeface="Proxima Nova"/>
              <a:buChar char="●"/>
            </a:pPr>
            <a:r>
              <a:rPr lang="en" sz="1500">
                <a:solidFill>
                  <a:srgbClr val="000000"/>
                </a:solidFill>
                <a:latin typeface="Proxima Nova"/>
                <a:ea typeface="Proxima Nova"/>
                <a:cs typeface="Proxima Nova"/>
                <a:sym typeface="Proxima Nova"/>
              </a:rPr>
              <a:t>“Environmental racism” coined by Dr. Benjamin Chavis in</a:t>
            </a:r>
            <a:r>
              <a:rPr lang="en" sz="1500">
                <a:solidFill>
                  <a:srgbClr val="000000"/>
                </a:solidFill>
                <a:uFill>
                  <a:noFill/>
                </a:uFill>
                <a:latin typeface="Proxima Nova"/>
                <a:ea typeface="Proxima Nova"/>
                <a:cs typeface="Proxima Nova"/>
                <a:sym typeface="Proxima Nova"/>
                <a:hlinkClick r:id="rId3">
                  <a:extLst>
                    <a:ext uri="{A12FA001-AC4F-418D-AE19-62706E023703}">
                      <ahyp:hlinkClr val="tx"/>
                    </a:ext>
                  </a:extLst>
                </a:hlinkClick>
              </a:rPr>
              <a:t> </a:t>
            </a:r>
            <a:r>
              <a:rPr lang="en" sz="1500" u="sng">
                <a:solidFill>
                  <a:srgbClr val="000000"/>
                </a:solidFill>
                <a:latin typeface="Proxima Nova"/>
                <a:ea typeface="Proxima Nova"/>
                <a:cs typeface="Proxima Nova"/>
                <a:sym typeface="Proxima Nova"/>
                <a:hlinkClick r:id="rId4">
                  <a:extLst>
                    <a:ext uri="{A12FA001-AC4F-418D-AE19-62706E023703}">
                      <ahyp:hlinkClr val="tx"/>
                    </a:ext>
                  </a:extLst>
                </a:hlinkClick>
              </a:rPr>
              <a:t>1982</a:t>
            </a:r>
            <a:r>
              <a:rPr lang="en" sz="1500">
                <a:solidFill>
                  <a:srgbClr val="000000"/>
                </a:solidFill>
                <a:latin typeface="Proxima Nova"/>
                <a:ea typeface="Proxima Nova"/>
                <a:cs typeface="Proxima Nova"/>
                <a:sym typeface="Proxima Nova"/>
              </a:rPr>
              <a:t> to describe a growing body of evidence that landfills and other polluting facilities in the U.S. were disproportionately sited in or near non-white communities.</a:t>
            </a:r>
            <a:endParaRPr sz="1500">
              <a:solidFill>
                <a:srgbClr val="000000"/>
              </a:solidFill>
              <a:latin typeface="Proxima Nova"/>
              <a:ea typeface="Proxima Nova"/>
              <a:cs typeface="Proxima Nova"/>
              <a:sym typeface="Proxima Nova"/>
            </a:endParaRPr>
          </a:p>
          <a:p>
            <a:pPr indent="-323850" lvl="0" marL="457200" rtl="0" algn="l">
              <a:lnSpc>
                <a:spcPct val="100000"/>
              </a:lnSpc>
              <a:spcBef>
                <a:spcPts val="0"/>
              </a:spcBef>
              <a:spcAft>
                <a:spcPts val="0"/>
              </a:spcAft>
              <a:buClr>
                <a:srgbClr val="000000"/>
              </a:buClr>
              <a:buSzPts val="1500"/>
              <a:buFont typeface="Proxima Nova"/>
              <a:buChar char="●"/>
            </a:pPr>
            <a:r>
              <a:rPr lang="en" sz="1500">
                <a:solidFill>
                  <a:srgbClr val="000000"/>
                </a:solidFill>
                <a:latin typeface="Proxima Nova"/>
                <a:ea typeface="Proxima Nova"/>
                <a:cs typeface="Proxima Nova"/>
                <a:sym typeface="Proxima Nova"/>
              </a:rPr>
              <a:t>1994 - </a:t>
            </a:r>
            <a:r>
              <a:rPr lang="en" sz="1500" u="sng">
                <a:solidFill>
                  <a:srgbClr val="000000"/>
                </a:solidFill>
                <a:latin typeface="Proxima Nova"/>
                <a:ea typeface="Proxima Nova"/>
                <a:cs typeface="Proxima Nova"/>
                <a:sym typeface="Proxima Nova"/>
                <a:hlinkClick r:id="rId5">
                  <a:extLst>
                    <a:ext uri="{A12FA001-AC4F-418D-AE19-62706E023703}">
                      <ahyp:hlinkClr val="tx"/>
                    </a:ext>
                  </a:extLst>
                </a:hlinkClick>
              </a:rPr>
              <a:t>Executive Order 12898</a:t>
            </a:r>
            <a:r>
              <a:rPr lang="en" sz="1500">
                <a:solidFill>
                  <a:srgbClr val="000000"/>
                </a:solidFill>
                <a:latin typeface="Proxima Nova"/>
                <a:ea typeface="Proxima Nova"/>
                <a:cs typeface="Proxima Nova"/>
                <a:sym typeface="Proxima Nova"/>
              </a:rPr>
              <a:t> </a:t>
            </a:r>
            <a:endParaRPr sz="1500">
              <a:solidFill>
                <a:srgbClr val="000000"/>
              </a:solidFill>
              <a:latin typeface="Proxima Nova"/>
              <a:ea typeface="Proxima Nova"/>
              <a:cs typeface="Proxima Nova"/>
              <a:sym typeface="Proxima Nova"/>
            </a:endParaRPr>
          </a:p>
          <a:p>
            <a:pPr indent="-323850" lvl="0" marL="457200" rtl="0" algn="l">
              <a:lnSpc>
                <a:spcPct val="100000"/>
              </a:lnSpc>
              <a:spcBef>
                <a:spcPts val="0"/>
              </a:spcBef>
              <a:spcAft>
                <a:spcPts val="0"/>
              </a:spcAft>
              <a:buClr>
                <a:srgbClr val="000000"/>
              </a:buClr>
              <a:buSzPts val="1500"/>
              <a:buFont typeface="Proxima Nova"/>
              <a:buChar char="●"/>
            </a:pPr>
            <a:r>
              <a:rPr lang="en" sz="1500">
                <a:solidFill>
                  <a:srgbClr val="000000"/>
                </a:solidFill>
                <a:latin typeface="Proxima Nova"/>
                <a:ea typeface="Proxima Nova"/>
                <a:cs typeface="Proxima Nova"/>
                <a:sym typeface="Proxima Nova"/>
              </a:rPr>
              <a:t>2011 - Environmental Justice IWG established a Title VI Committee to address the intersection of agencies' environmental justice efforts with their Title VI enforcement and compliance responsibilities.</a:t>
            </a:r>
            <a:endParaRPr sz="1500">
              <a:solidFill>
                <a:srgbClr val="000000"/>
              </a:solidFill>
              <a:latin typeface="Proxima Nova"/>
              <a:ea typeface="Proxima Nova"/>
              <a:cs typeface="Proxima Nova"/>
              <a:sym typeface="Proxima Nova"/>
            </a:endParaRPr>
          </a:p>
          <a:p>
            <a:pPr indent="-323850" lvl="0" marL="457200" rtl="0" algn="l">
              <a:lnSpc>
                <a:spcPct val="100000"/>
              </a:lnSpc>
              <a:spcBef>
                <a:spcPts val="0"/>
              </a:spcBef>
              <a:spcAft>
                <a:spcPts val="0"/>
              </a:spcAft>
              <a:buClr>
                <a:srgbClr val="000000"/>
              </a:buClr>
              <a:buSzPts val="1500"/>
              <a:buFont typeface="Proxima Nova"/>
              <a:buChar char="●"/>
            </a:pPr>
            <a:r>
              <a:rPr lang="en" sz="1500">
                <a:solidFill>
                  <a:srgbClr val="000000"/>
                </a:solidFill>
                <a:latin typeface="Proxima Nova"/>
                <a:ea typeface="Proxima Nova"/>
                <a:cs typeface="Proxima Nova"/>
                <a:sym typeface="Proxima Nova"/>
              </a:rPr>
              <a:t>EJ meets Ed: Concerns touch not only environmental resource management and protection fields but also education agencies.</a:t>
            </a:r>
            <a:endParaRPr sz="1500">
              <a:solidFill>
                <a:srgbClr val="000000"/>
              </a:solidFill>
              <a:latin typeface="Proxima Nova"/>
              <a:ea typeface="Proxima Nova"/>
              <a:cs typeface="Proxima Nova"/>
              <a:sym typeface="Proxima Nova"/>
            </a:endParaRPr>
          </a:p>
          <a:p>
            <a:pPr indent="-323850" lvl="1" marL="914400" rtl="0" algn="l">
              <a:lnSpc>
                <a:spcPct val="100000"/>
              </a:lnSpc>
              <a:spcBef>
                <a:spcPts val="0"/>
              </a:spcBef>
              <a:spcAft>
                <a:spcPts val="0"/>
              </a:spcAft>
              <a:buClr>
                <a:srgbClr val="000000"/>
              </a:buClr>
              <a:buSzPts val="1500"/>
              <a:buFont typeface="Proxima Nova"/>
              <a:buChar char="○"/>
            </a:pPr>
            <a:r>
              <a:rPr lang="en" sz="1500">
                <a:solidFill>
                  <a:srgbClr val="000000"/>
                </a:solidFill>
                <a:latin typeface="Proxima Nova"/>
                <a:ea typeface="Proxima Nova"/>
                <a:cs typeface="Proxima Nova"/>
                <a:sym typeface="Proxima Nova"/>
              </a:rPr>
              <a:t>Title 1</a:t>
            </a:r>
            <a:endParaRPr sz="1500">
              <a:solidFill>
                <a:srgbClr val="000000"/>
              </a:solidFill>
              <a:latin typeface="Proxima Nova"/>
              <a:ea typeface="Proxima Nova"/>
              <a:cs typeface="Proxima Nova"/>
              <a:sym typeface="Proxima Nova"/>
            </a:endParaRPr>
          </a:p>
          <a:p>
            <a:pPr indent="-323850" lvl="1" marL="914400" rtl="0" algn="l">
              <a:lnSpc>
                <a:spcPct val="100000"/>
              </a:lnSpc>
              <a:spcBef>
                <a:spcPts val="0"/>
              </a:spcBef>
              <a:spcAft>
                <a:spcPts val="0"/>
              </a:spcAft>
              <a:buClr>
                <a:srgbClr val="000000"/>
              </a:buClr>
              <a:buSzPts val="1500"/>
              <a:buFont typeface="Proxima Nova"/>
              <a:buChar char="○"/>
            </a:pPr>
            <a:r>
              <a:rPr lang="en" sz="1500">
                <a:solidFill>
                  <a:srgbClr val="000000"/>
                </a:solidFill>
                <a:latin typeface="Proxima Nova"/>
                <a:ea typeface="Proxima Nova"/>
                <a:cs typeface="Proxima Nova"/>
                <a:sym typeface="Proxima Nova"/>
              </a:rPr>
              <a:t>ESSA NCL</a:t>
            </a:r>
            <a:r>
              <a:rPr lang="en" sz="1500">
                <a:solidFill>
                  <a:srgbClr val="000000"/>
                </a:solidFill>
              </a:rPr>
              <a:t>I</a:t>
            </a:r>
            <a:r>
              <a:rPr lang="en" sz="1500">
                <a:solidFill>
                  <a:srgbClr val="000000"/>
                </a:solidFill>
                <a:latin typeface="Proxima Nova"/>
                <a:ea typeface="Proxima Nova"/>
                <a:cs typeface="Proxima Nova"/>
                <a:sym typeface="Proxima Nova"/>
              </a:rPr>
              <a:t> Amendment (2015)</a:t>
            </a:r>
            <a:endParaRPr sz="1500">
              <a:solidFill>
                <a:srgbClr val="000000"/>
              </a:solidFill>
              <a:latin typeface="Proxima Nova"/>
              <a:ea typeface="Proxima Nova"/>
              <a:cs typeface="Proxima Nova"/>
              <a:sym typeface="Proxima Nova"/>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B7ABF"/>
        </a:solidFill>
      </p:bgPr>
    </p:bg>
    <p:spTree>
      <p:nvGrpSpPr>
        <p:cNvPr id="398" name="Shape 398"/>
        <p:cNvGrpSpPr/>
        <p:nvPr/>
      </p:nvGrpSpPr>
      <p:grpSpPr>
        <a:xfrm>
          <a:off x="0" y="0"/>
          <a:ext cx="0" cy="0"/>
          <a:chOff x="0" y="0"/>
          <a:chExt cx="0" cy="0"/>
        </a:xfrm>
      </p:grpSpPr>
      <p:sp>
        <p:nvSpPr>
          <p:cNvPr id="399" name="Google Shape;399;p42"/>
          <p:cNvSpPr txBox="1"/>
          <p:nvPr>
            <p:ph type="ctrTitle"/>
          </p:nvPr>
        </p:nvSpPr>
        <p:spPr>
          <a:xfrm>
            <a:off x="311700" y="480375"/>
            <a:ext cx="8520600" cy="677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a:t>EJ and MWEE</a:t>
            </a:r>
            <a:endParaRPr/>
          </a:p>
        </p:txBody>
      </p:sp>
      <p:sp>
        <p:nvSpPr>
          <p:cNvPr id="400" name="Google Shape;400;p42"/>
          <p:cNvSpPr txBox="1"/>
          <p:nvPr>
            <p:ph idx="1" type="subTitle"/>
          </p:nvPr>
        </p:nvSpPr>
        <p:spPr>
          <a:xfrm>
            <a:off x="418700" y="1158075"/>
            <a:ext cx="8520600" cy="37752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355600" lvl="0" marL="457200" rtl="0" algn="l">
              <a:lnSpc>
                <a:spcPct val="100000"/>
              </a:lnSpc>
              <a:spcBef>
                <a:spcPts val="0"/>
              </a:spcBef>
              <a:spcAft>
                <a:spcPts val="0"/>
              </a:spcAft>
              <a:buClr>
                <a:srgbClr val="000000"/>
              </a:buClr>
              <a:buSzPts val="2000"/>
              <a:buChar char="●"/>
            </a:pPr>
            <a:r>
              <a:rPr lang="en" sz="2000">
                <a:solidFill>
                  <a:srgbClr val="000000"/>
                </a:solidFill>
              </a:rPr>
              <a:t>ID issues and indicators through an EJ lens</a:t>
            </a:r>
            <a:endParaRPr sz="2000">
              <a:solidFill>
                <a:srgbClr val="000000"/>
              </a:solidFill>
            </a:endParaRPr>
          </a:p>
          <a:p>
            <a:pPr indent="-355600" lvl="0" marL="457200" rtl="0" algn="l">
              <a:lnSpc>
                <a:spcPct val="100000"/>
              </a:lnSpc>
              <a:spcBef>
                <a:spcPts val="0"/>
              </a:spcBef>
              <a:spcAft>
                <a:spcPts val="0"/>
              </a:spcAft>
              <a:buClr>
                <a:srgbClr val="000000"/>
              </a:buClr>
              <a:buSzPts val="2000"/>
              <a:buChar char="●"/>
            </a:pPr>
            <a:r>
              <a:rPr lang="en" sz="2000">
                <a:solidFill>
                  <a:srgbClr val="000000"/>
                </a:solidFill>
              </a:rPr>
              <a:t>Environment as an Integrative Concept (EIC)</a:t>
            </a:r>
            <a:endParaRPr sz="2000">
              <a:solidFill>
                <a:srgbClr val="000000"/>
              </a:solidFill>
            </a:endParaRPr>
          </a:p>
          <a:p>
            <a:pPr indent="-355600" lvl="1" marL="1371600" rtl="0" algn="l">
              <a:lnSpc>
                <a:spcPct val="100000"/>
              </a:lnSpc>
              <a:spcBef>
                <a:spcPts val="0"/>
              </a:spcBef>
              <a:spcAft>
                <a:spcPts val="0"/>
              </a:spcAft>
              <a:buClr>
                <a:srgbClr val="000000"/>
              </a:buClr>
              <a:buSzPts val="2000"/>
              <a:buChar char="○"/>
            </a:pPr>
            <a:r>
              <a:rPr lang="en" sz="2000">
                <a:solidFill>
                  <a:srgbClr val="000000"/>
                </a:solidFill>
              </a:rPr>
              <a:t>Interdisciplinary entry points for inquiry </a:t>
            </a:r>
            <a:endParaRPr sz="2000">
              <a:solidFill>
                <a:srgbClr val="000000"/>
              </a:solidFill>
            </a:endParaRPr>
          </a:p>
          <a:p>
            <a:pPr indent="-355600" lvl="1" marL="1371600" rtl="0" algn="l">
              <a:lnSpc>
                <a:spcPct val="100000"/>
              </a:lnSpc>
              <a:spcBef>
                <a:spcPts val="0"/>
              </a:spcBef>
              <a:spcAft>
                <a:spcPts val="0"/>
              </a:spcAft>
              <a:buClr>
                <a:srgbClr val="000000"/>
              </a:buClr>
              <a:buSzPts val="2000"/>
              <a:buChar char="○"/>
            </a:pPr>
            <a:r>
              <a:rPr lang="en" sz="2000">
                <a:solidFill>
                  <a:srgbClr val="000000"/>
                </a:solidFill>
              </a:rPr>
              <a:t>Transformative education</a:t>
            </a:r>
            <a:endParaRPr sz="2000">
              <a:solidFill>
                <a:srgbClr val="000000"/>
              </a:solidFill>
            </a:endParaRPr>
          </a:p>
          <a:p>
            <a:pPr indent="-355600" lvl="0" marL="457200" rtl="0" algn="l">
              <a:lnSpc>
                <a:spcPct val="100000"/>
              </a:lnSpc>
              <a:spcBef>
                <a:spcPts val="0"/>
              </a:spcBef>
              <a:spcAft>
                <a:spcPts val="0"/>
              </a:spcAft>
              <a:buClr>
                <a:srgbClr val="000000"/>
              </a:buClr>
              <a:buSzPts val="2000"/>
              <a:buChar char="●"/>
            </a:pPr>
            <a:r>
              <a:rPr lang="en" sz="2000">
                <a:solidFill>
                  <a:srgbClr val="000000"/>
                </a:solidFill>
              </a:rPr>
              <a:t>EJ impacts everyone </a:t>
            </a:r>
            <a:endParaRPr sz="2000">
              <a:solidFill>
                <a:srgbClr val="000000"/>
              </a:solidFill>
            </a:endParaRPr>
          </a:p>
          <a:p>
            <a:pPr indent="-355600" lvl="1" marL="1371600" rtl="0" algn="l">
              <a:lnSpc>
                <a:spcPct val="100000"/>
              </a:lnSpc>
              <a:spcBef>
                <a:spcPts val="0"/>
              </a:spcBef>
              <a:spcAft>
                <a:spcPts val="0"/>
              </a:spcAft>
              <a:buClr>
                <a:srgbClr val="000000"/>
              </a:buClr>
              <a:buSzPts val="2000"/>
              <a:buChar char="○"/>
            </a:pPr>
            <a:r>
              <a:rPr lang="en" sz="2000">
                <a:solidFill>
                  <a:srgbClr val="000000"/>
                </a:solidFill>
                <a:latin typeface="Proxima Nova"/>
                <a:ea typeface="Proxima Nova"/>
                <a:cs typeface="Proxima Nova"/>
                <a:sym typeface="Proxima Nova"/>
              </a:rPr>
              <a:t>Hyper</a:t>
            </a:r>
            <a:endParaRPr/>
          </a:p>
          <a:p>
            <a:pPr indent="-355600" lvl="1" marL="1371600" rtl="0" algn="l">
              <a:lnSpc>
                <a:spcPct val="100000"/>
              </a:lnSpc>
              <a:spcBef>
                <a:spcPts val="0"/>
              </a:spcBef>
              <a:spcAft>
                <a:spcPts val="0"/>
              </a:spcAft>
              <a:buClr>
                <a:srgbClr val="000000"/>
              </a:buClr>
              <a:buSzPts val="2000"/>
              <a:buChar char="○"/>
            </a:pPr>
            <a:r>
              <a:rPr lang="en" sz="2000">
                <a:solidFill>
                  <a:srgbClr val="000000"/>
                </a:solidFill>
                <a:latin typeface="Proxima Nova"/>
                <a:ea typeface="Proxima Nova"/>
                <a:cs typeface="Proxima Nova"/>
                <a:sym typeface="Proxima Nova"/>
              </a:rPr>
              <a:t>local</a:t>
            </a:r>
            <a:endParaRPr sz="2000">
              <a:solidFill>
                <a:srgbClr val="000000"/>
              </a:solidFill>
            </a:endParaRPr>
          </a:p>
          <a:p>
            <a:pPr indent="-355600" lvl="1" marL="1371600" rtl="0" algn="l">
              <a:lnSpc>
                <a:spcPct val="100000"/>
              </a:lnSpc>
              <a:spcBef>
                <a:spcPts val="0"/>
              </a:spcBef>
              <a:spcAft>
                <a:spcPts val="0"/>
              </a:spcAft>
              <a:buClr>
                <a:srgbClr val="000000"/>
              </a:buClr>
              <a:buSzPts val="2000"/>
              <a:buChar char="○"/>
            </a:pPr>
            <a:r>
              <a:rPr lang="en" sz="2000">
                <a:solidFill>
                  <a:srgbClr val="000000"/>
                </a:solidFill>
                <a:latin typeface="Proxima Nova"/>
                <a:ea typeface="Proxima Nova"/>
                <a:cs typeface="Proxima Nova"/>
                <a:sym typeface="Proxima Nova"/>
              </a:rPr>
              <a:t>Personal</a:t>
            </a:r>
            <a:endParaRPr sz="2000">
              <a:solidFill>
                <a:srgbClr val="000000"/>
              </a:solidFill>
              <a:latin typeface="Proxima Nova"/>
              <a:ea typeface="Proxima Nova"/>
              <a:cs typeface="Proxima Nova"/>
              <a:sym typeface="Proxima Nova"/>
            </a:endParaRPr>
          </a:p>
          <a:p>
            <a:pPr indent="-355600" lvl="0" marL="457200" rtl="0" algn="l">
              <a:lnSpc>
                <a:spcPct val="100000"/>
              </a:lnSpc>
              <a:spcBef>
                <a:spcPts val="0"/>
              </a:spcBef>
              <a:spcAft>
                <a:spcPts val="0"/>
              </a:spcAft>
              <a:buClr>
                <a:srgbClr val="000000"/>
              </a:buClr>
              <a:buSzPts val="2000"/>
              <a:buChar char="●"/>
            </a:pPr>
            <a:r>
              <a:rPr lang="en" sz="2000">
                <a:solidFill>
                  <a:srgbClr val="000000"/>
                </a:solidFill>
              </a:rPr>
              <a:t>Compare prevalence of issues in EJ Areas</a:t>
            </a:r>
            <a:endParaRPr sz="2000">
              <a:solidFill>
                <a:srgbClr val="000000"/>
              </a:solidFill>
            </a:endParaRPr>
          </a:p>
          <a:p>
            <a:pPr indent="-355600" lvl="0" marL="457200" rtl="0" algn="l">
              <a:lnSpc>
                <a:spcPct val="100000"/>
              </a:lnSpc>
              <a:spcBef>
                <a:spcPts val="0"/>
              </a:spcBef>
              <a:spcAft>
                <a:spcPts val="0"/>
              </a:spcAft>
              <a:buClr>
                <a:srgbClr val="000000"/>
              </a:buClr>
              <a:buSzPts val="2000"/>
              <a:buChar char="●"/>
            </a:pPr>
            <a:r>
              <a:rPr lang="en" sz="2000">
                <a:solidFill>
                  <a:srgbClr val="000000"/>
                </a:solidFill>
              </a:rPr>
              <a:t>Action connected to watershed address: influencer or experiencer</a:t>
            </a:r>
            <a:endParaRPr sz="2000">
              <a:solidFill>
                <a:srgbClr val="000000"/>
              </a:solidFill>
            </a:endParaRPr>
          </a:p>
          <a:p>
            <a:pPr indent="-355600" lvl="1" marL="1371600" rtl="0" algn="l">
              <a:lnSpc>
                <a:spcPct val="100000"/>
              </a:lnSpc>
              <a:spcBef>
                <a:spcPts val="0"/>
              </a:spcBef>
              <a:spcAft>
                <a:spcPts val="0"/>
              </a:spcAft>
              <a:buClr>
                <a:srgbClr val="000000"/>
              </a:buClr>
              <a:buSzPts val="2000"/>
              <a:buChar char="○"/>
            </a:pPr>
            <a:r>
              <a:rPr lang="en" sz="2000">
                <a:solidFill>
                  <a:srgbClr val="000000"/>
                </a:solidFill>
              </a:rPr>
              <a:t>PA DEP EJ Area </a:t>
            </a:r>
            <a:endParaRPr sz="2000">
              <a:solidFill>
                <a:srgbClr val="000000"/>
              </a:solidFill>
            </a:endParaRPr>
          </a:p>
          <a:p>
            <a:pPr indent="-355600" lvl="1" marL="1371600" rtl="0" algn="l">
              <a:lnSpc>
                <a:spcPct val="100000"/>
              </a:lnSpc>
              <a:spcBef>
                <a:spcPts val="0"/>
              </a:spcBef>
              <a:spcAft>
                <a:spcPts val="0"/>
              </a:spcAft>
              <a:buClr>
                <a:srgbClr val="000000"/>
              </a:buClr>
              <a:buSzPts val="2000"/>
              <a:buChar char="○"/>
            </a:pPr>
            <a:r>
              <a:rPr lang="en" sz="2000">
                <a:solidFill>
                  <a:srgbClr val="000000"/>
                </a:solidFill>
              </a:rPr>
              <a:t>My Waterway (EPA)</a:t>
            </a:r>
            <a:endParaRPr sz="2000">
              <a:solidFill>
                <a:srgbClr val="000000"/>
              </a:solidFill>
            </a:endParaRPr>
          </a:p>
          <a:p>
            <a:pPr indent="-355600" lvl="1" marL="1371600" rtl="0" algn="l">
              <a:lnSpc>
                <a:spcPct val="100000"/>
              </a:lnSpc>
              <a:spcBef>
                <a:spcPts val="0"/>
              </a:spcBef>
              <a:spcAft>
                <a:spcPts val="0"/>
              </a:spcAft>
              <a:buClr>
                <a:srgbClr val="000000"/>
              </a:buClr>
              <a:buSzPts val="2000"/>
              <a:buChar char="○"/>
            </a:pPr>
            <a:r>
              <a:rPr lang="en" sz="2000">
                <a:solidFill>
                  <a:srgbClr val="000000"/>
                </a:solidFill>
              </a:rPr>
              <a:t>EPA EJ Screen</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B7ABF"/>
        </a:solidFill>
      </p:bgPr>
    </p:bg>
    <p:spTree>
      <p:nvGrpSpPr>
        <p:cNvPr id="404" name="Shape 404"/>
        <p:cNvGrpSpPr/>
        <p:nvPr/>
      </p:nvGrpSpPr>
      <p:grpSpPr>
        <a:xfrm>
          <a:off x="0" y="0"/>
          <a:ext cx="0" cy="0"/>
          <a:chOff x="0" y="0"/>
          <a:chExt cx="0" cy="0"/>
        </a:xfrm>
      </p:grpSpPr>
      <p:sp>
        <p:nvSpPr>
          <p:cNvPr id="405" name="Google Shape;405;p43"/>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200"/>
              <a:buNone/>
            </a:pPr>
            <a:r>
              <a:rPr lang="en"/>
              <a:t>Planning Your MWEE</a:t>
            </a:r>
            <a:endParaRPr/>
          </a:p>
        </p:txBody>
      </p:sp>
      <p:sp>
        <p:nvSpPr>
          <p:cNvPr id="406" name="Google Shape;406;p43"/>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100"/>
              <a:buNone/>
            </a:pPr>
            <a:r>
              <a:rPr lang="en"/>
              <a:t>The Environmental Literacy Model</a:t>
            </a:r>
            <a:endParaRPr/>
          </a:p>
        </p:txBody>
      </p:sp>
      <p:pic>
        <p:nvPicPr>
          <p:cNvPr id="407" name="Google Shape;407;p43"/>
          <p:cNvPicPr preferRelativeResize="0"/>
          <p:nvPr/>
        </p:nvPicPr>
        <p:blipFill rotWithShape="1">
          <a:blip r:embed="rId3">
            <a:alphaModFix/>
          </a:blip>
          <a:srcRect b="0" l="0" r="0" t="0"/>
          <a:stretch/>
        </p:blipFill>
        <p:spPr>
          <a:xfrm>
            <a:off x="4799700" y="152400"/>
            <a:ext cx="4116606" cy="48387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B7ABF"/>
        </a:solidFill>
      </p:bgPr>
    </p:bg>
    <p:spTree>
      <p:nvGrpSpPr>
        <p:cNvPr id="411" name="Shape 411"/>
        <p:cNvGrpSpPr/>
        <p:nvPr/>
      </p:nvGrpSpPr>
      <p:grpSpPr>
        <a:xfrm>
          <a:off x="0" y="0"/>
          <a:ext cx="0" cy="0"/>
          <a:chOff x="0" y="0"/>
          <a:chExt cx="0" cy="0"/>
        </a:xfrm>
      </p:grpSpPr>
      <p:sp>
        <p:nvSpPr>
          <p:cNvPr id="412" name="Google Shape;412;p44"/>
          <p:cNvSpPr txBox="1"/>
          <p:nvPr>
            <p:ph type="title"/>
          </p:nvPr>
        </p:nvSpPr>
        <p:spPr>
          <a:xfrm>
            <a:off x="311700" y="162875"/>
            <a:ext cx="6540900" cy="485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latin typeface="Proxima Nova"/>
                <a:ea typeface="Proxima Nova"/>
                <a:cs typeface="Proxima Nova"/>
                <a:sym typeface="Proxima Nova"/>
              </a:rPr>
              <a:t>Environmental Literacy Model (ELM)</a:t>
            </a:r>
            <a:endParaRPr b="1">
              <a:latin typeface="Proxima Nova"/>
              <a:ea typeface="Proxima Nova"/>
              <a:cs typeface="Proxima Nova"/>
              <a:sym typeface="Proxima Nova"/>
            </a:endParaRPr>
          </a:p>
        </p:txBody>
      </p:sp>
      <p:sp>
        <p:nvSpPr>
          <p:cNvPr id="413" name="Google Shape;413;p44"/>
          <p:cNvSpPr txBox="1"/>
          <p:nvPr>
            <p:ph idx="1" type="body"/>
          </p:nvPr>
        </p:nvSpPr>
        <p:spPr>
          <a:xfrm>
            <a:off x="2418825" y="1064163"/>
            <a:ext cx="6317100" cy="3416400"/>
          </a:xfrm>
          <a:prstGeom prst="rect">
            <a:avLst/>
          </a:prstGeom>
          <a:noFill/>
          <a:ln>
            <a:noFill/>
          </a:ln>
        </p:spPr>
        <p:txBody>
          <a:bodyPr anchorCtr="0" anchor="t" bIns="91425" lIns="91425" spcFirstLastPara="1" rIns="91425" wrap="square" tIns="91425">
            <a:noAutofit/>
          </a:bodyPr>
          <a:lstStyle/>
          <a:p>
            <a:pPr indent="-88900" lvl="0" marL="88900" rtl="0" algn="l">
              <a:lnSpc>
                <a:spcPct val="115000"/>
              </a:lnSpc>
              <a:spcBef>
                <a:spcPts val="0"/>
              </a:spcBef>
              <a:spcAft>
                <a:spcPts val="0"/>
              </a:spcAft>
              <a:buSzPts val="2200"/>
              <a:buChar char="●"/>
            </a:pPr>
            <a:r>
              <a:rPr lang="en" sz="2200"/>
              <a:t>Resource for planning and describing the details of a MWEE</a:t>
            </a:r>
            <a:endParaRPr sz="2200"/>
          </a:p>
          <a:p>
            <a:pPr indent="-88900" lvl="0" marL="88900" rtl="0" algn="l">
              <a:lnSpc>
                <a:spcPct val="115000"/>
              </a:lnSpc>
              <a:spcBef>
                <a:spcPts val="0"/>
              </a:spcBef>
              <a:spcAft>
                <a:spcPts val="0"/>
              </a:spcAft>
              <a:buSzPts val="2200"/>
              <a:buChar char="●"/>
            </a:pPr>
            <a:r>
              <a:rPr lang="en" sz="2200"/>
              <a:t>Situates the MWEE within the scope and sequence of the curriculum</a:t>
            </a:r>
            <a:endParaRPr sz="2200"/>
          </a:p>
          <a:p>
            <a:pPr indent="-88900" lvl="0" marL="88900" rtl="0" algn="l">
              <a:lnSpc>
                <a:spcPct val="115000"/>
              </a:lnSpc>
              <a:spcBef>
                <a:spcPts val="0"/>
              </a:spcBef>
              <a:spcAft>
                <a:spcPts val="0"/>
              </a:spcAft>
              <a:buSzPts val="2200"/>
              <a:buChar char="●"/>
            </a:pPr>
            <a:r>
              <a:rPr lang="en" sz="2200"/>
              <a:t>Resource for communicating about the MWEE with partners, administrators, and the community</a:t>
            </a:r>
            <a:endParaRPr sz="2200"/>
          </a:p>
          <a:p>
            <a:pPr indent="0" lvl="0" marL="0" rtl="0" algn="l">
              <a:lnSpc>
                <a:spcPct val="115000"/>
              </a:lnSpc>
              <a:spcBef>
                <a:spcPts val="1600"/>
              </a:spcBef>
              <a:spcAft>
                <a:spcPts val="0"/>
              </a:spcAft>
              <a:buSzPts val="1800"/>
              <a:buNone/>
            </a:pPr>
            <a:r>
              <a:rPr i="1" lang="en" sz="1600"/>
              <a:t>Developed By Chesapeake Bay Foundation in support of the MD Environmental Literacy Partnership (MELP) Initiative</a:t>
            </a:r>
            <a:endParaRPr i="1" sz="1600"/>
          </a:p>
          <a:p>
            <a:pPr indent="0" lvl="0" marL="0" rtl="0" algn="l">
              <a:lnSpc>
                <a:spcPct val="115000"/>
              </a:lnSpc>
              <a:spcBef>
                <a:spcPts val="1600"/>
              </a:spcBef>
              <a:spcAft>
                <a:spcPts val="1600"/>
              </a:spcAft>
              <a:buSzPts val="1800"/>
              <a:buNone/>
            </a:pPr>
            <a:r>
              <a:t/>
            </a:r>
            <a:endParaRPr sz="2200"/>
          </a:p>
        </p:txBody>
      </p:sp>
      <p:pic>
        <p:nvPicPr>
          <p:cNvPr id="414" name="Google Shape;414;p44"/>
          <p:cNvPicPr preferRelativeResize="0"/>
          <p:nvPr/>
        </p:nvPicPr>
        <p:blipFill rotWithShape="1">
          <a:blip r:embed="rId3">
            <a:alphaModFix/>
          </a:blip>
          <a:srcRect b="0" l="0" r="0" t="0"/>
          <a:stretch/>
        </p:blipFill>
        <p:spPr>
          <a:xfrm>
            <a:off x="634871" y="1064171"/>
            <a:ext cx="1295075" cy="1295075"/>
          </a:xfrm>
          <a:prstGeom prst="rect">
            <a:avLst/>
          </a:prstGeom>
          <a:noFill/>
          <a:ln>
            <a:noFill/>
          </a:ln>
        </p:spPr>
      </p:pic>
      <p:sp>
        <p:nvSpPr>
          <p:cNvPr id="415" name="Google Shape;415;p44"/>
          <p:cNvSpPr txBox="1"/>
          <p:nvPr/>
        </p:nvSpPr>
        <p:spPr>
          <a:xfrm>
            <a:off x="354575" y="2531350"/>
            <a:ext cx="1952400" cy="1046700"/>
          </a:xfrm>
          <a:prstGeom prst="rect">
            <a:avLst/>
          </a:prstGeom>
          <a:noFill/>
          <a:ln>
            <a:noFill/>
          </a:ln>
        </p:spPr>
        <p:txBody>
          <a:bodyPr anchorCtr="0" anchor="t" bIns="91425" lIns="91425" spcFirstLastPara="1" rIns="91425" wrap="square" tIns="91425">
            <a:spAutoFit/>
          </a:bodyPr>
          <a:lstStyle/>
          <a:p>
            <a:pPr indent="0" lvl="0" marL="0" marR="0" rtl="0" algn="ctr">
              <a:lnSpc>
                <a:spcPct val="150000"/>
              </a:lnSpc>
              <a:spcBef>
                <a:spcPts val="0"/>
              </a:spcBef>
              <a:spcAft>
                <a:spcPts val="0"/>
              </a:spcAft>
              <a:buClr>
                <a:srgbClr val="000000"/>
              </a:buClr>
              <a:buSzPts val="1400"/>
              <a:buFont typeface="Arial"/>
              <a:buNone/>
            </a:pPr>
            <a:r>
              <a:rPr b="1" i="0" lang="en" sz="1400" u="none" cap="none" strike="noStrike">
                <a:solidFill>
                  <a:schemeClr val="dk1"/>
                </a:solidFill>
                <a:latin typeface="Proxima Nova"/>
                <a:ea typeface="Proxima Nova"/>
                <a:cs typeface="Proxima Nova"/>
                <a:sym typeface="Proxima Nova"/>
              </a:rPr>
              <a:t>Curriculum Anchor</a:t>
            </a:r>
            <a:endParaRPr b="1" i="0" sz="1400" u="none" cap="none" strike="noStrike">
              <a:solidFill>
                <a:schemeClr val="dk1"/>
              </a:solidFill>
              <a:latin typeface="Proxima Nova"/>
              <a:ea typeface="Proxima Nova"/>
              <a:cs typeface="Proxima Nova"/>
              <a:sym typeface="Proxima Nova"/>
            </a:endParaRPr>
          </a:p>
          <a:p>
            <a:pPr indent="0" lvl="0" marL="0" marR="0" rtl="0" algn="ctr">
              <a:lnSpc>
                <a:spcPct val="150000"/>
              </a:lnSpc>
              <a:spcBef>
                <a:spcPts val="0"/>
              </a:spcBef>
              <a:spcAft>
                <a:spcPts val="0"/>
              </a:spcAft>
              <a:buClr>
                <a:srgbClr val="000000"/>
              </a:buClr>
              <a:buSzPts val="1400"/>
              <a:buFont typeface="Arial"/>
              <a:buNone/>
            </a:pPr>
            <a:r>
              <a:rPr b="1" i="0" lang="en" sz="1400" u="none" cap="none" strike="noStrike">
                <a:solidFill>
                  <a:schemeClr val="dk1"/>
                </a:solidFill>
                <a:latin typeface="Proxima Nova"/>
                <a:ea typeface="Proxima Nova"/>
                <a:cs typeface="Proxima Nova"/>
                <a:sym typeface="Proxima Nova"/>
              </a:rPr>
              <a:t>Issue Investigation</a:t>
            </a:r>
            <a:endParaRPr b="1" i="0" sz="1400" u="none" cap="none" strike="noStrike">
              <a:solidFill>
                <a:schemeClr val="dk1"/>
              </a:solidFill>
              <a:latin typeface="Proxima Nova"/>
              <a:ea typeface="Proxima Nova"/>
              <a:cs typeface="Proxima Nova"/>
              <a:sym typeface="Proxima Nova"/>
            </a:endParaRPr>
          </a:p>
          <a:p>
            <a:pPr indent="0" lvl="0" marL="0" marR="0" rtl="0" algn="ctr">
              <a:lnSpc>
                <a:spcPct val="150000"/>
              </a:lnSpc>
              <a:spcBef>
                <a:spcPts val="0"/>
              </a:spcBef>
              <a:spcAft>
                <a:spcPts val="0"/>
              </a:spcAft>
              <a:buClr>
                <a:srgbClr val="000000"/>
              </a:buClr>
              <a:buSzPts val="1400"/>
              <a:buFont typeface="Arial"/>
              <a:buNone/>
            </a:pPr>
            <a:r>
              <a:rPr b="1" i="0" lang="en" sz="1400" u="none" cap="none" strike="noStrike">
                <a:solidFill>
                  <a:schemeClr val="dk1"/>
                </a:solidFill>
                <a:latin typeface="Proxima Nova"/>
                <a:ea typeface="Proxima Nova"/>
                <a:cs typeface="Proxima Nova"/>
                <a:sym typeface="Proxima Nova"/>
              </a:rPr>
              <a:t>Informed Action</a:t>
            </a:r>
            <a:endParaRPr b="1" i="0" sz="1400" u="none" cap="none" strike="noStrike">
              <a:solidFill>
                <a:schemeClr val="dk1"/>
              </a:solidFill>
              <a:latin typeface="Proxima Nova"/>
              <a:ea typeface="Proxima Nova"/>
              <a:cs typeface="Proxima Nova"/>
              <a:sym typeface="Proxima Nova"/>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B7ABF"/>
        </a:solidFill>
      </p:bgPr>
    </p:bg>
    <p:spTree>
      <p:nvGrpSpPr>
        <p:cNvPr id="419" name="Shape 419"/>
        <p:cNvGrpSpPr/>
        <p:nvPr/>
      </p:nvGrpSpPr>
      <p:grpSpPr>
        <a:xfrm>
          <a:off x="0" y="0"/>
          <a:ext cx="0" cy="0"/>
          <a:chOff x="0" y="0"/>
          <a:chExt cx="0" cy="0"/>
        </a:xfrm>
      </p:grpSpPr>
      <p:sp>
        <p:nvSpPr>
          <p:cNvPr id="420" name="Google Shape;420;p45"/>
          <p:cNvSpPr txBox="1"/>
          <p:nvPr>
            <p:ph type="title"/>
          </p:nvPr>
        </p:nvSpPr>
        <p:spPr>
          <a:xfrm>
            <a:off x="311700" y="238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latin typeface="Proxima Nova"/>
                <a:ea typeface="Proxima Nova"/>
                <a:cs typeface="Proxima Nova"/>
                <a:sym typeface="Proxima Nova"/>
              </a:rPr>
              <a:t>ELM Framework</a:t>
            </a:r>
            <a:endParaRPr b="1">
              <a:latin typeface="Proxima Nova"/>
              <a:ea typeface="Proxima Nova"/>
              <a:cs typeface="Proxima Nova"/>
              <a:sym typeface="Proxima Nova"/>
            </a:endParaRPr>
          </a:p>
        </p:txBody>
      </p:sp>
      <p:pic>
        <p:nvPicPr>
          <p:cNvPr id="421" name="Google Shape;421;p45"/>
          <p:cNvPicPr preferRelativeResize="0"/>
          <p:nvPr/>
        </p:nvPicPr>
        <p:blipFill rotWithShape="1">
          <a:blip r:embed="rId3">
            <a:alphaModFix/>
          </a:blip>
          <a:srcRect b="0" l="0" r="0" t="0"/>
          <a:stretch/>
        </p:blipFill>
        <p:spPr>
          <a:xfrm>
            <a:off x="1288188" y="810900"/>
            <a:ext cx="6567623" cy="40278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B7ABF"/>
        </a:solidFill>
      </p:bgPr>
    </p:bg>
    <p:spTree>
      <p:nvGrpSpPr>
        <p:cNvPr id="425" name="Shape 425"/>
        <p:cNvGrpSpPr/>
        <p:nvPr/>
      </p:nvGrpSpPr>
      <p:grpSpPr>
        <a:xfrm>
          <a:off x="0" y="0"/>
          <a:ext cx="0" cy="0"/>
          <a:chOff x="0" y="0"/>
          <a:chExt cx="0" cy="0"/>
        </a:xfrm>
      </p:grpSpPr>
      <p:sp>
        <p:nvSpPr>
          <p:cNvPr id="426" name="Google Shape;426;p46"/>
          <p:cNvSpPr txBox="1"/>
          <p:nvPr>
            <p:ph type="title"/>
          </p:nvPr>
        </p:nvSpPr>
        <p:spPr>
          <a:xfrm>
            <a:off x="228600" y="369025"/>
            <a:ext cx="5324100" cy="485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Curriculum Anchor</a:t>
            </a:r>
            <a:endParaRPr/>
          </a:p>
        </p:txBody>
      </p:sp>
      <p:pic>
        <p:nvPicPr>
          <p:cNvPr id="427" name="Google Shape;427;p46"/>
          <p:cNvPicPr preferRelativeResize="0"/>
          <p:nvPr/>
        </p:nvPicPr>
        <p:blipFill rotWithShape="1">
          <a:blip r:embed="rId3">
            <a:alphaModFix/>
          </a:blip>
          <a:srcRect b="0" l="0" r="0" t="0"/>
          <a:stretch/>
        </p:blipFill>
        <p:spPr>
          <a:xfrm>
            <a:off x="152400" y="1007125"/>
            <a:ext cx="5581650" cy="2076450"/>
          </a:xfrm>
          <a:prstGeom prst="rect">
            <a:avLst/>
          </a:prstGeom>
          <a:noFill/>
          <a:ln>
            <a:noFill/>
          </a:ln>
        </p:spPr>
      </p:pic>
      <p:pic>
        <p:nvPicPr>
          <p:cNvPr id="428" name="Google Shape;428;p46"/>
          <p:cNvPicPr preferRelativeResize="0"/>
          <p:nvPr/>
        </p:nvPicPr>
        <p:blipFill rotWithShape="1">
          <a:blip r:embed="rId4">
            <a:alphaModFix/>
          </a:blip>
          <a:srcRect b="0" l="0" r="0" t="0"/>
          <a:stretch/>
        </p:blipFill>
        <p:spPr>
          <a:xfrm>
            <a:off x="1310375" y="1997250"/>
            <a:ext cx="5581651" cy="1860550"/>
          </a:xfrm>
          <a:prstGeom prst="rect">
            <a:avLst/>
          </a:prstGeom>
          <a:noFill/>
          <a:ln>
            <a:noFill/>
          </a:ln>
        </p:spPr>
      </p:pic>
      <p:pic>
        <p:nvPicPr>
          <p:cNvPr id="429" name="Google Shape;429;p46"/>
          <p:cNvPicPr preferRelativeResize="0"/>
          <p:nvPr/>
        </p:nvPicPr>
        <p:blipFill rotWithShape="1">
          <a:blip r:embed="rId5">
            <a:alphaModFix/>
          </a:blip>
          <a:srcRect b="0" l="0" r="0" t="0"/>
          <a:stretch/>
        </p:blipFill>
        <p:spPr>
          <a:xfrm>
            <a:off x="2218075" y="3083563"/>
            <a:ext cx="5562600" cy="18383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B7ABF"/>
        </a:solidFill>
      </p:bgPr>
    </p:bg>
    <p:spTree>
      <p:nvGrpSpPr>
        <p:cNvPr id="433" name="Shape 433"/>
        <p:cNvGrpSpPr/>
        <p:nvPr/>
      </p:nvGrpSpPr>
      <p:grpSpPr>
        <a:xfrm>
          <a:off x="0" y="0"/>
          <a:ext cx="0" cy="0"/>
          <a:chOff x="0" y="0"/>
          <a:chExt cx="0" cy="0"/>
        </a:xfrm>
      </p:grpSpPr>
      <p:sp>
        <p:nvSpPr>
          <p:cNvPr id="434" name="Google Shape;434;p47"/>
          <p:cNvSpPr txBox="1"/>
          <p:nvPr>
            <p:ph type="title"/>
          </p:nvPr>
        </p:nvSpPr>
        <p:spPr>
          <a:xfrm>
            <a:off x="254575" y="162625"/>
            <a:ext cx="5324100" cy="485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sz="3600">
                <a:solidFill>
                  <a:srgbClr val="FFFFFF"/>
                </a:solidFill>
                <a:latin typeface="Proxima Nova"/>
                <a:ea typeface="Proxima Nova"/>
                <a:cs typeface="Proxima Nova"/>
                <a:sym typeface="Proxima Nova"/>
              </a:rPr>
              <a:t>Curriculum Anchor</a:t>
            </a:r>
            <a:endParaRPr b="1" sz="3600">
              <a:solidFill>
                <a:srgbClr val="FFFFFF"/>
              </a:solidFill>
              <a:latin typeface="Proxima Nova"/>
              <a:ea typeface="Proxima Nova"/>
              <a:cs typeface="Proxima Nova"/>
              <a:sym typeface="Proxima Nova"/>
            </a:endParaRPr>
          </a:p>
        </p:txBody>
      </p:sp>
      <p:pic>
        <p:nvPicPr>
          <p:cNvPr id="435" name="Google Shape;435;p47"/>
          <p:cNvPicPr preferRelativeResize="0"/>
          <p:nvPr/>
        </p:nvPicPr>
        <p:blipFill rotWithShape="1">
          <a:blip r:embed="rId3">
            <a:alphaModFix/>
          </a:blip>
          <a:srcRect b="0" l="0" r="0" t="0"/>
          <a:stretch/>
        </p:blipFill>
        <p:spPr>
          <a:xfrm>
            <a:off x="4779852" y="2655434"/>
            <a:ext cx="2071273" cy="1326941"/>
          </a:xfrm>
          <a:prstGeom prst="rect">
            <a:avLst/>
          </a:prstGeom>
          <a:noFill/>
          <a:ln>
            <a:noFill/>
          </a:ln>
        </p:spPr>
      </p:pic>
      <p:pic>
        <p:nvPicPr>
          <p:cNvPr id="436" name="Google Shape;436;p47"/>
          <p:cNvPicPr preferRelativeResize="0"/>
          <p:nvPr/>
        </p:nvPicPr>
        <p:blipFill rotWithShape="1">
          <a:blip r:embed="rId4">
            <a:alphaModFix/>
          </a:blip>
          <a:srcRect b="0" l="0" r="0" t="0"/>
          <a:stretch/>
        </p:blipFill>
        <p:spPr>
          <a:xfrm>
            <a:off x="6851131" y="2655434"/>
            <a:ext cx="1957218" cy="1326940"/>
          </a:xfrm>
          <a:prstGeom prst="rect">
            <a:avLst/>
          </a:prstGeom>
          <a:noFill/>
          <a:ln>
            <a:noFill/>
          </a:ln>
        </p:spPr>
      </p:pic>
      <p:pic>
        <p:nvPicPr>
          <p:cNvPr id="437" name="Google Shape;437;p47"/>
          <p:cNvPicPr preferRelativeResize="0"/>
          <p:nvPr/>
        </p:nvPicPr>
        <p:blipFill rotWithShape="1">
          <a:blip r:embed="rId5">
            <a:alphaModFix/>
          </a:blip>
          <a:srcRect b="0" l="0" r="0" t="0"/>
          <a:stretch/>
        </p:blipFill>
        <p:spPr>
          <a:xfrm>
            <a:off x="2274050" y="2655425"/>
            <a:ext cx="2505793" cy="1326940"/>
          </a:xfrm>
          <a:prstGeom prst="rect">
            <a:avLst/>
          </a:prstGeom>
          <a:noFill/>
          <a:ln>
            <a:noFill/>
          </a:ln>
        </p:spPr>
      </p:pic>
      <p:sp>
        <p:nvSpPr>
          <p:cNvPr id="438" name="Google Shape;438;p47"/>
          <p:cNvSpPr/>
          <p:nvPr/>
        </p:nvSpPr>
        <p:spPr>
          <a:xfrm>
            <a:off x="2274100" y="1025082"/>
            <a:ext cx="2083200" cy="1467900"/>
          </a:xfrm>
          <a:prstGeom prst="rect">
            <a:avLst/>
          </a:prstGeom>
          <a:solidFill>
            <a:srgbClr val="FFFFFF"/>
          </a:solidFill>
          <a:ln cap="flat" cmpd="sng" w="9525">
            <a:solidFill>
              <a:srgbClr val="40404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Arial"/>
                <a:ea typeface="Arial"/>
                <a:cs typeface="Arial"/>
                <a:sym typeface="Arial"/>
              </a:rPr>
              <a:t>Pennsylvania State Board </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Arial"/>
                <a:ea typeface="Arial"/>
                <a:cs typeface="Arial"/>
                <a:sym typeface="Arial"/>
              </a:rPr>
              <a:t>of Education</a:t>
            </a:r>
            <a:endParaRPr b="1"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p:txBody>
      </p:sp>
      <p:sp>
        <p:nvSpPr>
          <p:cNvPr id="439" name="Google Shape;439;p47"/>
          <p:cNvSpPr/>
          <p:nvPr/>
        </p:nvSpPr>
        <p:spPr>
          <a:xfrm>
            <a:off x="6725112" y="1025082"/>
            <a:ext cx="2083200" cy="1467900"/>
          </a:xfrm>
          <a:prstGeom prst="rect">
            <a:avLst/>
          </a:prstGeom>
          <a:solidFill>
            <a:srgbClr val="FFFFFF"/>
          </a:solidFill>
          <a:ln cap="flat" cmpd="sng" w="9525">
            <a:solidFill>
              <a:srgbClr val="40404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p:txBody>
      </p:sp>
      <p:sp>
        <p:nvSpPr>
          <p:cNvPr id="440" name="Google Shape;440;p47"/>
          <p:cNvSpPr/>
          <p:nvPr/>
        </p:nvSpPr>
        <p:spPr>
          <a:xfrm>
            <a:off x="4499606" y="1025075"/>
            <a:ext cx="2083200" cy="1467900"/>
          </a:xfrm>
          <a:prstGeom prst="rect">
            <a:avLst/>
          </a:prstGeom>
          <a:solidFill>
            <a:srgbClr val="FFFFFF"/>
          </a:solidFill>
          <a:ln cap="flat" cmpd="sng" w="9525">
            <a:solidFill>
              <a:srgbClr val="40404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000000"/>
                </a:solidFill>
                <a:latin typeface="Proxima Nova"/>
                <a:ea typeface="Proxima Nova"/>
                <a:cs typeface="Proxima Nova"/>
                <a:sym typeface="Proxima Nova"/>
              </a:rPr>
              <a:t>Proposed  PA Academic Standards</a:t>
            </a:r>
            <a:endParaRPr b="1" i="0" sz="17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41" name="Google Shape;441;p47"/>
          <p:cNvPicPr preferRelativeResize="0"/>
          <p:nvPr/>
        </p:nvPicPr>
        <p:blipFill rotWithShape="1">
          <a:blip r:embed="rId6">
            <a:alphaModFix/>
          </a:blip>
          <a:srcRect b="0" l="0" r="0" t="0"/>
          <a:stretch/>
        </p:blipFill>
        <p:spPr>
          <a:xfrm>
            <a:off x="5031574" y="1062214"/>
            <a:ext cx="1019250" cy="658400"/>
          </a:xfrm>
          <a:prstGeom prst="rect">
            <a:avLst/>
          </a:prstGeom>
          <a:noFill/>
          <a:ln>
            <a:noFill/>
          </a:ln>
        </p:spPr>
      </p:pic>
      <p:pic>
        <p:nvPicPr>
          <p:cNvPr id="442" name="Google Shape;442;p47"/>
          <p:cNvPicPr preferRelativeResize="0"/>
          <p:nvPr/>
        </p:nvPicPr>
        <p:blipFill rotWithShape="1">
          <a:blip r:embed="rId7">
            <a:alphaModFix/>
          </a:blip>
          <a:srcRect b="0" l="0" r="0" t="0"/>
          <a:stretch/>
        </p:blipFill>
        <p:spPr>
          <a:xfrm>
            <a:off x="2920105" y="1833468"/>
            <a:ext cx="791269" cy="600406"/>
          </a:xfrm>
          <a:prstGeom prst="rect">
            <a:avLst/>
          </a:prstGeom>
          <a:noFill/>
          <a:ln>
            <a:noFill/>
          </a:ln>
        </p:spPr>
      </p:pic>
      <p:pic>
        <p:nvPicPr>
          <p:cNvPr id="443" name="Google Shape;443;p47"/>
          <p:cNvPicPr preferRelativeResize="0"/>
          <p:nvPr/>
        </p:nvPicPr>
        <p:blipFill rotWithShape="1">
          <a:blip r:embed="rId8">
            <a:alphaModFix/>
          </a:blip>
          <a:srcRect b="0" l="0" r="0" t="0"/>
          <a:stretch/>
        </p:blipFill>
        <p:spPr>
          <a:xfrm>
            <a:off x="6725112" y="1025082"/>
            <a:ext cx="956986" cy="732656"/>
          </a:xfrm>
          <a:prstGeom prst="rect">
            <a:avLst/>
          </a:prstGeom>
          <a:noFill/>
          <a:ln>
            <a:noFill/>
          </a:ln>
        </p:spPr>
      </p:pic>
      <p:pic>
        <p:nvPicPr>
          <p:cNvPr id="444" name="Google Shape;444;p47">
            <a:hlinkClick r:id="rId9"/>
          </p:cNvPr>
          <p:cNvPicPr preferRelativeResize="0"/>
          <p:nvPr/>
        </p:nvPicPr>
        <p:blipFill rotWithShape="1">
          <a:blip r:embed="rId10">
            <a:alphaModFix/>
          </a:blip>
          <a:srcRect b="0" l="0" r="0" t="0"/>
          <a:stretch/>
        </p:blipFill>
        <p:spPr>
          <a:xfrm>
            <a:off x="7147116" y="1878521"/>
            <a:ext cx="1239392" cy="510316"/>
          </a:xfrm>
          <a:prstGeom prst="rect">
            <a:avLst/>
          </a:prstGeom>
          <a:noFill/>
          <a:ln>
            <a:noFill/>
          </a:ln>
        </p:spPr>
      </p:pic>
      <p:pic>
        <p:nvPicPr>
          <p:cNvPr id="445" name="Google Shape;445;p47"/>
          <p:cNvPicPr preferRelativeResize="0"/>
          <p:nvPr/>
        </p:nvPicPr>
        <p:blipFill rotWithShape="1">
          <a:blip r:embed="rId11">
            <a:alphaModFix/>
          </a:blip>
          <a:srcRect b="0" l="0" r="0" t="0"/>
          <a:stretch/>
        </p:blipFill>
        <p:spPr>
          <a:xfrm>
            <a:off x="7895081" y="1039998"/>
            <a:ext cx="847278" cy="732655"/>
          </a:xfrm>
          <a:prstGeom prst="rect">
            <a:avLst/>
          </a:prstGeom>
          <a:noFill/>
          <a:ln>
            <a:noFill/>
          </a:ln>
        </p:spPr>
      </p:pic>
      <p:sp>
        <p:nvSpPr>
          <p:cNvPr id="446" name="Google Shape;446;p47"/>
          <p:cNvSpPr txBox="1"/>
          <p:nvPr>
            <p:ph type="title"/>
          </p:nvPr>
        </p:nvSpPr>
        <p:spPr>
          <a:xfrm>
            <a:off x="116675" y="1409025"/>
            <a:ext cx="1957200" cy="485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2600">
                <a:solidFill>
                  <a:srgbClr val="FFFFFF"/>
                </a:solidFill>
              </a:rPr>
              <a:t>Standards</a:t>
            </a:r>
            <a:endParaRPr sz="2700">
              <a:solidFill>
                <a:srgbClr val="FFFFFF"/>
              </a:solidFill>
            </a:endParaRPr>
          </a:p>
        </p:txBody>
      </p:sp>
      <p:sp>
        <p:nvSpPr>
          <p:cNvPr id="447" name="Google Shape;447;p47"/>
          <p:cNvSpPr txBox="1"/>
          <p:nvPr>
            <p:ph type="title"/>
          </p:nvPr>
        </p:nvSpPr>
        <p:spPr>
          <a:xfrm>
            <a:off x="116675" y="2655425"/>
            <a:ext cx="1957200" cy="485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2500">
                <a:solidFill>
                  <a:srgbClr val="FFFFFF"/>
                </a:solidFill>
              </a:rPr>
              <a:t>Issues/Local Context</a:t>
            </a:r>
            <a:endParaRPr sz="2600">
              <a:solidFill>
                <a:srgbClr val="FFFFFF"/>
              </a:solidFill>
            </a:endParaRPr>
          </a:p>
        </p:txBody>
      </p:sp>
      <p:sp>
        <p:nvSpPr>
          <p:cNvPr id="448" name="Google Shape;448;p47"/>
          <p:cNvSpPr txBox="1"/>
          <p:nvPr>
            <p:ph type="title"/>
          </p:nvPr>
        </p:nvSpPr>
        <p:spPr>
          <a:xfrm>
            <a:off x="254575" y="4226625"/>
            <a:ext cx="3456900" cy="485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3000">
                <a:solidFill>
                  <a:srgbClr val="FFFFFF"/>
                </a:solidFill>
              </a:rPr>
              <a:t>Driving Question</a:t>
            </a:r>
            <a:endParaRPr sz="3100">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83" name="Shape 83"/>
        <p:cNvGrpSpPr/>
        <p:nvPr/>
      </p:nvGrpSpPr>
      <p:grpSpPr>
        <a:xfrm>
          <a:off x="0" y="0"/>
          <a:ext cx="0" cy="0"/>
          <a:chOff x="0" y="0"/>
          <a:chExt cx="0" cy="0"/>
        </a:xfrm>
      </p:grpSpPr>
      <p:sp>
        <p:nvSpPr>
          <p:cNvPr id="84" name="Google Shape;84;p5"/>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200"/>
              <a:buNone/>
            </a:pPr>
            <a:r>
              <a:rPr lang="en"/>
              <a:t>Activity 2</a:t>
            </a:r>
            <a:endParaRPr/>
          </a:p>
        </p:txBody>
      </p:sp>
      <p:sp>
        <p:nvSpPr>
          <p:cNvPr id="85" name="Google Shape;85;p5"/>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600"/>
              </a:spcAft>
              <a:buSzPts val="1800"/>
              <a:buNone/>
            </a:pPr>
            <a:r>
              <a:rPr lang="en" sz="3000"/>
              <a:t>Connecting Issues with Questions and Standards</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B7ABF"/>
        </a:solidFill>
      </p:bgPr>
    </p:bg>
    <p:spTree>
      <p:nvGrpSpPr>
        <p:cNvPr id="452" name="Shape 452"/>
        <p:cNvGrpSpPr/>
        <p:nvPr/>
      </p:nvGrpSpPr>
      <p:grpSpPr>
        <a:xfrm>
          <a:off x="0" y="0"/>
          <a:ext cx="0" cy="0"/>
          <a:chOff x="0" y="0"/>
          <a:chExt cx="0" cy="0"/>
        </a:xfrm>
      </p:grpSpPr>
      <p:sp>
        <p:nvSpPr>
          <p:cNvPr id="453" name="Google Shape;453;p48"/>
          <p:cNvSpPr txBox="1"/>
          <p:nvPr>
            <p:ph type="title"/>
          </p:nvPr>
        </p:nvSpPr>
        <p:spPr>
          <a:xfrm>
            <a:off x="626500" y="307750"/>
            <a:ext cx="5324100" cy="485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3600"/>
              <a:t>Curriculum Anchor</a:t>
            </a:r>
            <a:endParaRPr sz="3600"/>
          </a:p>
        </p:txBody>
      </p:sp>
      <p:pic>
        <p:nvPicPr>
          <p:cNvPr id="454" name="Google Shape;454;p48"/>
          <p:cNvPicPr preferRelativeResize="0"/>
          <p:nvPr/>
        </p:nvPicPr>
        <p:blipFill rotWithShape="1">
          <a:blip r:embed="rId3">
            <a:alphaModFix/>
          </a:blip>
          <a:srcRect b="0" l="0" r="0" t="0"/>
          <a:stretch/>
        </p:blipFill>
        <p:spPr>
          <a:xfrm>
            <a:off x="2980150" y="1231000"/>
            <a:ext cx="2769600" cy="3255427"/>
          </a:xfrm>
          <a:prstGeom prst="rect">
            <a:avLst/>
          </a:prstGeom>
          <a:noFill/>
          <a:ln>
            <a:noFill/>
          </a:ln>
        </p:spPr>
      </p:pic>
      <p:pic>
        <p:nvPicPr>
          <p:cNvPr id="455" name="Google Shape;455;p48"/>
          <p:cNvPicPr preferRelativeResize="0"/>
          <p:nvPr/>
        </p:nvPicPr>
        <p:blipFill rotWithShape="1">
          <a:blip r:embed="rId4">
            <a:alphaModFix/>
          </a:blip>
          <a:srcRect b="0" l="0" r="0" t="0"/>
          <a:stretch/>
        </p:blipFill>
        <p:spPr>
          <a:xfrm>
            <a:off x="5823704" y="178350"/>
            <a:ext cx="3170309" cy="4045250"/>
          </a:xfrm>
          <a:prstGeom prst="rect">
            <a:avLst/>
          </a:prstGeom>
          <a:noFill/>
          <a:ln>
            <a:noFill/>
          </a:ln>
        </p:spPr>
      </p:pic>
      <p:pic>
        <p:nvPicPr>
          <p:cNvPr id="456" name="Google Shape;456;p48"/>
          <p:cNvPicPr preferRelativeResize="0"/>
          <p:nvPr/>
        </p:nvPicPr>
        <p:blipFill rotWithShape="1">
          <a:blip r:embed="rId5">
            <a:alphaModFix/>
          </a:blip>
          <a:srcRect b="0" l="0" r="0" t="0"/>
          <a:stretch/>
        </p:blipFill>
        <p:spPr>
          <a:xfrm>
            <a:off x="136600" y="1417100"/>
            <a:ext cx="2769603" cy="346630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B7ABF"/>
        </a:solidFill>
      </p:bgPr>
    </p:bg>
    <p:spTree>
      <p:nvGrpSpPr>
        <p:cNvPr id="460" name="Shape 460"/>
        <p:cNvGrpSpPr/>
        <p:nvPr/>
      </p:nvGrpSpPr>
      <p:grpSpPr>
        <a:xfrm>
          <a:off x="0" y="0"/>
          <a:ext cx="0" cy="0"/>
          <a:chOff x="0" y="0"/>
          <a:chExt cx="0" cy="0"/>
        </a:xfrm>
      </p:grpSpPr>
      <p:sp>
        <p:nvSpPr>
          <p:cNvPr id="461" name="Google Shape;461;p49"/>
          <p:cNvSpPr txBox="1"/>
          <p:nvPr>
            <p:ph type="title"/>
          </p:nvPr>
        </p:nvSpPr>
        <p:spPr>
          <a:xfrm>
            <a:off x="6346350" y="279950"/>
            <a:ext cx="2344800" cy="485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Issue Investigation</a:t>
            </a:r>
            <a:endParaRPr/>
          </a:p>
        </p:txBody>
      </p:sp>
      <p:pic>
        <p:nvPicPr>
          <p:cNvPr id="462" name="Google Shape;462;p49"/>
          <p:cNvPicPr preferRelativeResize="0"/>
          <p:nvPr/>
        </p:nvPicPr>
        <p:blipFill rotWithShape="1">
          <a:blip r:embed="rId3">
            <a:alphaModFix/>
          </a:blip>
          <a:srcRect b="0" l="0" r="0" t="0"/>
          <a:stretch/>
        </p:blipFill>
        <p:spPr>
          <a:xfrm>
            <a:off x="152400" y="190975"/>
            <a:ext cx="5929600" cy="4010000"/>
          </a:xfrm>
          <a:prstGeom prst="rect">
            <a:avLst/>
          </a:prstGeom>
          <a:noFill/>
          <a:ln>
            <a:noFill/>
          </a:ln>
        </p:spPr>
      </p:pic>
      <p:pic>
        <p:nvPicPr>
          <p:cNvPr id="463" name="Google Shape;463;p49"/>
          <p:cNvPicPr preferRelativeResize="0"/>
          <p:nvPr/>
        </p:nvPicPr>
        <p:blipFill rotWithShape="1">
          <a:blip r:embed="rId4">
            <a:alphaModFix/>
          </a:blip>
          <a:srcRect b="0" l="0" r="0" t="0"/>
          <a:stretch/>
        </p:blipFill>
        <p:spPr>
          <a:xfrm>
            <a:off x="385138" y="2960675"/>
            <a:ext cx="5464120" cy="485700"/>
          </a:xfrm>
          <a:prstGeom prst="rect">
            <a:avLst/>
          </a:prstGeom>
          <a:noFill/>
          <a:ln cap="flat" cmpd="sng" w="19050">
            <a:solidFill>
              <a:schemeClr val="dk2"/>
            </a:solidFill>
            <a:prstDash val="solid"/>
            <a:round/>
            <a:headEnd len="sm" w="sm" type="none"/>
            <a:tailEnd len="sm" w="sm" type="none"/>
          </a:ln>
        </p:spPr>
      </p:pic>
      <p:pic>
        <p:nvPicPr>
          <p:cNvPr id="464" name="Google Shape;464;p49"/>
          <p:cNvPicPr preferRelativeResize="0"/>
          <p:nvPr/>
        </p:nvPicPr>
        <p:blipFill rotWithShape="1">
          <a:blip r:embed="rId5">
            <a:alphaModFix/>
          </a:blip>
          <a:srcRect b="0" l="0" r="0" t="0"/>
          <a:stretch/>
        </p:blipFill>
        <p:spPr>
          <a:xfrm>
            <a:off x="1276650" y="3512700"/>
            <a:ext cx="5428943" cy="589725"/>
          </a:xfrm>
          <a:prstGeom prst="rect">
            <a:avLst/>
          </a:prstGeom>
          <a:noFill/>
          <a:ln cap="flat" cmpd="sng" w="19050">
            <a:solidFill>
              <a:schemeClr val="dk2"/>
            </a:solidFill>
            <a:prstDash val="solid"/>
            <a:round/>
            <a:headEnd len="sm" w="sm" type="none"/>
            <a:tailEnd len="sm" w="sm" type="none"/>
          </a:ln>
        </p:spPr>
      </p:pic>
      <p:pic>
        <p:nvPicPr>
          <p:cNvPr id="465" name="Google Shape;465;p49"/>
          <p:cNvPicPr preferRelativeResize="0"/>
          <p:nvPr/>
        </p:nvPicPr>
        <p:blipFill rotWithShape="1">
          <a:blip r:embed="rId6">
            <a:alphaModFix/>
          </a:blip>
          <a:srcRect b="0" l="0" r="0" t="0"/>
          <a:stretch/>
        </p:blipFill>
        <p:spPr>
          <a:xfrm>
            <a:off x="2320200" y="4326450"/>
            <a:ext cx="6553200" cy="600075"/>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B7ABF"/>
        </a:solidFill>
      </p:bgPr>
    </p:bg>
    <p:spTree>
      <p:nvGrpSpPr>
        <p:cNvPr id="469" name="Shape 469"/>
        <p:cNvGrpSpPr/>
        <p:nvPr/>
      </p:nvGrpSpPr>
      <p:grpSpPr>
        <a:xfrm>
          <a:off x="0" y="0"/>
          <a:ext cx="0" cy="0"/>
          <a:chOff x="0" y="0"/>
          <a:chExt cx="0" cy="0"/>
        </a:xfrm>
      </p:grpSpPr>
      <p:sp>
        <p:nvSpPr>
          <p:cNvPr id="470" name="Google Shape;470;p50"/>
          <p:cNvSpPr txBox="1"/>
          <p:nvPr>
            <p:ph type="title"/>
          </p:nvPr>
        </p:nvSpPr>
        <p:spPr>
          <a:xfrm>
            <a:off x="626500" y="307750"/>
            <a:ext cx="5324100" cy="485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3600">
                <a:solidFill>
                  <a:srgbClr val="2196F3"/>
                </a:solidFill>
              </a:rPr>
              <a:t>Issue Investigation</a:t>
            </a:r>
            <a:endParaRPr sz="3600">
              <a:solidFill>
                <a:srgbClr val="2196F3"/>
              </a:solidFill>
            </a:endParaRPr>
          </a:p>
        </p:txBody>
      </p:sp>
      <p:sp>
        <p:nvSpPr>
          <p:cNvPr id="471" name="Google Shape;471;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472" name="Google Shape;472;p50"/>
          <p:cNvPicPr preferRelativeResize="0"/>
          <p:nvPr/>
        </p:nvPicPr>
        <p:blipFill rotWithShape="1">
          <a:blip r:embed="rId3">
            <a:alphaModFix/>
          </a:blip>
          <a:srcRect b="0" l="0" r="0" t="0"/>
          <a:stretch/>
        </p:blipFill>
        <p:spPr>
          <a:xfrm>
            <a:off x="1123050" y="1063525"/>
            <a:ext cx="3362325" cy="2943225"/>
          </a:xfrm>
          <a:prstGeom prst="rect">
            <a:avLst/>
          </a:prstGeom>
          <a:noFill/>
          <a:ln>
            <a:noFill/>
          </a:ln>
        </p:spPr>
      </p:pic>
      <p:pic>
        <p:nvPicPr>
          <p:cNvPr id="473" name="Google Shape;473;p50"/>
          <p:cNvPicPr preferRelativeResize="0"/>
          <p:nvPr/>
        </p:nvPicPr>
        <p:blipFill rotWithShape="1">
          <a:blip r:embed="rId4">
            <a:alphaModFix/>
          </a:blip>
          <a:srcRect b="0" l="0" r="0" t="0"/>
          <a:stretch/>
        </p:blipFill>
        <p:spPr>
          <a:xfrm>
            <a:off x="4864725" y="461100"/>
            <a:ext cx="3474825" cy="2110650"/>
          </a:xfrm>
          <a:prstGeom prst="rect">
            <a:avLst/>
          </a:prstGeom>
          <a:noFill/>
          <a:ln>
            <a:noFill/>
          </a:ln>
        </p:spPr>
      </p:pic>
      <p:pic>
        <p:nvPicPr>
          <p:cNvPr id="474" name="Google Shape;474;p50"/>
          <p:cNvPicPr preferRelativeResize="0"/>
          <p:nvPr/>
        </p:nvPicPr>
        <p:blipFill rotWithShape="1">
          <a:blip r:embed="rId5">
            <a:alphaModFix/>
          </a:blip>
          <a:srcRect b="0" l="0" r="0" t="0"/>
          <a:stretch/>
        </p:blipFill>
        <p:spPr>
          <a:xfrm>
            <a:off x="5112189" y="2827150"/>
            <a:ext cx="2562599" cy="1918900"/>
          </a:xfrm>
          <a:prstGeom prst="rect">
            <a:avLst/>
          </a:prstGeom>
          <a:noFill/>
          <a:ln cap="flat" cmpd="sng" w="38100">
            <a:solidFill>
              <a:srgbClr val="2196F3"/>
            </a:solidFill>
            <a:prstDash val="solid"/>
            <a:round/>
            <a:headEnd len="sm" w="sm" type="none"/>
            <a:tailEnd len="sm" w="sm" type="none"/>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B7ABF"/>
        </a:solidFill>
      </p:bgPr>
    </p:bg>
    <p:spTree>
      <p:nvGrpSpPr>
        <p:cNvPr id="478" name="Shape 478"/>
        <p:cNvGrpSpPr/>
        <p:nvPr/>
      </p:nvGrpSpPr>
      <p:grpSpPr>
        <a:xfrm>
          <a:off x="0" y="0"/>
          <a:ext cx="0" cy="0"/>
          <a:chOff x="0" y="0"/>
          <a:chExt cx="0" cy="0"/>
        </a:xfrm>
      </p:grpSpPr>
      <p:sp>
        <p:nvSpPr>
          <p:cNvPr id="479" name="Google Shape;479;p51"/>
          <p:cNvSpPr txBox="1"/>
          <p:nvPr>
            <p:ph type="title"/>
          </p:nvPr>
        </p:nvSpPr>
        <p:spPr>
          <a:xfrm>
            <a:off x="140025" y="341050"/>
            <a:ext cx="5324100" cy="485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Informed Action</a:t>
            </a:r>
            <a:endParaRPr/>
          </a:p>
        </p:txBody>
      </p:sp>
      <p:pic>
        <p:nvPicPr>
          <p:cNvPr id="480" name="Google Shape;480;p51"/>
          <p:cNvPicPr preferRelativeResize="0"/>
          <p:nvPr/>
        </p:nvPicPr>
        <p:blipFill rotWithShape="1">
          <a:blip r:embed="rId3">
            <a:alphaModFix/>
          </a:blip>
          <a:srcRect b="0" l="0" r="0" t="0"/>
          <a:stretch/>
        </p:blipFill>
        <p:spPr>
          <a:xfrm>
            <a:off x="152400" y="979150"/>
            <a:ext cx="5386075" cy="2374900"/>
          </a:xfrm>
          <a:prstGeom prst="rect">
            <a:avLst/>
          </a:prstGeom>
          <a:noFill/>
          <a:ln>
            <a:noFill/>
          </a:ln>
        </p:spPr>
      </p:pic>
      <p:pic>
        <p:nvPicPr>
          <p:cNvPr id="481" name="Google Shape;481;p51"/>
          <p:cNvPicPr preferRelativeResize="0"/>
          <p:nvPr/>
        </p:nvPicPr>
        <p:blipFill rotWithShape="1">
          <a:blip r:embed="rId4">
            <a:alphaModFix/>
          </a:blip>
          <a:srcRect b="0" l="0" r="0" t="0"/>
          <a:stretch/>
        </p:blipFill>
        <p:spPr>
          <a:xfrm>
            <a:off x="1485400" y="1819875"/>
            <a:ext cx="5386075" cy="2115958"/>
          </a:xfrm>
          <a:prstGeom prst="rect">
            <a:avLst/>
          </a:prstGeom>
          <a:noFill/>
          <a:ln>
            <a:noFill/>
          </a:ln>
        </p:spPr>
      </p:pic>
      <p:pic>
        <p:nvPicPr>
          <p:cNvPr id="482" name="Google Shape;482;p51"/>
          <p:cNvPicPr preferRelativeResize="0"/>
          <p:nvPr/>
        </p:nvPicPr>
        <p:blipFill rotWithShape="1">
          <a:blip r:embed="rId5">
            <a:alphaModFix/>
          </a:blip>
          <a:srcRect b="0" l="0" r="0" t="0"/>
          <a:stretch/>
        </p:blipFill>
        <p:spPr>
          <a:xfrm>
            <a:off x="2352225" y="2571750"/>
            <a:ext cx="5581201" cy="21159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B7ABF"/>
        </a:solidFill>
      </p:bgPr>
    </p:bg>
    <p:spTree>
      <p:nvGrpSpPr>
        <p:cNvPr id="486" name="Shape 486"/>
        <p:cNvGrpSpPr/>
        <p:nvPr/>
      </p:nvGrpSpPr>
      <p:grpSpPr>
        <a:xfrm>
          <a:off x="0" y="0"/>
          <a:ext cx="0" cy="0"/>
          <a:chOff x="0" y="0"/>
          <a:chExt cx="0" cy="0"/>
        </a:xfrm>
      </p:grpSpPr>
      <p:sp>
        <p:nvSpPr>
          <p:cNvPr id="487" name="Google Shape;487;p52"/>
          <p:cNvSpPr txBox="1"/>
          <p:nvPr>
            <p:ph type="title"/>
          </p:nvPr>
        </p:nvSpPr>
        <p:spPr>
          <a:xfrm>
            <a:off x="229225" y="307750"/>
            <a:ext cx="7073400" cy="485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3600"/>
              <a:t>Informed Action</a:t>
            </a:r>
            <a:endParaRPr sz="3600"/>
          </a:p>
        </p:txBody>
      </p:sp>
      <p:sp>
        <p:nvSpPr>
          <p:cNvPr id="488" name="Google Shape;488;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489" name="Google Shape;489;p52"/>
          <p:cNvSpPr txBox="1"/>
          <p:nvPr/>
        </p:nvSpPr>
        <p:spPr>
          <a:xfrm>
            <a:off x="229225" y="1077450"/>
            <a:ext cx="2286900" cy="298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0"/>
              <a:buFont typeface="Arial"/>
              <a:buNone/>
            </a:pPr>
            <a:r>
              <a:rPr b="0" i="0" lang="en" sz="6000" u="none" cap="none" strike="noStrike">
                <a:solidFill>
                  <a:srgbClr val="000000"/>
                </a:solidFill>
                <a:latin typeface="Montserrat ExtraBold"/>
                <a:ea typeface="Montserrat ExtraBold"/>
                <a:cs typeface="Montserrat ExtraBold"/>
                <a:sym typeface="Montserrat ExtraBold"/>
              </a:rPr>
              <a:t>C</a:t>
            </a:r>
            <a:r>
              <a:rPr b="1" i="0" lang="en" sz="1800" u="none" cap="none" strike="noStrike">
                <a:solidFill>
                  <a:srgbClr val="000000"/>
                </a:solidFill>
                <a:latin typeface="Karla"/>
                <a:ea typeface="Karla"/>
                <a:cs typeface="Karla"/>
                <a:sym typeface="Karla"/>
              </a:rPr>
              <a:t> </a:t>
            </a:r>
            <a:r>
              <a:rPr b="1" i="0" lang="en" sz="1800" u="none" cap="none" strike="noStrike">
                <a:solidFill>
                  <a:srgbClr val="FF791A"/>
                </a:solidFill>
                <a:latin typeface="Karla"/>
                <a:ea typeface="Karla"/>
                <a:cs typeface="Karla"/>
                <a:sym typeface="Karla"/>
              </a:rPr>
              <a:t>laim</a:t>
            </a:r>
            <a:endParaRPr b="1" i="0" sz="1800" u="none" cap="none" strike="noStrike">
              <a:solidFill>
                <a:srgbClr val="FF791A"/>
              </a:solidFill>
              <a:latin typeface="Karla"/>
              <a:ea typeface="Karla"/>
              <a:cs typeface="Karla"/>
              <a:sym typeface="Karla"/>
            </a:endParaRPr>
          </a:p>
          <a:p>
            <a:pPr indent="0" lvl="0" marL="0" marR="0" rtl="0" algn="l">
              <a:lnSpc>
                <a:spcPct val="100000"/>
              </a:lnSpc>
              <a:spcBef>
                <a:spcPts val="0"/>
              </a:spcBef>
              <a:spcAft>
                <a:spcPts val="0"/>
              </a:spcAft>
              <a:buClr>
                <a:srgbClr val="000000"/>
              </a:buClr>
              <a:buSzPts val="6000"/>
              <a:buFont typeface="Arial"/>
              <a:buNone/>
            </a:pPr>
            <a:r>
              <a:rPr b="0" i="0" lang="en" sz="6000" u="none" cap="none" strike="noStrike">
                <a:solidFill>
                  <a:srgbClr val="000000"/>
                </a:solidFill>
                <a:latin typeface="Montserrat ExtraBold"/>
                <a:ea typeface="Montserrat ExtraBold"/>
                <a:cs typeface="Montserrat ExtraBold"/>
                <a:sym typeface="Montserrat ExtraBold"/>
              </a:rPr>
              <a:t>E</a:t>
            </a:r>
            <a:r>
              <a:rPr b="1" i="0" lang="en" sz="1800" u="none" cap="none" strike="noStrike">
                <a:solidFill>
                  <a:srgbClr val="000000"/>
                </a:solidFill>
                <a:latin typeface="Karla"/>
                <a:ea typeface="Karla"/>
                <a:cs typeface="Karla"/>
                <a:sym typeface="Karla"/>
              </a:rPr>
              <a:t> </a:t>
            </a:r>
            <a:r>
              <a:rPr b="1" i="0" lang="en" sz="1800" u="none" cap="none" strike="noStrike">
                <a:solidFill>
                  <a:srgbClr val="CDDC39"/>
                </a:solidFill>
                <a:latin typeface="Karla"/>
                <a:ea typeface="Karla"/>
                <a:cs typeface="Karla"/>
                <a:sym typeface="Karla"/>
              </a:rPr>
              <a:t>vidence</a:t>
            </a:r>
            <a:endParaRPr b="1" i="0" sz="1800" u="none" cap="none" strike="noStrike">
              <a:solidFill>
                <a:srgbClr val="CDDC39"/>
              </a:solidFill>
              <a:latin typeface="Karla"/>
              <a:ea typeface="Karla"/>
              <a:cs typeface="Karla"/>
              <a:sym typeface="Karla"/>
            </a:endParaRPr>
          </a:p>
          <a:p>
            <a:pPr indent="0" lvl="0" marL="0" marR="0" rtl="0" algn="l">
              <a:lnSpc>
                <a:spcPct val="100000"/>
              </a:lnSpc>
              <a:spcBef>
                <a:spcPts val="0"/>
              </a:spcBef>
              <a:spcAft>
                <a:spcPts val="0"/>
              </a:spcAft>
              <a:buClr>
                <a:srgbClr val="000000"/>
              </a:buClr>
              <a:buSzPts val="6000"/>
              <a:buFont typeface="Arial"/>
              <a:buNone/>
            </a:pPr>
            <a:r>
              <a:rPr b="0" i="0" lang="en" sz="6000" u="none" cap="none" strike="noStrike">
                <a:solidFill>
                  <a:srgbClr val="000000"/>
                </a:solidFill>
                <a:latin typeface="Montserrat ExtraBold"/>
                <a:ea typeface="Montserrat ExtraBold"/>
                <a:cs typeface="Montserrat ExtraBold"/>
                <a:sym typeface="Montserrat ExtraBold"/>
              </a:rPr>
              <a:t>R</a:t>
            </a:r>
            <a:r>
              <a:rPr b="0" i="0" lang="en" sz="1800" u="none" cap="none" strike="noStrike">
                <a:solidFill>
                  <a:srgbClr val="FFFFFF"/>
                </a:solidFill>
                <a:latin typeface="Montserrat ExtraBold"/>
                <a:ea typeface="Montserrat ExtraBold"/>
                <a:cs typeface="Montserrat ExtraBold"/>
                <a:sym typeface="Montserrat ExtraBold"/>
              </a:rPr>
              <a:t> </a:t>
            </a:r>
            <a:r>
              <a:rPr b="1" i="0" lang="en" sz="1800" u="none" cap="none" strike="noStrike">
                <a:solidFill>
                  <a:srgbClr val="FFFFFF"/>
                </a:solidFill>
                <a:latin typeface="Karla"/>
                <a:ea typeface="Karla"/>
                <a:cs typeface="Karla"/>
                <a:sym typeface="Karla"/>
              </a:rPr>
              <a:t>easoning</a:t>
            </a:r>
            <a:endParaRPr b="1" i="0" sz="1800" u="none" cap="none" strike="noStrike">
              <a:solidFill>
                <a:srgbClr val="FFFFFF"/>
              </a:solidFill>
              <a:latin typeface="Karla"/>
              <a:ea typeface="Karla"/>
              <a:cs typeface="Karla"/>
              <a:sym typeface="Karla"/>
            </a:endParaRPr>
          </a:p>
        </p:txBody>
      </p:sp>
      <p:cxnSp>
        <p:nvCxnSpPr>
          <p:cNvPr id="490" name="Google Shape;490;p52"/>
          <p:cNvCxnSpPr/>
          <p:nvPr/>
        </p:nvCxnSpPr>
        <p:spPr>
          <a:xfrm>
            <a:off x="229225" y="1326975"/>
            <a:ext cx="16500" cy="2846700"/>
          </a:xfrm>
          <a:prstGeom prst="straightConnector1">
            <a:avLst/>
          </a:prstGeom>
          <a:noFill/>
          <a:ln cap="flat" cmpd="sng" w="38100">
            <a:solidFill>
              <a:schemeClr val="dk2"/>
            </a:solidFill>
            <a:prstDash val="solid"/>
            <a:round/>
            <a:headEnd len="sm" w="sm" type="none"/>
            <a:tailEnd len="sm" w="sm" type="none"/>
          </a:ln>
        </p:spPr>
      </p:cxnSp>
      <p:pic>
        <p:nvPicPr>
          <p:cNvPr id="491" name="Google Shape;491;p52"/>
          <p:cNvPicPr preferRelativeResize="0"/>
          <p:nvPr/>
        </p:nvPicPr>
        <p:blipFill rotWithShape="1">
          <a:blip r:embed="rId3">
            <a:alphaModFix/>
          </a:blip>
          <a:srcRect b="0" l="0" r="0" t="0"/>
          <a:stretch/>
        </p:blipFill>
        <p:spPr>
          <a:xfrm>
            <a:off x="2091525" y="1856625"/>
            <a:ext cx="1430250" cy="1430250"/>
          </a:xfrm>
          <a:prstGeom prst="rect">
            <a:avLst/>
          </a:prstGeom>
          <a:noFill/>
          <a:ln>
            <a:noFill/>
          </a:ln>
        </p:spPr>
      </p:pic>
      <p:pic>
        <p:nvPicPr>
          <p:cNvPr id="492" name="Google Shape;492;p52"/>
          <p:cNvPicPr preferRelativeResize="0"/>
          <p:nvPr/>
        </p:nvPicPr>
        <p:blipFill rotWithShape="1">
          <a:blip r:embed="rId4">
            <a:alphaModFix/>
          </a:blip>
          <a:srcRect b="0" l="0" r="0" t="0"/>
          <a:stretch/>
        </p:blipFill>
        <p:spPr>
          <a:xfrm>
            <a:off x="3916525" y="307750"/>
            <a:ext cx="4555924" cy="4723878"/>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B7ABF"/>
        </a:solidFill>
      </p:bgPr>
    </p:bg>
    <p:spTree>
      <p:nvGrpSpPr>
        <p:cNvPr id="496" name="Shape 496"/>
        <p:cNvGrpSpPr/>
        <p:nvPr/>
      </p:nvGrpSpPr>
      <p:grpSpPr>
        <a:xfrm>
          <a:off x="0" y="0"/>
          <a:ext cx="0" cy="0"/>
          <a:chOff x="0" y="0"/>
          <a:chExt cx="0" cy="0"/>
        </a:xfrm>
      </p:grpSpPr>
      <p:sp>
        <p:nvSpPr>
          <p:cNvPr id="497" name="Google Shape;497;p5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Some Examples to Support Your Work</a:t>
            </a:r>
            <a:endParaRPr/>
          </a:p>
        </p:txBody>
      </p:sp>
      <p:sp>
        <p:nvSpPr>
          <p:cNvPr id="498" name="Google Shape;498;p53"/>
          <p:cNvSpPr txBox="1"/>
          <p:nvPr>
            <p:ph idx="1" type="body"/>
          </p:nvPr>
        </p:nvSpPr>
        <p:spPr>
          <a:xfrm>
            <a:off x="311700" y="1050238"/>
            <a:ext cx="3921000" cy="466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lang="en"/>
              <a:t>Conestoga Valley High School</a:t>
            </a:r>
            <a:endParaRPr/>
          </a:p>
        </p:txBody>
      </p:sp>
      <p:pic>
        <p:nvPicPr>
          <p:cNvPr id="499" name="Google Shape;499;p53"/>
          <p:cNvPicPr preferRelativeResize="0"/>
          <p:nvPr/>
        </p:nvPicPr>
        <p:blipFill rotWithShape="1">
          <a:blip r:embed="rId3">
            <a:alphaModFix/>
          </a:blip>
          <a:srcRect b="0" l="0" r="0" t="0"/>
          <a:stretch/>
        </p:blipFill>
        <p:spPr>
          <a:xfrm>
            <a:off x="6232800" y="1542500"/>
            <a:ext cx="2711825" cy="3495150"/>
          </a:xfrm>
          <a:prstGeom prst="rect">
            <a:avLst/>
          </a:prstGeom>
          <a:noFill/>
          <a:ln>
            <a:noFill/>
          </a:ln>
        </p:spPr>
      </p:pic>
      <p:pic>
        <p:nvPicPr>
          <p:cNvPr id="500" name="Google Shape;500;p53"/>
          <p:cNvPicPr preferRelativeResize="0"/>
          <p:nvPr/>
        </p:nvPicPr>
        <p:blipFill rotWithShape="1">
          <a:blip r:embed="rId4">
            <a:alphaModFix/>
          </a:blip>
          <a:srcRect b="0" l="0" r="0" t="0"/>
          <a:stretch/>
        </p:blipFill>
        <p:spPr>
          <a:xfrm>
            <a:off x="311700" y="1548941"/>
            <a:ext cx="2711826" cy="3482272"/>
          </a:xfrm>
          <a:prstGeom prst="rect">
            <a:avLst/>
          </a:prstGeom>
          <a:noFill/>
          <a:ln>
            <a:noFill/>
          </a:ln>
        </p:spPr>
      </p:pic>
      <p:pic>
        <p:nvPicPr>
          <p:cNvPr id="501" name="Google Shape;501;p53"/>
          <p:cNvPicPr preferRelativeResize="0"/>
          <p:nvPr/>
        </p:nvPicPr>
        <p:blipFill rotWithShape="1">
          <a:blip r:embed="rId5">
            <a:alphaModFix/>
          </a:blip>
          <a:srcRect b="0" l="0" r="0" t="0"/>
          <a:stretch/>
        </p:blipFill>
        <p:spPr>
          <a:xfrm>
            <a:off x="3295500" y="1548975"/>
            <a:ext cx="2665315" cy="34421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89" name="Shape 89"/>
        <p:cNvGrpSpPr/>
        <p:nvPr/>
      </p:nvGrpSpPr>
      <p:grpSpPr>
        <a:xfrm>
          <a:off x="0" y="0"/>
          <a:ext cx="0" cy="0"/>
          <a:chOff x="0" y="0"/>
          <a:chExt cx="0" cy="0"/>
        </a:xfrm>
      </p:grpSpPr>
      <p:sp>
        <p:nvSpPr>
          <p:cNvPr id="90" name="Google Shape;90;p6"/>
          <p:cNvSpPr txBox="1"/>
          <p:nvPr>
            <p:ph type="title"/>
          </p:nvPr>
        </p:nvSpPr>
        <p:spPr>
          <a:xfrm>
            <a:off x="311700" y="445025"/>
            <a:ext cx="5499300" cy="5727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solidFill>
                  <a:schemeClr val="dk2"/>
                </a:solidFill>
              </a:rPr>
              <a:t>SIDE NOTE - Workshop logistics</a:t>
            </a:r>
            <a:endParaRPr>
              <a:solidFill>
                <a:schemeClr val="dk2"/>
              </a:solidFill>
            </a:endParaRPr>
          </a:p>
        </p:txBody>
      </p:sp>
      <p:sp>
        <p:nvSpPr>
          <p:cNvPr id="91" name="Google Shape;91;p6"/>
          <p:cNvSpPr txBox="1"/>
          <p:nvPr>
            <p:ph idx="1" type="body"/>
          </p:nvPr>
        </p:nvSpPr>
        <p:spPr>
          <a:xfrm>
            <a:off x="311700" y="1152475"/>
            <a:ext cx="8520600" cy="916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lang="en">
                <a:latin typeface="Proxima Nova Semibold"/>
                <a:ea typeface="Proxima Nova Semibold"/>
                <a:cs typeface="Proxima Nova Semibold"/>
                <a:sym typeface="Proxima Nova Semibold"/>
              </a:rPr>
              <a:t>Throughout this workshop, to build understanding and confidence around MWEEs we will….</a:t>
            </a:r>
            <a:endParaRPr>
              <a:latin typeface="Proxima Nova Semibold"/>
              <a:ea typeface="Proxima Nova Semibold"/>
              <a:cs typeface="Proxima Nova Semibold"/>
              <a:sym typeface="Proxima Nova Semibold"/>
            </a:endParaRPr>
          </a:p>
        </p:txBody>
      </p:sp>
      <p:sp>
        <p:nvSpPr>
          <p:cNvPr id="92" name="Google Shape;92;p6"/>
          <p:cNvSpPr txBox="1"/>
          <p:nvPr/>
        </p:nvSpPr>
        <p:spPr>
          <a:xfrm>
            <a:off x="762675" y="2430075"/>
            <a:ext cx="2013600" cy="821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Proxima Nova Semibold"/>
                <a:ea typeface="Proxima Nova Semibold"/>
                <a:cs typeface="Proxima Nova Semibold"/>
                <a:sym typeface="Proxima Nova Semibold"/>
              </a:rPr>
              <a:t>Model a shared </a:t>
            </a:r>
            <a:endParaRPr b="0" i="0" sz="1800" u="none" cap="none" strike="noStrike">
              <a:solidFill>
                <a:schemeClr val="dk1"/>
              </a:solidFill>
              <a:latin typeface="Proxima Nova Semibold"/>
              <a:ea typeface="Proxima Nova Semibold"/>
              <a:cs typeface="Proxima Nova Semibold"/>
              <a:sym typeface="Proxima Nova Semibold"/>
            </a:endParaRPr>
          </a:p>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Proxima Nova Semibold"/>
                <a:ea typeface="Proxima Nova Semibold"/>
                <a:cs typeface="Proxima Nova Semibold"/>
                <a:sym typeface="Proxima Nova Semibold"/>
              </a:rPr>
              <a:t>Workshop MWEE</a:t>
            </a:r>
            <a:endParaRPr b="0" i="0" sz="1800" u="none" cap="none" strike="noStrike">
              <a:solidFill>
                <a:schemeClr val="dk1"/>
              </a:solidFill>
              <a:latin typeface="Proxima Nova Semibold"/>
              <a:ea typeface="Proxima Nova Semibold"/>
              <a:cs typeface="Proxima Nova Semibold"/>
              <a:sym typeface="Proxima Nova Semibold"/>
            </a:endParaRPr>
          </a:p>
        </p:txBody>
      </p:sp>
      <p:sp>
        <p:nvSpPr>
          <p:cNvPr id="93" name="Google Shape;93;p6"/>
          <p:cNvSpPr txBox="1"/>
          <p:nvPr/>
        </p:nvSpPr>
        <p:spPr>
          <a:xfrm>
            <a:off x="3445875" y="2382525"/>
            <a:ext cx="2088000" cy="916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Proxima Nova Semibold"/>
                <a:ea typeface="Proxima Nova Semibold"/>
                <a:cs typeface="Proxima Nova Semibold"/>
                <a:sym typeface="Proxima Nova Semibold"/>
              </a:rPr>
              <a:t>Reference an Example MWEE from Conestoga Valley High School</a:t>
            </a:r>
            <a:endParaRPr b="0" i="0" sz="1800" u="none" cap="none" strike="noStrike">
              <a:solidFill>
                <a:schemeClr val="dk1"/>
              </a:solidFill>
              <a:latin typeface="Proxima Nova Semibold"/>
              <a:ea typeface="Proxima Nova Semibold"/>
              <a:cs typeface="Proxima Nova Semibold"/>
              <a:sym typeface="Proxima Nova Semibold"/>
            </a:endParaRPr>
          </a:p>
        </p:txBody>
      </p:sp>
      <p:sp>
        <p:nvSpPr>
          <p:cNvPr id="94" name="Google Shape;94;p6"/>
          <p:cNvSpPr txBox="1"/>
          <p:nvPr/>
        </p:nvSpPr>
        <p:spPr>
          <a:xfrm>
            <a:off x="6039700" y="2060775"/>
            <a:ext cx="2433000" cy="1190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Proxima Nova Semibold"/>
                <a:ea typeface="Proxima Nova Semibold"/>
                <a:cs typeface="Proxima Nova Semibold"/>
                <a:sym typeface="Proxima Nova Semibold"/>
              </a:rPr>
              <a:t>Provide time for participants to develop their own MWEE or fine-tune an existing MWEE</a:t>
            </a:r>
            <a:endParaRPr b="0" i="0" sz="1800" u="none" cap="none" strike="noStrike">
              <a:solidFill>
                <a:schemeClr val="dk1"/>
              </a:solidFill>
              <a:latin typeface="Proxima Nova Semibold"/>
              <a:ea typeface="Proxima Nova Semibold"/>
              <a:cs typeface="Proxima Nova Semibold"/>
              <a:sym typeface="Proxima Nova Semibold"/>
            </a:endParaRPr>
          </a:p>
        </p:txBody>
      </p:sp>
      <p:pic>
        <p:nvPicPr>
          <p:cNvPr id="95" name="Google Shape;95;p6"/>
          <p:cNvPicPr preferRelativeResize="0"/>
          <p:nvPr/>
        </p:nvPicPr>
        <p:blipFill rotWithShape="1">
          <a:blip r:embed="rId3">
            <a:alphaModFix/>
          </a:blip>
          <a:srcRect b="0" l="0" r="0" t="0"/>
          <a:stretch/>
        </p:blipFill>
        <p:spPr>
          <a:xfrm>
            <a:off x="762676" y="3612575"/>
            <a:ext cx="1936176" cy="1089130"/>
          </a:xfrm>
          <a:prstGeom prst="rect">
            <a:avLst/>
          </a:prstGeom>
          <a:noFill/>
          <a:ln>
            <a:noFill/>
          </a:ln>
        </p:spPr>
      </p:pic>
      <p:pic>
        <p:nvPicPr>
          <p:cNvPr id="96" name="Google Shape;96;p6"/>
          <p:cNvPicPr preferRelativeResize="0"/>
          <p:nvPr/>
        </p:nvPicPr>
        <p:blipFill rotWithShape="1">
          <a:blip r:embed="rId4">
            <a:alphaModFix/>
          </a:blip>
          <a:srcRect b="0" l="0" r="0" t="0"/>
          <a:stretch/>
        </p:blipFill>
        <p:spPr>
          <a:xfrm>
            <a:off x="3521788" y="3612575"/>
            <a:ext cx="1936176" cy="1089088"/>
          </a:xfrm>
          <a:prstGeom prst="rect">
            <a:avLst/>
          </a:prstGeom>
          <a:noFill/>
          <a:ln>
            <a:noFill/>
          </a:ln>
        </p:spPr>
      </p:pic>
      <p:pic>
        <p:nvPicPr>
          <p:cNvPr id="97" name="Google Shape;97;p6"/>
          <p:cNvPicPr preferRelativeResize="0"/>
          <p:nvPr/>
        </p:nvPicPr>
        <p:blipFill rotWithShape="1">
          <a:blip r:embed="rId5">
            <a:alphaModFix/>
          </a:blip>
          <a:srcRect b="0" l="0" r="0" t="0"/>
          <a:stretch/>
        </p:blipFill>
        <p:spPr>
          <a:xfrm>
            <a:off x="6280925" y="3612587"/>
            <a:ext cx="1936176" cy="108907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01" name="Shape 101"/>
        <p:cNvGrpSpPr/>
        <p:nvPr/>
      </p:nvGrpSpPr>
      <p:grpSpPr>
        <a:xfrm>
          <a:off x="0" y="0"/>
          <a:ext cx="0" cy="0"/>
          <a:chOff x="0" y="0"/>
          <a:chExt cx="0" cy="0"/>
        </a:xfrm>
      </p:grpSpPr>
      <p:sp>
        <p:nvSpPr>
          <p:cNvPr id="102" name="Google Shape;102;p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Issue Investigation</a:t>
            </a:r>
            <a:endParaRPr/>
          </a:p>
        </p:txBody>
      </p:sp>
      <p:sp>
        <p:nvSpPr>
          <p:cNvPr id="103" name="Google Shape;103;p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Font typeface="Proxima Nova Semibold"/>
              <a:buAutoNum type="arabicPeriod"/>
            </a:pPr>
            <a:r>
              <a:rPr lang="en"/>
              <a:t>Break into small groups and investigate [the PA Water Issue you selected for this workshop - keep it locally relevant]</a:t>
            </a:r>
            <a:endParaRPr/>
          </a:p>
          <a:p>
            <a:pPr indent="-342900" lvl="0" marL="457200" rtl="0" algn="l">
              <a:lnSpc>
                <a:spcPct val="115000"/>
              </a:lnSpc>
              <a:spcBef>
                <a:spcPts val="0"/>
              </a:spcBef>
              <a:spcAft>
                <a:spcPts val="0"/>
              </a:spcAft>
              <a:buSzPts val="1800"/>
              <a:buAutoNum type="arabicPeriod"/>
            </a:pPr>
            <a:r>
              <a:rPr lang="en"/>
              <a:t>In your groups discuss…</a:t>
            </a:r>
            <a:endParaRPr/>
          </a:p>
          <a:p>
            <a:pPr indent="-317500" lvl="1" marL="914400" rtl="0" algn="l">
              <a:lnSpc>
                <a:spcPct val="100000"/>
              </a:lnSpc>
              <a:spcBef>
                <a:spcPts val="0"/>
              </a:spcBef>
              <a:spcAft>
                <a:spcPts val="0"/>
              </a:spcAft>
              <a:buSzPts val="1400"/>
              <a:buFont typeface="Proxima Nova Semibold"/>
              <a:buAutoNum type="alphaLcPeriod"/>
            </a:pPr>
            <a:r>
              <a:rPr lang="en">
                <a:latin typeface="Proxima Nova Semibold"/>
                <a:ea typeface="Proxima Nova Semibold"/>
                <a:cs typeface="Proxima Nova Semibold"/>
                <a:sym typeface="Proxima Nova Semibold"/>
              </a:rPr>
              <a:t>Why is this issue important and how does it impact the health of Pennsylvania’s waterways and watersheds?</a:t>
            </a:r>
            <a:endParaRPr>
              <a:latin typeface="Proxima Nova Semibold"/>
              <a:ea typeface="Proxima Nova Semibold"/>
              <a:cs typeface="Proxima Nova Semibold"/>
              <a:sym typeface="Proxima Nova Semibold"/>
            </a:endParaRPr>
          </a:p>
          <a:p>
            <a:pPr indent="-317500" lvl="1" marL="914400" rtl="0" algn="l">
              <a:lnSpc>
                <a:spcPct val="100000"/>
              </a:lnSpc>
              <a:spcBef>
                <a:spcPts val="0"/>
              </a:spcBef>
              <a:spcAft>
                <a:spcPts val="0"/>
              </a:spcAft>
              <a:buSzPts val="1400"/>
              <a:buFont typeface="Proxima Nova Semibold"/>
              <a:buAutoNum type="alphaLcPeriod"/>
            </a:pPr>
            <a:r>
              <a:rPr lang="en">
                <a:latin typeface="Proxima Nova Semibold"/>
                <a:ea typeface="Proxima Nova Semibold"/>
                <a:cs typeface="Proxima Nova Semibold"/>
                <a:sym typeface="Proxima Nova Semibold"/>
              </a:rPr>
              <a:t>How might this issue connect to your teaching standards? Where does it fit into the scope and sequence? The existing curriculum? Are there opportunities for interdisciplinary learning (social studies, language arts, math, art, reading)?</a:t>
            </a:r>
            <a:endParaRPr>
              <a:latin typeface="Proxima Nova Semibold"/>
              <a:ea typeface="Proxima Nova Semibold"/>
              <a:cs typeface="Proxima Nova Semibold"/>
              <a:sym typeface="Proxima Nova Semibold"/>
            </a:endParaRPr>
          </a:p>
          <a:p>
            <a:pPr indent="-317500" lvl="1" marL="914400" rtl="0" algn="l">
              <a:lnSpc>
                <a:spcPct val="100000"/>
              </a:lnSpc>
              <a:spcBef>
                <a:spcPts val="0"/>
              </a:spcBef>
              <a:spcAft>
                <a:spcPts val="0"/>
              </a:spcAft>
              <a:buSzPts val="1400"/>
              <a:buFont typeface="Proxima Nova Semibold"/>
              <a:buAutoNum type="alphaLcPeriod"/>
            </a:pPr>
            <a:r>
              <a:rPr lang="en">
                <a:latin typeface="Proxima Nova Semibold"/>
                <a:ea typeface="Proxima Nova Semibold"/>
                <a:cs typeface="Proxima Nova Semibold"/>
                <a:sym typeface="Proxima Nova Semibold"/>
              </a:rPr>
              <a:t>Does this issue provide an actionable opportunity for students? How can students help advance some of the solutions that you explored on the issue page?</a:t>
            </a:r>
            <a:endParaRPr>
              <a:latin typeface="Proxima Nova Semibold"/>
              <a:ea typeface="Proxima Nova Semibold"/>
              <a:cs typeface="Proxima Nova Semibold"/>
              <a:sym typeface="Proxima Nova Semibold"/>
            </a:endParaRPr>
          </a:p>
          <a:p>
            <a:pPr indent="-342900" lvl="0" marL="457200" rtl="0" algn="l">
              <a:lnSpc>
                <a:spcPct val="100000"/>
              </a:lnSpc>
              <a:spcBef>
                <a:spcPts val="0"/>
              </a:spcBef>
              <a:spcAft>
                <a:spcPts val="0"/>
              </a:spcAft>
              <a:buSzPts val="1800"/>
              <a:buFont typeface="Proxima Nova Semibold"/>
              <a:buAutoNum type="arabicPeriod"/>
            </a:pPr>
            <a:r>
              <a:rPr lang="en"/>
              <a:t>Let’s go outside!</a:t>
            </a:r>
            <a:endParaRPr>
              <a:latin typeface="Proxima Nova Semibold"/>
              <a:ea typeface="Proxima Nova Semibold"/>
              <a:cs typeface="Proxima Nova Semibold"/>
              <a:sym typeface="Proxima Nova Semibold"/>
            </a:endParaRPr>
          </a:p>
        </p:txBody>
      </p:sp>
      <p:pic>
        <p:nvPicPr>
          <p:cNvPr id="104" name="Google Shape;104;p7"/>
          <p:cNvPicPr preferRelativeResize="0"/>
          <p:nvPr/>
        </p:nvPicPr>
        <p:blipFill rotWithShape="1">
          <a:blip r:embed="rId3">
            <a:alphaModFix/>
          </a:blip>
          <a:srcRect b="0" l="0" r="0" t="0"/>
          <a:stretch/>
        </p:blipFill>
        <p:spPr>
          <a:xfrm>
            <a:off x="7800116" y="4379127"/>
            <a:ext cx="1191259" cy="6701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08" name="Shape 108"/>
        <p:cNvGrpSpPr/>
        <p:nvPr/>
      </p:nvGrpSpPr>
      <p:grpSpPr>
        <a:xfrm>
          <a:off x="0" y="0"/>
          <a:ext cx="0" cy="0"/>
          <a:chOff x="0" y="0"/>
          <a:chExt cx="0" cy="0"/>
        </a:xfrm>
      </p:grpSpPr>
      <p:sp>
        <p:nvSpPr>
          <p:cNvPr id="109" name="Google Shape;109;p24"/>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 sz="2400">
                <a:latin typeface="Proxima Nova Semibold"/>
                <a:ea typeface="Proxima Nova Semibold"/>
                <a:cs typeface="Proxima Nova Semibold"/>
                <a:sym typeface="Proxima Nova Semibold"/>
              </a:rPr>
              <a:t>How did your perceptions of the local issue/phenomena change after you went outside? </a:t>
            </a:r>
            <a:endParaRPr sz="2400">
              <a:latin typeface="Proxima Nova Semibold"/>
              <a:ea typeface="Proxima Nova Semibold"/>
              <a:cs typeface="Proxima Nova Semibold"/>
              <a:sym typeface="Proxima Nova Semibold"/>
            </a:endParaRPr>
          </a:p>
          <a:p>
            <a:pPr indent="0" lvl="0" marL="0" rtl="0" algn="l">
              <a:lnSpc>
                <a:spcPct val="100000"/>
              </a:lnSpc>
              <a:spcBef>
                <a:spcPts val="0"/>
              </a:spcBef>
              <a:spcAft>
                <a:spcPts val="0"/>
              </a:spcAft>
              <a:buSzPts val="1800"/>
              <a:buNone/>
            </a:pPr>
            <a:r>
              <a:t/>
            </a:r>
            <a:endParaRPr sz="2400">
              <a:latin typeface="Proxima Nova Semibold"/>
              <a:ea typeface="Proxima Nova Semibold"/>
              <a:cs typeface="Proxima Nova Semibold"/>
              <a:sym typeface="Proxima Nova Semibold"/>
            </a:endParaRPr>
          </a:p>
          <a:p>
            <a:pPr indent="0" lvl="0" marL="0" rtl="0" algn="l">
              <a:lnSpc>
                <a:spcPct val="100000"/>
              </a:lnSpc>
              <a:spcBef>
                <a:spcPts val="0"/>
              </a:spcBef>
              <a:spcAft>
                <a:spcPts val="0"/>
              </a:spcAft>
              <a:buSzPts val="1800"/>
              <a:buNone/>
            </a:pPr>
            <a:r>
              <a:rPr lang="en" sz="2400">
                <a:latin typeface="Proxima Nova Semibold"/>
                <a:ea typeface="Proxima Nova Semibold"/>
                <a:cs typeface="Proxima Nova Semibold"/>
                <a:sym typeface="Proxima Nova Semibold"/>
              </a:rPr>
              <a:t>How do you see this difference benefiting your students? </a:t>
            </a:r>
            <a:endParaRPr sz="2400">
              <a:latin typeface="Proxima Nova Semibold"/>
              <a:ea typeface="Proxima Nova Semibold"/>
              <a:cs typeface="Proxima Nova Semibold"/>
              <a:sym typeface="Proxima Nova Semibold"/>
            </a:endParaRPr>
          </a:p>
        </p:txBody>
      </p:sp>
      <p:pic>
        <p:nvPicPr>
          <p:cNvPr id="110" name="Google Shape;110;p24"/>
          <p:cNvPicPr preferRelativeResize="0"/>
          <p:nvPr/>
        </p:nvPicPr>
        <p:blipFill rotWithShape="1">
          <a:blip r:embed="rId3">
            <a:alphaModFix/>
          </a:blip>
          <a:srcRect b="0" l="0" r="0" t="0"/>
          <a:stretch/>
        </p:blipFill>
        <p:spPr>
          <a:xfrm>
            <a:off x="743069" y="947231"/>
            <a:ext cx="3249025" cy="3249025"/>
          </a:xfrm>
          <a:prstGeom prst="rect">
            <a:avLst/>
          </a:prstGeom>
          <a:noFill/>
          <a:ln>
            <a:noFill/>
          </a:ln>
        </p:spPr>
      </p:pic>
      <p:pic>
        <p:nvPicPr>
          <p:cNvPr id="111" name="Google Shape;111;p24"/>
          <p:cNvPicPr preferRelativeResize="0"/>
          <p:nvPr/>
        </p:nvPicPr>
        <p:blipFill rotWithShape="1">
          <a:blip r:embed="rId4">
            <a:alphaModFix/>
          </a:blip>
          <a:srcRect b="0" l="0" r="0" t="0"/>
          <a:stretch/>
        </p:blipFill>
        <p:spPr>
          <a:xfrm>
            <a:off x="7800116" y="4379127"/>
            <a:ext cx="1191259" cy="6701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15" name="Shape 115"/>
        <p:cNvGrpSpPr/>
        <p:nvPr/>
      </p:nvGrpSpPr>
      <p:grpSpPr>
        <a:xfrm>
          <a:off x="0" y="0"/>
          <a:ext cx="0" cy="0"/>
          <a:chOff x="0" y="0"/>
          <a:chExt cx="0" cy="0"/>
        </a:xfrm>
      </p:grpSpPr>
      <p:sp>
        <p:nvSpPr>
          <p:cNvPr id="116" name="Google Shape;116;p8"/>
          <p:cNvSpPr txBox="1"/>
          <p:nvPr>
            <p:ph type="ctrTitle"/>
          </p:nvPr>
        </p:nvSpPr>
        <p:spPr>
          <a:xfrm>
            <a:off x="311700" y="300275"/>
            <a:ext cx="8520600" cy="79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a:t>Driving Question</a:t>
            </a:r>
            <a:endParaRPr/>
          </a:p>
        </p:txBody>
      </p:sp>
      <p:sp>
        <p:nvSpPr>
          <p:cNvPr id="117" name="Google Shape;117;p8"/>
          <p:cNvSpPr txBox="1"/>
          <p:nvPr>
            <p:ph idx="1" type="subTitle"/>
          </p:nvPr>
        </p:nvSpPr>
        <p:spPr>
          <a:xfrm>
            <a:off x="311700" y="1092875"/>
            <a:ext cx="8520600" cy="1515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2800"/>
              <a:buNone/>
            </a:pPr>
            <a:r>
              <a:rPr lang="en" sz="3600">
                <a:solidFill>
                  <a:srgbClr val="000000"/>
                </a:solidFill>
                <a:latin typeface="Proxima Nova"/>
                <a:ea typeface="Proxima Nova"/>
                <a:cs typeface="Proxima Nova"/>
                <a:sym typeface="Proxima Nova"/>
              </a:rPr>
              <a:t>[Add workshop driving question]</a:t>
            </a:r>
            <a:endParaRPr sz="3600">
              <a:latin typeface="Proxima Nova"/>
              <a:ea typeface="Proxima Nova"/>
              <a:cs typeface="Proxima Nova"/>
              <a:sym typeface="Proxima Nova"/>
            </a:endParaRPr>
          </a:p>
        </p:txBody>
      </p:sp>
      <p:sp>
        <p:nvSpPr>
          <p:cNvPr id="118" name="Google Shape;118;p8"/>
          <p:cNvSpPr txBox="1"/>
          <p:nvPr>
            <p:ph idx="1" type="subTitle"/>
          </p:nvPr>
        </p:nvSpPr>
        <p:spPr>
          <a:xfrm>
            <a:off x="379900" y="3114963"/>
            <a:ext cx="85206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1800"/>
              <a:t>Standards/Learning Objectives/Curriculum </a:t>
            </a:r>
            <a:endParaRPr sz="1800"/>
          </a:p>
        </p:txBody>
      </p:sp>
      <p:pic>
        <p:nvPicPr>
          <p:cNvPr id="119" name="Google Shape;119;p8"/>
          <p:cNvPicPr preferRelativeResize="0"/>
          <p:nvPr/>
        </p:nvPicPr>
        <p:blipFill rotWithShape="1">
          <a:blip r:embed="rId3">
            <a:alphaModFix/>
          </a:blip>
          <a:srcRect b="0" l="0" r="0" t="0"/>
          <a:stretch/>
        </p:blipFill>
        <p:spPr>
          <a:xfrm>
            <a:off x="7800116" y="4379127"/>
            <a:ext cx="1191259" cy="6701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WEE">
  <a:themeElements>
    <a:clrScheme name="Simple Light">
      <a:dk1>
        <a:srgbClr val="FFFFFF"/>
      </a:dk1>
      <a:lt1>
        <a:srgbClr val="039BE5"/>
      </a:lt1>
      <a:dk2>
        <a:srgbClr val="404040"/>
      </a:dk2>
      <a:lt2>
        <a:srgbClr val="EEEEEE"/>
      </a:lt2>
      <a:accent1>
        <a:srgbClr val="FF791A"/>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