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Proxima Nova"/>
      <p:regular r:id="rId33"/>
      <p:bold r:id="rId34"/>
      <p:italic r:id="rId35"/>
      <p:boldItalic r:id="rId36"/>
    </p:embeddedFont>
    <p:embeddedFont>
      <p:font typeface="Proxima Nova Extrabold"/>
      <p:bold r:id="rId37"/>
    </p:embeddedFont>
    <p:embeddedFont>
      <p:font typeface="Proxima Nova Semibold"/>
      <p:regular r:id="rId38"/>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1" roundtripDataSignature="AMtx7miK72QBA+riaSmkgygsED2iKho0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20823D-63D5-4452-AA91-6AB90A9B73C5}">
  <a:tblStyle styleId="{A220823D-63D5-4452-AA91-6AB90A9B73C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Semibold-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roximaNova-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roximaNova-italic.fntdata"/><Relationship Id="rId12" Type="http://schemas.openxmlformats.org/officeDocument/2006/relationships/slide" Target="slides/slide6.xml"/><Relationship Id="rId34" Type="http://schemas.openxmlformats.org/officeDocument/2006/relationships/font" Target="fonts/ProximaNova-bold.fntdata"/><Relationship Id="rId15" Type="http://schemas.openxmlformats.org/officeDocument/2006/relationships/slide" Target="slides/slide9.xml"/><Relationship Id="rId37" Type="http://schemas.openxmlformats.org/officeDocument/2006/relationships/font" Target="fonts/ProximaNovaExtrabold-bold.fntdata"/><Relationship Id="rId14" Type="http://schemas.openxmlformats.org/officeDocument/2006/relationships/slide" Target="slides/slide8.xml"/><Relationship Id="rId36" Type="http://schemas.openxmlformats.org/officeDocument/2006/relationships/font" Target="fonts/ProximaNova-boldItalic.fntdata"/><Relationship Id="rId17" Type="http://schemas.openxmlformats.org/officeDocument/2006/relationships/slide" Target="slides/slide11.xml"/><Relationship Id="rId39" Type="http://schemas.openxmlformats.org/officeDocument/2006/relationships/font" Target="fonts/ProximaNovaSemibold-bold.fntdata"/><Relationship Id="rId16" Type="http://schemas.openxmlformats.org/officeDocument/2006/relationships/slide" Target="slides/slide10.xml"/><Relationship Id="rId38" Type="http://schemas.openxmlformats.org/officeDocument/2006/relationships/font" Target="fonts/ProximaNovaSemibold-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Font typeface="Proxima Nova Extrabold"/>
              <a:buNone/>
              <a:defRPr sz="52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Proxima Nova Semibold"/>
              <a:buNone/>
              <a:defRPr sz="2800">
                <a:latin typeface="Proxima Nova Semibold"/>
                <a:ea typeface="Proxima Nova Semibold"/>
                <a:cs typeface="Proxima Nova Semibold"/>
                <a:sym typeface="Proxima Nova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 name="Shape 13"/>
        <p:cNvGrpSpPr/>
        <p:nvPr/>
      </p:nvGrpSpPr>
      <p:grpSpPr>
        <a:xfrm>
          <a:off x="0" y="0"/>
          <a:ext cx="0" cy="0"/>
          <a:chOff x="0" y="0"/>
          <a:chExt cx="0" cy="0"/>
        </a:xfrm>
      </p:grpSpPr>
      <p:sp>
        <p:nvSpPr>
          <p:cNvPr id="14" name="Google Shape;14;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 name="Google Shape;16;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 name="Google Shape;17;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 name="Google Shape;1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Proxima Nova Semibold"/>
              <a:buChar char="●"/>
              <a:defRPr>
                <a:latin typeface="Proxima Nova Semibold"/>
                <a:ea typeface="Proxima Nova Semibold"/>
                <a:cs typeface="Proxima Nova Semibold"/>
                <a:sym typeface="Proxima Nova Semibold"/>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Proxima Nova Extrabold"/>
              <a:buNone/>
              <a:defRPr sz="36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 name="Google Shape;3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3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3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3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3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Proxima Nova Semibold"/>
              <a:buNone/>
              <a:defRPr b="0" i="0" sz="2800" u="none" cap="none" strike="noStrike">
                <a:solidFill>
                  <a:schemeClr val="dk1"/>
                </a:solidFill>
                <a:latin typeface="Proxima Nova Semibold"/>
                <a:ea typeface="Proxima Nova Semibold"/>
                <a:cs typeface="Proxima Nova Semibold"/>
                <a:sym typeface="Proxima Nova Semi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1600"/>
              </a:spcBef>
              <a:spcAft>
                <a:spcPts val="160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8" name="Google Shape;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Curriculum Anchor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19" name="Shape 119"/>
        <p:cNvGrpSpPr/>
        <p:nvPr/>
      </p:nvGrpSpPr>
      <p:grpSpPr>
        <a:xfrm>
          <a:off x="0" y="0"/>
          <a:ext cx="0" cy="0"/>
          <a:chOff x="0" y="0"/>
          <a:chExt cx="0" cy="0"/>
        </a:xfrm>
      </p:grpSpPr>
      <p:pic>
        <p:nvPicPr>
          <p:cNvPr id="120" name="Google Shape;120;p10"/>
          <p:cNvPicPr preferRelativeResize="0"/>
          <p:nvPr/>
        </p:nvPicPr>
        <p:blipFill rotWithShape="1">
          <a:blip r:embed="rId3">
            <a:alphaModFix/>
          </a:blip>
          <a:srcRect b="0" l="0" r="0" t="0"/>
          <a:stretch/>
        </p:blipFill>
        <p:spPr>
          <a:xfrm>
            <a:off x="1257325" y="91538"/>
            <a:ext cx="6629350" cy="497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24" name="Shape 124"/>
        <p:cNvGrpSpPr/>
        <p:nvPr/>
      </p:nvGrpSpPr>
      <p:grpSpPr>
        <a:xfrm>
          <a:off x="0" y="0"/>
          <a:ext cx="0" cy="0"/>
          <a:chOff x="0" y="0"/>
          <a:chExt cx="0" cy="0"/>
        </a:xfrm>
      </p:grpSpPr>
      <p:sp>
        <p:nvSpPr>
          <p:cNvPr id="125" name="Google Shape;125;p11"/>
          <p:cNvSpPr txBox="1"/>
          <p:nvPr>
            <p:ph type="ctrTitle"/>
          </p:nvPr>
        </p:nvSpPr>
        <p:spPr>
          <a:xfrm>
            <a:off x="311700" y="744575"/>
            <a:ext cx="8520600" cy="729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 - Refined</a:t>
            </a:r>
            <a:endParaRPr/>
          </a:p>
        </p:txBody>
      </p:sp>
      <p:sp>
        <p:nvSpPr>
          <p:cNvPr id="126" name="Google Shape;126;p11"/>
          <p:cNvSpPr txBox="1"/>
          <p:nvPr>
            <p:ph idx="1" type="subTitle"/>
          </p:nvPr>
        </p:nvSpPr>
        <p:spPr>
          <a:xfrm>
            <a:off x="462050" y="1702575"/>
            <a:ext cx="8520600" cy="139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How does our school’s energy use impact our local tidal wetlands?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30" name="Shape 130"/>
        <p:cNvGrpSpPr/>
        <p:nvPr/>
      </p:nvGrpSpPr>
      <p:grpSpPr>
        <a:xfrm>
          <a:off x="0" y="0"/>
          <a:ext cx="0" cy="0"/>
          <a:chOff x="0" y="0"/>
          <a:chExt cx="0" cy="0"/>
        </a:xfrm>
      </p:grpSpPr>
      <p:sp>
        <p:nvSpPr>
          <p:cNvPr id="131" name="Google Shape;131;p12"/>
          <p:cNvSpPr txBox="1"/>
          <p:nvPr>
            <p:ph idx="1" type="subTitle"/>
          </p:nvPr>
        </p:nvSpPr>
        <p:spPr>
          <a:xfrm>
            <a:off x="174175" y="141825"/>
            <a:ext cx="2128500" cy="48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does our school’s energy use impact our local tidal wetlands?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rPr lang="en"/>
              <a:t>Supporting Questions</a:t>
            </a:r>
            <a:endParaRPr/>
          </a:p>
          <a:p>
            <a:pPr indent="0" lvl="0" marL="0" rtl="0" algn="ctr">
              <a:lnSpc>
                <a:spcPct val="100000"/>
              </a:lnSpc>
              <a:spcBef>
                <a:spcPts val="0"/>
              </a:spcBef>
              <a:spcAft>
                <a:spcPts val="0"/>
              </a:spcAft>
              <a:buSzPts val="2800"/>
              <a:buNone/>
            </a:pPr>
            <a:r>
              <a:t/>
            </a:r>
            <a:endParaRPr/>
          </a:p>
        </p:txBody>
      </p:sp>
      <p:pic>
        <p:nvPicPr>
          <p:cNvPr id="132" name="Google Shape;132;p12"/>
          <p:cNvPicPr preferRelativeResize="0"/>
          <p:nvPr/>
        </p:nvPicPr>
        <p:blipFill rotWithShape="1">
          <a:blip r:embed="rId3">
            <a:alphaModFix/>
          </a:blip>
          <a:srcRect b="0" l="0" r="0" t="0"/>
          <a:stretch/>
        </p:blipFill>
        <p:spPr>
          <a:xfrm>
            <a:off x="2397725" y="83863"/>
            <a:ext cx="6629350" cy="4975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36" name="Shape 136"/>
        <p:cNvGrpSpPr/>
        <p:nvPr/>
      </p:nvGrpSpPr>
      <p:grpSpPr>
        <a:xfrm>
          <a:off x="0" y="0"/>
          <a:ext cx="0" cy="0"/>
          <a:chOff x="0" y="0"/>
          <a:chExt cx="0" cy="0"/>
        </a:xfrm>
      </p:grpSpPr>
      <p:sp>
        <p:nvSpPr>
          <p:cNvPr id="137" name="Google Shape;137;p13"/>
          <p:cNvSpPr txBox="1"/>
          <p:nvPr>
            <p:ph type="ctrTitle"/>
          </p:nvPr>
        </p:nvSpPr>
        <p:spPr>
          <a:xfrm>
            <a:off x="311700" y="1515700"/>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Supporting Questions</a:t>
            </a:r>
            <a:endParaRPr/>
          </a:p>
          <a:p>
            <a:pPr indent="0" lvl="0" marL="0" rtl="0" algn="ctr">
              <a:lnSpc>
                <a:spcPct val="100000"/>
              </a:lnSpc>
              <a:spcBef>
                <a:spcPts val="0"/>
              </a:spcBef>
              <a:spcAft>
                <a:spcPts val="0"/>
              </a:spcAft>
              <a:buSzPts val="5200"/>
              <a:buNone/>
            </a:pPr>
            <a:r>
              <a:rPr lang="en"/>
              <a:t>Brainstorming</a:t>
            </a:r>
            <a:endParaRPr/>
          </a:p>
        </p:txBody>
      </p:sp>
      <p:sp>
        <p:nvSpPr>
          <p:cNvPr id="138" name="Google Shape;138;p13"/>
          <p:cNvSpPr txBox="1"/>
          <p:nvPr>
            <p:ph idx="1" type="subTitle"/>
          </p:nvPr>
        </p:nvSpPr>
        <p:spPr>
          <a:xfrm>
            <a:off x="311700" y="26958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[Insert Workshop Driving Question]</a:t>
            </a:r>
            <a:endParaRPr/>
          </a:p>
        </p:txBody>
      </p:sp>
      <p:pic>
        <p:nvPicPr>
          <p:cNvPr id="139" name="Google Shape;139;p13"/>
          <p:cNvPicPr preferRelativeResize="0"/>
          <p:nvPr/>
        </p:nvPicPr>
        <p:blipFill rotWithShape="1">
          <a:blip r:embed="rId3">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43" name="Shape 143"/>
        <p:cNvGrpSpPr/>
        <p:nvPr/>
      </p:nvGrpSpPr>
      <p:grpSpPr>
        <a:xfrm>
          <a:off x="0" y="0"/>
          <a:ext cx="0" cy="0"/>
          <a:chOff x="0" y="0"/>
          <a:chExt cx="0" cy="0"/>
        </a:xfrm>
      </p:grpSpPr>
      <p:sp>
        <p:nvSpPr>
          <p:cNvPr id="144" name="Google Shape;144;p14"/>
          <p:cNvSpPr txBox="1"/>
          <p:nvPr>
            <p:ph type="ctrTitle"/>
          </p:nvPr>
        </p:nvSpPr>
        <p:spPr>
          <a:xfrm>
            <a:off x="256325" y="1387900"/>
            <a:ext cx="8520600" cy="997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Supporting questions</a:t>
            </a:r>
            <a:endParaRPr/>
          </a:p>
        </p:txBody>
      </p:sp>
      <p:sp>
        <p:nvSpPr>
          <p:cNvPr id="145" name="Google Shape;145;p14"/>
          <p:cNvSpPr txBox="1"/>
          <p:nvPr>
            <p:ph idx="1" type="subTitle"/>
          </p:nvPr>
        </p:nvSpPr>
        <p:spPr>
          <a:xfrm>
            <a:off x="311700" y="197200"/>
            <a:ext cx="8520600" cy="997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How does our school’s energy use impact our local tidal wetlands?</a:t>
            </a:r>
            <a:endParaRPr/>
          </a:p>
          <a:p>
            <a:pPr indent="0" lvl="0" marL="0" rtl="0" algn="ctr">
              <a:lnSpc>
                <a:spcPct val="100000"/>
              </a:lnSpc>
              <a:spcBef>
                <a:spcPts val="0"/>
              </a:spcBef>
              <a:spcAft>
                <a:spcPts val="0"/>
              </a:spcAft>
              <a:buSzPts val="2800"/>
              <a:buNone/>
            </a:pPr>
            <a:r>
              <a:t/>
            </a:r>
            <a:endParaRPr/>
          </a:p>
        </p:txBody>
      </p:sp>
      <p:sp>
        <p:nvSpPr>
          <p:cNvPr id="146" name="Google Shape;146;p14"/>
          <p:cNvSpPr txBox="1"/>
          <p:nvPr/>
        </p:nvSpPr>
        <p:spPr>
          <a:xfrm>
            <a:off x="356175" y="2521875"/>
            <a:ext cx="3655800" cy="182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What is our energy use?</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Why does it matter?</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How do we measure it?</a:t>
            </a:r>
            <a:endParaRPr b="0" i="0" sz="2400" u="none" cap="none" strike="noStrike">
              <a:solidFill>
                <a:srgbClr val="000000"/>
              </a:solidFill>
              <a:latin typeface="Proxima Nova"/>
              <a:ea typeface="Proxima Nova"/>
              <a:cs typeface="Proxima Nova"/>
              <a:sym typeface="Proxima Nova"/>
            </a:endParaRPr>
          </a:p>
        </p:txBody>
      </p:sp>
      <p:sp>
        <p:nvSpPr>
          <p:cNvPr id="147" name="Google Shape;147;p14"/>
          <p:cNvSpPr txBox="1"/>
          <p:nvPr/>
        </p:nvSpPr>
        <p:spPr>
          <a:xfrm>
            <a:off x="4694600" y="2563500"/>
            <a:ext cx="3796200" cy="182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Where are our wetlands?</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Why do they matter?</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What is happening to them?</a:t>
            </a:r>
            <a:endParaRPr b="0" i="0" sz="2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51" name="Shape 151"/>
        <p:cNvGrpSpPr/>
        <p:nvPr/>
      </p:nvGrpSpPr>
      <p:grpSpPr>
        <a:xfrm>
          <a:off x="0" y="0"/>
          <a:ext cx="0" cy="0"/>
          <a:chOff x="0" y="0"/>
          <a:chExt cx="0" cy="0"/>
        </a:xfrm>
      </p:grpSpPr>
      <p:sp>
        <p:nvSpPr>
          <p:cNvPr id="152" name="Google Shape;152;p1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did your perceptions of the local issue/phenomena change after you went outside?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do you see this difference benefiting your students? </a:t>
            </a:r>
            <a:endParaRPr sz="2400">
              <a:latin typeface="Proxima Nova Semibold"/>
              <a:ea typeface="Proxima Nova Semibold"/>
              <a:cs typeface="Proxima Nova Semibold"/>
              <a:sym typeface="Proxima Nova Semibold"/>
            </a:endParaRPr>
          </a:p>
        </p:txBody>
      </p:sp>
      <p:pic>
        <p:nvPicPr>
          <p:cNvPr id="153" name="Google Shape;153;p15"/>
          <p:cNvPicPr preferRelativeResize="0"/>
          <p:nvPr/>
        </p:nvPicPr>
        <p:blipFill rotWithShape="1">
          <a:blip r:embed="rId3">
            <a:alphaModFix/>
          </a:blip>
          <a:srcRect b="0" l="0" r="0" t="0"/>
          <a:stretch/>
        </p:blipFill>
        <p:spPr>
          <a:xfrm>
            <a:off x="544926" y="789026"/>
            <a:ext cx="3565450" cy="3565450"/>
          </a:xfrm>
          <a:prstGeom prst="rect">
            <a:avLst/>
          </a:prstGeom>
          <a:noFill/>
          <a:ln>
            <a:noFill/>
          </a:ln>
        </p:spPr>
      </p:pic>
      <p:pic>
        <p:nvPicPr>
          <p:cNvPr id="154" name="Google Shape;154;p15"/>
          <p:cNvPicPr preferRelativeResize="0"/>
          <p:nvPr/>
        </p:nvPicPr>
        <p:blipFill rotWithShape="1">
          <a:blip r:embed="rId4">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58" name="Shape 158"/>
        <p:cNvGrpSpPr/>
        <p:nvPr/>
      </p:nvGrpSpPr>
      <p:grpSpPr>
        <a:xfrm>
          <a:off x="0" y="0"/>
          <a:ext cx="0" cy="0"/>
          <a:chOff x="0" y="0"/>
          <a:chExt cx="0" cy="0"/>
        </a:xfrm>
      </p:grpSpPr>
      <p:sp>
        <p:nvSpPr>
          <p:cNvPr id="159" name="Google Shape;159;p16"/>
          <p:cNvSpPr txBox="1"/>
          <p:nvPr>
            <p:ph idx="1" type="subTitle"/>
          </p:nvPr>
        </p:nvSpPr>
        <p:spPr>
          <a:xfrm>
            <a:off x="446225" y="441675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The Outside: Has both Answers and Questions </a:t>
            </a:r>
            <a:endParaRPr/>
          </a:p>
        </p:txBody>
      </p:sp>
      <p:pic>
        <p:nvPicPr>
          <p:cNvPr id="160" name="Google Shape;160;p16"/>
          <p:cNvPicPr preferRelativeResize="0"/>
          <p:nvPr/>
        </p:nvPicPr>
        <p:blipFill rotWithShape="1">
          <a:blip r:embed="rId3">
            <a:alphaModFix/>
          </a:blip>
          <a:srcRect b="0" l="0" r="0" t="0"/>
          <a:stretch/>
        </p:blipFill>
        <p:spPr>
          <a:xfrm>
            <a:off x="1310890" y="115475"/>
            <a:ext cx="6451911" cy="4301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64" name="Shape 164"/>
        <p:cNvGrpSpPr/>
        <p:nvPr/>
      </p:nvGrpSpPr>
      <p:grpSpPr>
        <a:xfrm>
          <a:off x="0" y="0"/>
          <a:ext cx="0" cy="0"/>
          <a:chOff x="0" y="0"/>
          <a:chExt cx="0" cy="0"/>
        </a:xfrm>
      </p:grpSpPr>
      <p:sp>
        <p:nvSpPr>
          <p:cNvPr id="165" name="Google Shape;165;p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3</a:t>
            </a:r>
            <a:endParaRPr/>
          </a:p>
        </p:txBody>
      </p:sp>
      <p:sp>
        <p:nvSpPr>
          <p:cNvPr id="166" name="Google Shape;166;p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Introducing Action Early</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70" name="Shape 170"/>
        <p:cNvGrpSpPr/>
        <p:nvPr/>
      </p:nvGrpSpPr>
      <p:grpSpPr>
        <a:xfrm>
          <a:off x="0" y="0"/>
          <a:ext cx="0" cy="0"/>
          <a:chOff x="0" y="0"/>
          <a:chExt cx="0" cy="0"/>
        </a:xfrm>
      </p:grpSpPr>
      <p:sp>
        <p:nvSpPr>
          <p:cNvPr id="171" name="Google Shape;171;p1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latin typeface="Proxima Nova Semibold"/>
                <a:ea typeface="Proxima Nova Semibold"/>
                <a:cs typeface="Proxima Nova Semibold"/>
                <a:sym typeface="Proxima Nova Semibold"/>
              </a:rPr>
              <a:t>When have you been involved in environmental or social action?</a:t>
            </a:r>
            <a:endParaRPr sz="2400">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rPr lang="en" sz="2400">
                <a:latin typeface="Proxima Nova Semibold"/>
                <a:ea typeface="Proxima Nova Semibold"/>
                <a:cs typeface="Proxima Nova Semibold"/>
                <a:sym typeface="Proxima Nova Semibold"/>
              </a:rPr>
              <a:t>How did you get involved? What did it mean to you then? Now?</a:t>
            </a:r>
            <a:endParaRPr sz="2400">
              <a:latin typeface="Proxima Nova Semibold"/>
              <a:ea typeface="Proxima Nova Semibold"/>
              <a:cs typeface="Proxima Nova Semibold"/>
              <a:sym typeface="Proxima Nova Semibold"/>
            </a:endParaRPr>
          </a:p>
        </p:txBody>
      </p:sp>
      <p:pic>
        <p:nvPicPr>
          <p:cNvPr id="172" name="Google Shape;172;p18"/>
          <p:cNvPicPr preferRelativeResize="0"/>
          <p:nvPr/>
        </p:nvPicPr>
        <p:blipFill rotWithShape="1">
          <a:blip r:embed="rId3">
            <a:alphaModFix/>
          </a:blip>
          <a:srcRect b="0" l="0" r="0" t="0"/>
          <a:stretch/>
        </p:blipFill>
        <p:spPr>
          <a:xfrm>
            <a:off x="575851" y="789026"/>
            <a:ext cx="3565450" cy="3565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76" name="Shape 176"/>
        <p:cNvGrpSpPr/>
        <p:nvPr/>
      </p:nvGrpSpPr>
      <p:grpSpPr>
        <a:xfrm>
          <a:off x="0" y="0"/>
          <a:ext cx="0" cy="0"/>
          <a:chOff x="0" y="0"/>
          <a:chExt cx="0" cy="0"/>
        </a:xfrm>
      </p:grpSpPr>
      <p:sp>
        <p:nvSpPr>
          <p:cNvPr id="177" name="Google Shape;17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to achieve meaningful action</a:t>
            </a:r>
            <a:endParaRPr/>
          </a:p>
        </p:txBody>
      </p:sp>
      <p:sp>
        <p:nvSpPr>
          <p:cNvPr id="178" name="Google Shape;178;p19"/>
          <p:cNvSpPr txBox="1"/>
          <p:nvPr/>
        </p:nvSpPr>
        <p:spPr>
          <a:xfrm>
            <a:off x="405400" y="1640550"/>
            <a:ext cx="2378100" cy="18624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Factors influencing individual choices and actions</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179" name="Google Shape;179;p19"/>
          <p:cNvSpPr txBox="1"/>
          <p:nvPr/>
        </p:nvSpPr>
        <p:spPr>
          <a:xfrm>
            <a:off x="33975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Perceived locus of control for affecting change</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180" name="Google Shape;180;p19"/>
          <p:cNvSpPr txBox="1"/>
          <p:nvPr/>
        </p:nvSpPr>
        <p:spPr>
          <a:xfrm>
            <a:off x="64542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Degree of lasting impact on an individual’s stewardship behaviors</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181" name="Google Shape;181;p19"/>
          <p:cNvSpPr txBox="1"/>
          <p:nvPr/>
        </p:nvSpPr>
        <p:spPr>
          <a:xfrm>
            <a:off x="1134575" y="3892900"/>
            <a:ext cx="7891500" cy="1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Semibold"/>
                <a:ea typeface="Proxima Nova Semibold"/>
                <a:cs typeface="Proxima Nova Semibold"/>
                <a:sym typeface="Proxima Nova Semibold"/>
              </a:rPr>
              <a:t>What are the benefits to engaging students in action?</a:t>
            </a:r>
            <a:endParaRPr b="0" i="1" sz="1800" u="none" cap="none" strike="noStrike">
              <a:solidFill>
                <a:schemeClr val="dk2"/>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2"/>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Semibold"/>
                <a:ea typeface="Proxima Nova Semibold"/>
                <a:cs typeface="Proxima Nova Semibold"/>
                <a:sym typeface="Proxima Nova Semibold"/>
              </a:rPr>
              <a:t>What are some successes and challenges to engaging students in action?</a:t>
            </a:r>
            <a:endParaRPr b="0" i="1" sz="1800" u="none" cap="none" strike="noStrike">
              <a:solidFill>
                <a:schemeClr val="dk2"/>
              </a:solidFill>
              <a:latin typeface="Proxima Nova Semibold"/>
              <a:ea typeface="Proxima Nova Semibold"/>
              <a:cs typeface="Proxima Nova Semibold"/>
              <a:sym typeface="Proxima Nova Semibold"/>
            </a:endParaRPr>
          </a:p>
        </p:txBody>
      </p:sp>
      <p:sp>
        <p:nvSpPr>
          <p:cNvPr id="182" name="Google Shape;182;p19"/>
          <p:cNvSpPr/>
          <p:nvPr/>
        </p:nvSpPr>
        <p:spPr>
          <a:xfrm>
            <a:off x="2783500" y="2237100"/>
            <a:ext cx="563700" cy="669300"/>
          </a:xfrm>
          <a:prstGeom prst="mathPlus">
            <a:avLst>
              <a:gd fmla="val 23520" name="adj1"/>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9"/>
          <p:cNvSpPr/>
          <p:nvPr/>
        </p:nvSpPr>
        <p:spPr>
          <a:xfrm>
            <a:off x="5833050" y="2285400"/>
            <a:ext cx="563700" cy="572700"/>
          </a:xfrm>
          <a:prstGeom prst="right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 name="Google Shape;184;p19"/>
          <p:cNvPicPr preferRelativeResize="0"/>
          <p:nvPr/>
        </p:nvPicPr>
        <p:blipFill rotWithShape="1">
          <a:blip r:embed="rId3">
            <a:alphaModFix/>
          </a:blip>
          <a:srcRect b="0" l="0" r="0" t="0"/>
          <a:stretch/>
        </p:blipFill>
        <p:spPr>
          <a:xfrm>
            <a:off x="39751" y="3865388"/>
            <a:ext cx="1094825" cy="1094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1</a:t>
            </a:r>
            <a:endParaRPr/>
          </a:p>
        </p:txBody>
      </p:sp>
      <p:sp>
        <p:nvSpPr>
          <p:cNvPr id="60" name="Google Shape;60;p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Exploring Local Issues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88" name="Shape 188"/>
        <p:cNvGrpSpPr/>
        <p:nvPr/>
      </p:nvGrpSpPr>
      <p:grpSpPr>
        <a:xfrm>
          <a:off x="0" y="0"/>
          <a:ext cx="0" cy="0"/>
          <a:chOff x="0" y="0"/>
          <a:chExt cx="0" cy="0"/>
        </a:xfrm>
      </p:grpSpPr>
      <p:sp>
        <p:nvSpPr>
          <p:cNvPr id="189" name="Google Shape;189;p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4</a:t>
            </a:r>
            <a:endParaRPr/>
          </a:p>
        </p:txBody>
      </p:sp>
      <p:sp>
        <p:nvSpPr>
          <p:cNvPr id="190" name="Google Shape;190;p2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Introducing the MWEE Planning Tools</a:t>
            </a:r>
            <a:endParaRPr sz="3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94" name="Shape 194"/>
        <p:cNvGrpSpPr/>
        <p:nvPr/>
      </p:nvGrpSpPr>
      <p:grpSpPr>
        <a:xfrm>
          <a:off x="0" y="0"/>
          <a:ext cx="0" cy="0"/>
          <a:chOff x="0" y="0"/>
          <a:chExt cx="0" cy="0"/>
        </a:xfrm>
      </p:grpSpPr>
      <p:sp>
        <p:nvSpPr>
          <p:cNvPr id="195" name="Google Shape;195;p21"/>
          <p:cNvSpPr txBox="1"/>
          <p:nvPr>
            <p:ph type="title"/>
          </p:nvPr>
        </p:nvSpPr>
        <p:spPr>
          <a:xfrm>
            <a:off x="311700" y="233200"/>
            <a:ext cx="8645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ShoreRivers + Dorchester &amp; Talbot County 3rd Grade </a:t>
            </a:r>
            <a:endParaRPr/>
          </a:p>
        </p:txBody>
      </p:sp>
      <p:sp>
        <p:nvSpPr>
          <p:cNvPr id="196" name="Google Shape;196;p21"/>
          <p:cNvSpPr txBox="1"/>
          <p:nvPr>
            <p:ph idx="1" type="body"/>
          </p:nvPr>
        </p:nvSpPr>
        <p:spPr>
          <a:xfrm>
            <a:off x="311700" y="923875"/>
            <a:ext cx="4260300" cy="414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rgbClr val="333333"/>
                </a:solidFill>
              </a:rPr>
              <a:t>How does this MWEE provide opportunities to explore the impacts of a local environmental issue? </a:t>
            </a:r>
            <a:endParaRPr>
              <a:solidFill>
                <a:srgbClr val="333333"/>
              </a:solidFill>
            </a:endParaRPr>
          </a:p>
          <a:p>
            <a:pPr indent="0" lvl="0" marL="0" rtl="0" algn="l">
              <a:lnSpc>
                <a:spcPct val="100000"/>
              </a:lnSpc>
              <a:spcBef>
                <a:spcPts val="1600"/>
              </a:spcBef>
              <a:spcAft>
                <a:spcPts val="0"/>
              </a:spcAft>
              <a:buSzPts val="1800"/>
              <a:buNone/>
            </a:pPr>
            <a:r>
              <a:rPr lang="en">
                <a:solidFill>
                  <a:srgbClr val="333333"/>
                </a:solidFill>
              </a:rPr>
              <a:t>Which characteristics of an effective driving questions are embodied in this example? (p. </a:t>
            </a:r>
            <a:r>
              <a:rPr lang="en">
                <a:solidFill>
                  <a:srgbClr val="333333"/>
                </a:solidFill>
                <a:extLst>
                  <a:ext uri="http://customooxmlschemas.google.com/">
                    <go:slidesCustomData xmlns:go="http://customooxmlschemas.google.com/" textRoundtripDataId="1"/>
                  </a:ext>
                </a:extLst>
              </a:rPr>
              <a:t>8 MWEE Guide</a:t>
            </a:r>
            <a:r>
              <a:rPr lang="en">
                <a:solidFill>
                  <a:srgbClr val="333333"/>
                </a:solidFill>
              </a:rPr>
              <a:t>)</a:t>
            </a:r>
            <a:endParaRPr>
              <a:solidFill>
                <a:srgbClr val="333333"/>
              </a:solidFill>
            </a:endParaRPr>
          </a:p>
          <a:p>
            <a:pPr indent="0" lvl="0" marL="0" rtl="0" algn="l">
              <a:lnSpc>
                <a:spcPct val="100000"/>
              </a:lnSpc>
              <a:spcBef>
                <a:spcPts val="1600"/>
              </a:spcBef>
              <a:spcAft>
                <a:spcPts val="0"/>
              </a:spcAft>
              <a:buSzPts val="1800"/>
              <a:buNone/>
            </a:pPr>
            <a:r>
              <a:rPr lang="en">
                <a:solidFill>
                  <a:srgbClr val="333333"/>
                </a:solidFill>
              </a:rPr>
              <a:t>How are core ideas and practices of multiple disciplines defined and integrated into the MWEE? </a:t>
            </a:r>
            <a:endParaRPr>
              <a:solidFill>
                <a:srgbClr val="333333"/>
              </a:solidFill>
            </a:endParaRPr>
          </a:p>
          <a:p>
            <a:pPr indent="0" lvl="0" marL="0" rtl="0" algn="l">
              <a:lnSpc>
                <a:spcPct val="100000"/>
              </a:lnSpc>
              <a:spcBef>
                <a:spcPts val="1600"/>
              </a:spcBef>
              <a:spcAft>
                <a:spcPts val="1600"/>
              </a:spcAft>
              <a:buSzPts val="1800"/>
              <a:buNone/>
            </a:pPr>
            <a:r>
              <a:rPr lang="en">
                <a:solidFill>
                  <a:srgbClr val="333333"/>
                </a:solidFill>
              </a:rPr>
              <a:t>Could exploration of this issue logically culminate in stewardship and/or civic action?</a:t>
            </a:r>
            <a:endParaRPr/>
          </a:p>
        </p:txBody>
      </p:sp>
      <p:pic>
        <p:nvPicPr>
          <p:cNvPr id="197" name="Google Shape;197;p21"/>
          <p:cNvPicPr preferRelativeResize="0"/>
          <p:nvPr/>
        </p:nvPicPr>
        <p:blipFill rotWithShape="1">
          <a:blip r:embed="rId3">
            <a:alphaModFix/>
          </a:blip>
          <a:srcRect b="0" l="0" r="0" t="0"/>
          <a:stretch/>
        </p:blipFill>
        <p:spPr>
          <a:xfrm>
            <a:off x="4724400" y="1170125"/>
            <a:ext cx="4130663" cy="2753775"/>
          </a:xfrm>
          <a:prstGeom prst="rect">
            <a:avLst/>
          </a:prstGeom>
          <a:noFill/>
          <a:ln>
            <a:noFill/>
          </a:ln>
        </p:spPr>
      </p:pic>
      <p:pic>
        <p:nvPicPr>
          <p:cNvPr id="198" name="Google Shape;198;p21"/>
          <p:cNvPicPr preferRelativeResize="0"/>
          <p:nvPr/>
        </p:nvPicPr>
        <p:blipFill rotWithShape="1">
          <a:blip r:embed="rId4">
            <a:alphaModFix/>
          </a:blip>
          <a:srcRect b="0" l="0" r="0" t="0"/>
          <a:stretch/>
        </p:blipFill>
        <p:spPr>
          <a:xfrm>
            <a:off x="7170238" y="4006188"/>
            <a:ext cx="1786574" cy="10049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02" name="Shape 202"/>
        <p:cNvGrpSpPr/>
        <p:nvPr/>
      </p:nvGrpSpPr>
      <p:grpSpPr>
        <a:xfrm>
          <a:off x="0" y="0"/>
          <a:ext cx="0" cy="0"/>
          <a:chOff x="0" y="0"/>
          <a:chExt cx="0" cy="0"/>
        </a:xfrm>
      </p:grpSpPr>
      <p:sp>
        <p:nvSpPr>
          <p:cNvPr id="203" name="Google Shape;203;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5</a:t>
            </a:r>
            <a:endParaRPr/>
          </a:p>
        </p:txBody>
      </p:sp>
      <p:sp>
        <p:nvSpPr>
          <p:cNvPr id="204" name="Google Shape;204;p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Plan it!</a:t>
            </a:r>
            <a:endParaRPr sz="3000"/>
          </a:p>
        </p:txBody>
      </p:sp>
      <p:pic>
        <p:nvPicPr>
          <p:cNvPr id="205" name="Google Shape;205;p22"/>
          <p:cNvPicPr preferRelativeResize="0"/>
          <p:nvPr/>
        </p:nvPicPr>
        <p:blipFill rotWithShape="1">
          <a:blip r:embed="rId3">
            <a:alphaModFix/>
          </a:blip>
          <a:srcRect b="0" l="0" r="0" t="0"/>
          <a:stretch/>
        </p:blipFill>
        <p:spPr>
          <a:xfrm>
            <a:off x="6989850" y="3970925"/>
            <a:ext cx="1786646" cy="1004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09" name="Shape 209"/>
        <p:cNvGrpSpPr/>
        <p:nvPr/>
      </p:nvGrpSpPr>
      <p:grpSpPr>
        <a:xfrm>
          <a:off x="0" y="0"/>
          <a:ext cx="0" cy="0"/>
          <a:chOff x="0" y="0"/>
          <a:chExt cx="0" cy="0"/>
        </a:xfrm>
      </p:grpSpPr>
      <p:sp>
        <p:nvSpPr>
          <p:cNvPr id="210" name="Google Shape;210;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Start planning </a:t>
            </a:r>
            <a:r>
              <a:rPr lang="en">
                <a:extLst>
                  <a:ext uri="http://customooxmlschemas.google.com/">
                    <go:slidesCustomData xmlns:go="http://customooxmlschemas.google.com/" textRoundtripDataId="2"/>
                  </a:ext>
                </a:extLst>
              </a:rPr>
              <a:t>your </a:t>
            </a:r>
            <a:r>
              <a:rPr lang="en"/>
              <a:t>MWEE!</a:t>
            </a:r>
            <a:endParaRPr/>
          </a:p>
        </p:txBody>
      </p:sp>
      <p:sp>
        <p:nvSpPr>
          <p:cNvPr id="211" name="Google Shape;211;p23"/>
          <p:cNvSpPr txBox="1"/>
          <p:nvPr>
            <p:ph idx="1" type="body"/>
          </p:nvPr>
        </p:nvSpPr>
        <p:spPr>
          <a:xfrm>
            <a:off x="3248525" y="1857294"/>
            <a:ext cx="5051100" cy="972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lang="en"/>
              <a:t>Complete the </a:t>
            </a:r>
            <a:r>
              <a:rPr lang="en" u="sng"/>
              <a:t>Curriculum Anchor</a:t>
            </a:r>
            <a:r>
              <a:rPr lang="en"/>
              <a:t> section (page 23) of the Environmental Literacy Model (ELM)</a:t>
            </a:r>
            <a:endParaRPr/>
          </a:p>
        </p:txBody>
      </p:sp>
      <p:sp>
        <p:nvSpPr>
          <p:cNvPr id="212" name="Google Shape;212;p23"/>
          <p:cNvSpPr txBox="1"/>
          <p:nvPr>
            <p:ph idx="1" type="body"/>
          </p:nvPr>
        </p:nvSpPr>
        <p:spPr>
          <a:xfrm>
            <a:off x="311700" y="3669175"/>
            <a:ext cx="8520600" cy="11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Reference the MWEE Audit Tool (pages 37-54) for additional guidance</a:t>
            </a:r>
            <a:endParaRPr/>
          </a:p>
          <a:p>
            <a:pPr indent="0" lvl="0" marL="0" rtl="0" algn="l">
              <a:lnSpc>
                <a:spcPct val="115000"/>
              </a:lnSpc>
              <a:spcBef>
                <a:spcPts val="1600"/>
              </a:spcBef>
              <a:spcAft>
                <a:spcPts val="1600"/>
              </a:spcAft>
              <a:buSzPts val="1800"/>
              <a:buNone/>
            </a:pPr>
            <a:r>
              <a:rPr lang="en"/>
              <a:t>Use each other to bounce off ideas!</a:t>
            </a:r>
            <a:endParaRPr/>
          </a:p>
        </p:txBody>
      </p:sp>
      <p:pic>
        <p:nvPicPr>
          <p:cNvPr id="213" name="Google Shape;213;p23"/>
          <p:cNvPicPr preferRelativeResize="0"/>
          <p:nvPr/>
        </p:nvPicPr>
        <p:blipFill rotWithShape="1">
          <a:blip r:embed="rId3">
            <a:alphaModFix/>
          </a:blip>
          <a:srcRect b="119" l="0" r="0" t="118"/>
          <a:stretch/>
        </p:blipFill>
        <p:spPr>
          <a:xfrm>
            <a:off x="819050" y="1082913"/>
            <a:ext cx="1953402" cy="2521073"/>
          </a:xfrm>
          <a:prstGeom prst="rect">
            <a:avLst/>
          </a:prstGeom>
          <a:noFill/>
          <a:ln cap="flat" cmpd="sng" w="19050">
            <a:solidFill>
              <a:srgbClr val="FFFFFF"/>
            </a:solidFill>
            <a:prstDash val="solid"/>
            <a:round/>
            <a:headEnd len="sm" w="sm" type="none"/>
            <a:tailEnd len="sm" w="sm" type="none"/>
          </a:ln>
        </p:spPr>
      </p:pic>
      <p:pic>
        <p:nvPicPr>
          <p:cNvPr id="214" name="Google Shape;214;p23"/>
          <p:cNvPicPr preferRelativeResize="0"/>
          <p:nvPr/>
        </p:nvPicPr>
        <p:blipFill rotWithShape="1">
          <a:blip r:embed="rId4">
            <a:alphaModFix/>
          </a:blip>
          <a:srcRect b="0" l="0" r="0" t="0"/>
          <a:stretch/>
        </p:blipFill>
        <p:spPr>
          <a:xfrm>
            <a:off x="7114400" y="4049150"/>
            <a:ext cx="1786646" cy="100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18" name="Shape 218"/>
        <p:cNvGrpSpPr/>
        <p:nvPr/>
      </p:nvGrpSpPr>
      <p:grpSpPr>
        <a:xfrm>
          <a:off x="0" y="0"/>
          <a:ext cx="0" cy="0"/>
          <a:chOff x="0" y="0"/>
          <a:chExt cx="0" cy="0"/>
        </a:xfrm>
      </p:grpSpPr>
      <p:sp>
        <p:nvSpPr>
          <p:cNvPr id="219" name="Google Shape;219;p24"/>
          <p:cNvSpPr txBox="1"/>
          <p:nvPr>
            <p:ph idx="4294967295" type="title"/>
          </p:nvPr>
        </p:nvSpPr>
        <p:spPr>
          <a:xfrm>
            <a:off x="2601250" y="1893050"/>
            <a:ext cx="4045200" cy="1482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200"/>
              <a:t>Additional Resources</a:t>
            </a:r>
            <a:endParaRPr sz="4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23" name="Shape 223"/>
        <p:cNvGrpSpPr/>
        <p:nvPr/>
      </p:nvGrpSpPr>
      <p:grpSpPr>
        <a:xfrm>
          <a:off x="0" y="0"/>
          <a:ext cx="0" cy="0"/>
          <a:chOff x="0" y="0"/>
          <a:chExt cx="0" cy="0"/>
        </a:xfrm>
      </p:grpSpPr>
      <p:sp>
        <p:nvSpPr>
          <p:cNvPr id="224" name="Google Shape;224;p25"/>
          <p:cNvSpPr txBox="1"/>
          <p:nvPr>
            <p:ph type="title"/>
          </p:nvPr>
        </p:nvSpPr>
        <p:spPr>
          <a:xfrm>
            <a:off x="1530900" y="445025"/>
            <a:ext cx="39162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Policies and Practices</a:t>
            </a:r>
            <a:endParaRPr/>
          </a:p>
        </p:txBody>
      </p:sp>
      <p:pic>
        <p:nvPicPr>
          <p:cNvPr id="225" name="Google Shape;225;p25"/>
          <p:cNvPicPr preferRelativeResize="0"/>
          <p:nvPr/>
        </p:nvPicPr>
        <p:blipFill rotWithShape="1">
          <a:blip r:embed="rId3">
            <a:alphaModFix/>
          </a:blip>
          <a:srcRect b="0" l="0" r="0" t="0"/>
          <a:stretch/>
        </p:blipFill>
        <p:spPr>
          <a:xfrm>
            <a:off x="662407" y="163823"/>
            <a:ext cx="726691" cy="853900"/>
          </a:xfrm>
          <a:prstGeom prst="rect">
            <a:avLst/>
          </a:prstGeom>
          <a:noFill/>
          <a:ln>
            <a:noFill/>
          </a:ln>
        </p:spPr>
      </p:pic>
      <p:graphicFrame>
        <p:nvGraphicFramePr>
          <p:cNvPr id="226" name="Google Shape;226;p25"/>
          <p:cNvGraphicFramePr/>
          <p:nvPr/>
        </p:nvGraphicFramePr>
        <p:xfrm>
          <a:off x="882025" y="1679550"/>
          <a:ext cx="3000000" cy="3000000"/>
        </p:xfrm>
        <a:graphic>
          <a:graphicData uri="http://schemas.openxmlformats.org/drawingml/2006/table">
            <a:tbl>
              <a:tblPr>
                <a:noFill/>
                <a:tableStyleId>{A220823D-63D5-4452-AA91-6AB90A9B73C5}</a:tableStyleId>
              </a:tblPr>
              <a:tblGrid>
                <a:gridCol w="2413000"/>
                <a:gridCol w="2413000"/>
                <a:gridCol w="2413000"/>
              </a:tblGrid>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Public Policy</a:t>
                      </a:r>
                      <a:endParaRPr sz="1800" u="none" cap="none" strike="noStrike">
                        <a:highlight>
                          <a:srgbClr val="F28D35"/>
                        </a:highlight>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28D35"/>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Private Policy</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28D35"/>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Community Practice</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28D35"/>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Written by the government (federal, state, tribal, or local)</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Created by businesses, organizations, or other established groups</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The habits and behaviors of people</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pic>
        <p:nvPicPr>
          <p:cNvPr id="227" name="Google Shape;227;p25"/>
          <p:cNvPicPr preferRelativeResize="0"/>
          <p:nvPr/>
        </p:nvPicPr>
        <p:blipFill rotWithShape="1">
          <a:blip r:embed="rId4">
            <a:alphaModFix/>
          </a:blip>
          <a:srcRect b="0" l="0" r="0" t="0"/>
          <a:stretch/>
        </p:blipFill>
        <p:spPr>
          <a:xfrm>
            <a:off x="7208638" y="3932263"/>
            <a:ext cx="1786574" cy="10049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31" name="Shape 231"/>
        <p:cNvGrpSpPr/>
        <p:nvPr/>
      </p:nvGrpSpPr>
      <p:grpSpPr>
        <a:xfrm>
          <a:off x="0" y="0"/>
          <a:ext cx="0" cy="0"/>
          <a:chOff x="0" y="0"/>
          <a:chExt cx="0" cy="0"/>
        </a:xfrm>
      </p:grpSpPr>
      <p:sp>
        <p:nvSpPr>
          <p:cNvPr id="232" name="Google Shape;232;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Defining the policies and practices that impact your MWEE issue may take time.</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do you see this step benefitting your students?</a:t>
            </a:r>
            <a:endParaRPr sz="2400">
              <a:latin typeface="Proxima Nova Semibold"/>
              <a:ea typeface="Proxima Nova Semibold"/>
              <a:cs typeface="Proxima Nova Semibold"/>
              <a:sym typeface="Proxima Nova Semibold"/>
            </a:endParaRPr>
          </a:p>
        </p:txBody>
      </p:sp>
      <p:pic>
        <p:nvPicPr>
          <p:cNvPr id="233" name="Google Shape;233;p26"/>
          <p:cNvPicPr preferRelativeResize="0"/>
          <p:nvPr/>
        </p:nvPicPr>
        <p:blipFill rotWithShape="1">
          <a:blip r:embed="rId3">
            <a:alphaModFix/>
          </a:blip>
          <a:srcRect b="0" l="0" r="0" t="0"/>
          <a:stretch/>
        </p:blipFill>
        <p:spPr>
          <a:xfrm>
            <a:off x="506251" y="788901"/>
            <a:ext cx="3565450" cy="356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64" name="Shape 64"/>
        <p:cNvGrpSpPr/>
        <p:nvPr/>
      </p:nvGrpSpPr>
      <p:grpSpPr>
        <a:xfrm>
          <a:off x="0" y="0"/>
          <a:ext cx="0" cy="0"/>
          <a:chOff x="0" y="0"/>
          <a:chExt cx="0" cy="0"/>
        </a:xfrm>
      </p:grpSpPr>
      <p:sp>
        <p:nvSpPr>
          <p:cNvPr id="65" name="Google Shape;6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Learn the Issues from </a:t>
            </a:r>
            <a:endParaRPr/>
          </a:p>
        </p:txBody>
      </p:sp>
      <p:sp>
        <p:nvSpPr>
          <p:cNvPr id="66" name="Google Shape;66;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Review the </a:t>
            </a:r>
            <a:r>
              <a:rPr lang="en"/>
              <a:t>i</a:t>
            </a:r>
            <a:r>
              <a:rPr lang="en">
                <a:latin typeface="Proxima Nova Semibold"/>
                <a:ea typeface="Proxima Nova Semibold"/>
                <a:cs typeface="Proxima Nova Semibold"/>
                <a:sym typeface="Proxima Nova Semibold"/>
              </a:rPr>
              <a:t>ssue </a:t>
            </a:r>
            <a:r>
              <a:rPr lang="en"/>
              <a:t>c</a:t>
            </a:r>
            <a:r>
              <a:rPr lang="en">
                <a:latin typeface="Proxima Nova Semibold"/>
                <a:ea typeface="Proxima Nova Semibold"/>
                <a:cs typeface="Proxima Nova Semibold"/>
                <a:sym typeface="Proxima Nova Semibold"/>
              </a:rPr>
              <a:t>ards describing common issues/problems within the Chesapeake Bay Watershed</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342900" lvl="0" marL="457200" rtl="0" algn="l">
              <a:lnSpc>
                <a:spcPct val="115000"/>
              </a:lnSpc>
              <a:spcBef>
                <a:spcPts val="160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Using the </a:t>
            </a:r>
            <a:r>
              <a:rPr lang="en"/>
              <a:t>i</a:t>
            </a:r>
            <a:r>
              <a:rPr lang="en">
                <a:latin typeface="Proxima Nova Semibold"/>
                <a:ea typeface="Proxima Nova Semibold"/>
                <a:cs typeface="Proxima Nova Semibold"/>
                <a:sym typeface="Proxima Nova Semibold"/>
              </a:rPr>
              <a:t>ssue </a:t>
            </a:r>
            <a:r>
              <a:rPr lang="en"/>
              <a:t>d</a:t>
            </a:r>
            <a:r>
              <a:rPr lang="en">
                <a:latin typeface="Proxima Nova Semibold"/>
                <a:ea typeface="Proxima Nova Semibold"/>
                <a:cs typeface="Proxima Nova Semibold"/>
                <a:sym typeface="Proxima Nova Semibold"/>
              </a:rPr>
              <a:t>escriptor </a:t>
            </a:r>
            <a:r>
              <a:rPr lang="en"/>
              <a:t>c</a:t>
            </a:r>
            <a:r>
              <a:rPr lang="en">
                <a:latin typeface="Proxima Nova Semibold"/>
                <a:ea typeface="Proxima Nova Semibold"/>
                <a:cs typeface="Proxima Nova Semibold"/>
                <a:sym typeface="Proxima Nova Semibold"/>
              </a:rPr>
              <a:t>ards, label each issue based on </a:t>
            </a:r>
            <a:r>
              <a:rPr lang="en"/>
              <a:t>n</a:t>
            </a:r>
            <a:r>
              <a:rPr lang="en">
                <a:latin typeface="Proxima Nova Semibold"/>
                <a:ea typeface="Proxima Nova Semibold"/>
                <a:cs typeface="Proxima Nova Semibold"/>
                <a:sym typeface="Proxima Nova Semibold"/>
              </a:rPr>
              <a:t>atural </a:t>
            </a:r>
            <a:r>
              <a:rPr lang="en"/>
              <a:t>s</a:t>
            </a:r>
            <a:r>
              <a:rPr lang="en">
                <a:latin typeface="Proxima Nova Semibold"/>
                <a:ea typeface="Proxima Nova Semibold"/>
                <a:cs typeface="Proxima Nova Semibold"/>
                <a:sym typeface="Proxima Nova Semibold"/>
              </a:rPr>
              <a:t>ystems, </a:t>
            </a:r>
            <a:r>
              <a:rPr lang="en"/>
              <a:t>h</a:t>
            </a:r>
            <a:r>
              <a:rPr lang="en">
                <a:latin typeface="Proxima Nova Semibold"/>
                <a:ea typeface="Proxima Nova Semibold"/>
                <a:cs typeface="Proxima Nova Semibold"/>
                <a:sym typeface="Proxima Nova Semibold"/>
              </a:rPr>
              <a:t>uman </a:t>
            </a:r>
            <a:r>
              <a:rPr lang="en"/>
              <a:t>s</a:t>
            </a:r>
            <a:r>
              <a:rPr lang="en">
                <a:latin typeface="Proxima Nova Semibold"/>
                <a:ea typeface="Proxima Nova Semibold"/>
                <a:cs typeface="Proxima Nova Semibold"/>
                <a:sym typeface="Proxima Nova Semibold"/>
              </a:rPr>
              <a:t>ystems and </a:t>
            </a:r>
            <a:r>
              <a:rPr lang="en"/>
              <a:t>v</a:t>
            </a:r>
            <a:r>
              <a:rPr lang="en">
                <a:latin typeface="Proxima Nova Semibold"/>
                <a:ea typeface="Proxima Nova Semibold"/>
                <a:cs typeface="Proxima Nova Semibold"/>
                <a:sym typeface="Proxima Nova Semibold"/>
              </a:rPr>
              <a:t>alues. Be prepared to defend your labels.</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t/>
            </a:r>
            <a:endParaRPr/>
          </a:p>
        </p:txBody>
      </p:sp>
      <p:pic>
        <p:nvPicPr>
          <p:cNvPr id="67" name="Google Shape;67;p3"/>
          <p:cNvPicPr preferRelativeResize="0"/>
          <p:nvPr/>
        </p:nvPicPr>
        <p:blipFill rotWithShape="1">
          <a:blip r:embed="rId3">
            <a:alphaModFix/>
          </a:blip>
          <a:srcRect b="0" l="0" r="0" t="0"/>
          <a:stretch/>
        </p:blipFill>
        <p:spPr>
          <a:xfrm>
            <a:off x="4093993" y="190575"/>
            <a:ext cx="3984974" cy="827150"/>
          </a:xfrm>
          <a:prstGeom prst="rect">
            <a:avLst/>
          </a:prstGeom>
          <a:noFill/>
          <a:ln>
            <a:noFill/>
          </a:ln>
        </p:spPr>
      </p:pic>
      <p:pic>
        <p:nvPicPr>
          <p:cNvPr id="68" name="Google Shape;68;p3"/>
          <p:cNvPicPr preferRelativeResize="0"/>
          <p:nvPr/>
        </p:nvPicPr>
        <p:blipFill rotWithShape="1">
          <a:blip r:embed="rId4">
            <a:alphaModFix/>
          </a:blip>
          <a:srcRect b="31365" l="0" r="0" t="0"/>
          <a:stretch/>
        </p:blipFill>
        <p:spPr>
          <a:xfrm>
            <a:off x="894875" y="1944824"/>
            <a:ext cx="2531550" cy="1985675"/>
          </a:xfrm>
          <a:prstGeom prst="rect">
            <a:avLst/>
          </a:prstGeom>
          <a:noFill/>
          <a:ln cap="flat" cmpd="sng" w="9525">
            <a:solidFill>
              <a:srgbClr val="595959"/>
            </a:solidFill>
            <a:prstDash val="solid"/>
            <a:round/>
            <a:headEnd len="sm" w="sm" type="none"/>
            <a:tailEnd len="sm" w="sm" type="none"/>
          </a:ln>
        </p:spPr>
      </p:pic>
      <p:pic>
        <p:nvPicPr>
          <p:cNvPr id="69" name="Google Shape;69;p3"/>
          <p:cNvPicPr preferRelativeResize="0"/>
          <p:nvPr/>
        </p:nvPicPr>
        <p:blipFill rotWithShape="1">
          <a:blip r:embed="rId5">
            <a:alphaModFix/>
          </a:blip>
          <a:srcRect b="30433" l="0" r="0" t="0"/>
          <a:stretch/>
        </p:blipFill>
        <p:spPr>
          <a:xfrm>
            <a:off x="3521001" y="1944826"/>
            <a:ext cx="2497567" cy="1985676"/>
          </a:xfrm>
          <a:prstGeom prst="rect">
            <a:avLst/>
          </a:prstGeom>
          <a:noFill/>
          <a:ln cap="flat" cmpd="sng" w="9525">
            <a:solidFill>
              <a:srgbClr val="595959"/>
            </a:solidFill>
            <a:prstDash val="solid"/>
            <a:round/>
            <a:headEnd len="sm" w="sm" type="none"/>
            <a:tailEnd len="sm" w="sm" type="none"/>
          </a:ln>
        </p:spPr>
      </p:pic>
      <p:pic>
        <p:nvPicPr>
          <p:cNvPr id="70" name="Google Shape;70;p3"/>
          <p:cNvPicPr preferRelativeResize="0"/>
          <p:nvPr/>
        </p:nvPicPr>
        <p:blipFill rotWithShape="1">
          <a:blip r:embed="rId6">
            <a:alphaModFix/>
          </a:blip>
          <a:srcRect b="30861" l="0" r="0" t="0"/>
          <a:stretch/>
        </p:blipFill>
        <p:spPr>
          <a:xfrm>
            <a:off x="6113150" y="1944825"/>
            <a:ext cx="2497575" cy="1973421"/>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74" name="Shape 74"/>
        <p:cNvGrpSpPr/>
        <p:nvPr/>
      </p:nvGrpSpPr>
      <p:grpSpPr>
        <a:xfrm>
          <a:off x="0" y="0"/>
          <a:ext cx="0" cy="0"/>
          <a:chOff x="0" y="0"/>
          <a:chExt cx="0" cy="0"/>
        </a:xfrm>
      </p:grpSpPr>
      <p:sp>
        <p:nvSpPr>
          <p:cNvPr id="75" name="Google Shape;75;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Learn the Issues from </a:t>
            </a:r>
            <a:endParaRPr/>
          </a:p>
        </p:txBody>
      </p:sp>
      <p:sp>
        <p:nvSpPr>
          <p:cNvPr id="76" name="Google Shape;76;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What </a:t>
            </a:r>
            <a:r>
              <a:rPr lang="en"/>
              <a:t>i</a:t>
            </a:r>
            <a:r>
              <a:rPr lang="en">
                <a:latin typeface="Proxima Nova Semibold"/>
                <a:ea typeface="Proxima Nova Semibold"/>
                <a:cs typeface="Proxima Nova Semibold"/>
                <a:sym typeface="Proxima Nova Semibold"/>
              </a:rPr>
              <a:t>ssues discussed are relevant to where you work and live?</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Are you surprised by any of the issues identified?</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Are there any major issues missing that are relevant to your community?</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How else would you have students research locally relevant issues?</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t/>
            </a:r>
            <a:endParaRPr/>
          </a:p>
        </p:txBody>
      </p:sp>
      <p:pic>
        <p:nvPicPr>
          <p:cNvPr id="77" name="Google Shape;77;p4"/>
          <p:cNvPicPr preferRelativeResize="0"/>
          <p:nvPr/>
        </p:nvPicPr>
        <p:blipFill rotWithShape="1">
          <a:blip r:embed="rId3">
            <a:alphaModFix/>
          </a:blip>
          <a:srcRect b="0" l="0" r="0" t="0"/>
          <a:stretch/>
        </p:blipFill>
        <p:spPr>
          <a:xfrm>
            <a:off x="4093993" y="190575"/>
            <a:ext cx="3984974" cy="827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81" name="Shape 81"/>
        <p:cNvGrpSpPr/>
        <p:nvPr/>
      </p:nvGrpSpPr>
      <p:grpSpPr>
        <a:xfrm>
          <a:off x="0" y="0"/>
          <a:ext cx="0" cy="0"/>
          <a:chOff x="0" y="0"/>
          <a:chExt cx="0" cy="0"/>
        </a:xfrm>
      </p:grpSpPr>
      <p:sp>
        <p:nvSpPr>
          <p:cNvPr id="82" name="Google Shape;82;p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2</a:t>
            </a:r>
            <a:endParaRPr/>
          </a:p>
        </p:txBody>
      </p:sp>
      <p:sp>
        <p:nvSpPr>
          <p:cNvPr id="83" name="Google Shape;83;p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Connecting Issues with Questions and Standards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87" name="Shape 87"/>
        <p:cNvGrpSpPr/>
        <p:nvPr/>
      </p:nvGrpSpPr>
      <p:grpSpPr>
        <a:xfrm>
          <a:off x="0" y="0"/>
          <a:ext cx="0" cy="0"/>
          <a:chOff x="0" y="0"/>
          <a:chExt cx="0" cy="0"/>
        </a:xfrm>
      </p:grpSpPr>
      <p:sp>
        <p:nvSpPr>
          <p:cNvPr id="88" name="Google Shape;88;p6"/>
          <p:cNvSpPr txBox="1"/>
          <p:nvPr>
            <p:ph type="title"/>
          </p:nvPr>
        </p:nvSpPr>
        <p:spPr>
          <a:xfrm>
            <a:off x="311700" y="445025"/>
            <a:ext cx="54993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dk2"/>
                </a:solidFill>
              </a:rPr>
              <a:t>SIDE NOTE - Workshop logistics</a:t>
            </a:r>
            <a:endParaRPr>
              <a:solidFill>
                <a:schemeClr val="dk2"/>
              </a:solidFill>
            </a:endParaRPr>
          </a:p>
        </p:txBody>
      </p:sp>
      <p:sp>
        <p:nvSpPr>
          <p:cNvPr id="89" name="Google Shape;89;p6"/>
          <p:cNvSpPr txBox="1"/>
          <p:nvPr>
            <p:ph idx="1" type="body"/>
          </p:nvPr>
        </p:nvSpPr>
        <p:spPr>
          <a:xfrm>
            <a:off x="311700" y="1152475"/>
            <a:ext cx="8520600" cy="91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latin typeface="Proxima Nova Semibold"/>
                <a:ea typeface="Proxima Nova Semibold"/>
                <a:cs typeface="Proxima Nova Semibold"/>
                <a:sym typeface="Proxima Nova Semibold"/>
              </a:rPr>
              <a:t>Throughout this workshop, to build understanding and confidence around MWEEs we will….</a:t>
            </a:r>
            <a:endParaRPr>
              <a:latin typeface="Proxima Nova Semibold"/>
              <a:ea typeface="Proxima Nova Semibold"/>
              <a:cs typeface="Proxima Nova Semibold"/>
              <a:sym typeface="Proxima Nova Semibold"/>
            </a:endParaRPr>
          </a:p>
        </p:txBody>
      </p:sp>
      <p:sp>
        <p:nvSpPr>
          <p:cNvPr id="90" name="Google Shape;90;p6"/>
          <p:cNvSpPr txBox="1"/>
          <p:nvPr/>
        </p:nvSpPr>
        <p:spPr>
          <a:xfrm>
            <a:off x="762675" y="2430075"/>
            <a:ext cx="2013600" cy="82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Model a shared </a:t>
            </a:r>
            <a:endParaRPr b="0" i="0" sz="1800" u="none" cap="none" strike="noStrike">
              <a:solidFill>
                <a:schemeClr val="dk1"/>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Workshop MWEE</a:t>
            </a:r>
            <a:endParaRPr b="0" i="0" sz="1800" u="none" cap="none" strike="noStrike">
              <a:solidFill>
                <a:schemeClr val="dk1"/>
              </a:solidFill>
              <a:latin typeface="Proxima Nova Semibold"/>
              <a:ea typeface="Proxima Nova Semibold"/>
              <a:cs typeface="Proxima Nova Semibold"/>
              <a:sym typeface="Proxima Nova Semibold"/>
            </a:endParaRPr>
          </a:p>
        </p:txBody>
      </p:sp>
      <p:sp>
        <p:nvSpPr>
          <p:cNvPr id="91" name="Google Shape;91;p6"/>
          <p:cNvSpPr txBox="1"/>
          <p:nvPr/>
        </p:nvSpPr>
        <p:spPr>
          <a:xfrm>
            <a:off x="3445875" y="2382525"/>
            <a:ext cx="2088000" cy="916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Reference an Example MWEE from ShoreRivers</a:t>
            </a:r>
            <a:endParaRPr b="0" i="0" sz="1800" u="none" cap="none" strike="noStrike">
              <a:solidFill>
                <a:schemeClr val="dk1"/>
              </a:solidFill>
              <a:latin typeface="Proxima Nova Semibold"/>
              <a:ea typeface="Proxima Nova Semibold"/>
              <a:cs typeface="Proxima Nova Semibold"/>
              <a:sym typeface="Proxima Nova Semibold"/>
            </a:endParaRPr>
          </a:p>
        </p:txBody>
      </p:sp>
      <p:sp>
        <p:nvSpPr>
          <p:cNvPr id="92" name="Google Shape;92;p6"/>
          <p:cNvSpPr txBox="1"/>
          <p:nvPr/>
        </p:nvSpPr>
        <p:spPr>
          <a:xfrm>
            <a:off x="6039700" y="2060775"/>
            <a:ext cx="2433000" cy="119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Provide time for participants to develop their own MWEE or fine-tune an existing MWEE</a:t>
            </a:r>
            <a:endParaRPr b="0" i="0" sz="1800" u="none" cap="none" strike="noStrike">
              <a:solidFill>
                <a:schemeClr val="dk1"/>
              </a:solidFill>
              <a:latin typeface="Proxima Nova Semibold"/>
              <a:ea typeface="Proxima Nova Semibold"/>
              <a:cs typeface="Proxima Nova Semibold"/>
              <a:sym typeface="Proxima Nova Semibold"/>
            </a:endParaRPr>
          </a:p>
        </p:txBody>
      </p:sp>
      <p:pic>
        <p:nvPicPr>
          <p:cNvPr id="93" name="Google Shape;93;p6"/>
          <p:cNvPicPr preferRelativeResize="0"/>
          <p:nvPr/>
        </p:nvPicPr>
        <p:blipFill rotWithShape="1">
          <a:blip r:embed="rId3">
            <a:alphaModFix/>
          </a:blip>
          <a:srcRect b="0" l="0" r="0" t="0"/>
          <a:stretch/>
        </p:blipFill>
        <p:spPr>
          <a:xfrm>
            <a:off x="876188" y="3576475"/>
            <a:ext cx="1786574" cy="1004975"/>
          </a:xfrm>
          <a:prstGeom prst="rect">
            <a:avLst/>
          </a:prstGeom>
          <a:noFill/>
          <a:ln>
            <a:noFill/>
          </a:ln>
        </p:spPr>
      </p:pic>
      <p:pic>
        <p:nvPicPr>
          <p:cNvPr id="94" name="Google Shape;94;p6"/>
          <p:cNvPicPr preferRelativeResize="0"/>
          <p:nvPr/>
        </p:nvPicPr>
        <p:blipFill rotWithShape="1">
          <a:blip r:embed="rId4">
            <a:alphaModFix/>
          </a:blip>
          <a:srcRect b="0" l="0" r="0" t="0"/>
          <a:stretch/>
        </p:blipFill>
        <p:spPr>
          <a:xfrm>
            <a:off x="3596588" y="3576488"/>
            <a:ext cx="1786574" cy="1004945"/>
          </a:xfrm>
          <a:prstGeom prst="rect">
            <a:avLst/>
          </a:prstGeom>
          <a:noFill/>
          <a:ln>
            <a:noFill/>
          </a:ln>
        </p:spPr>
      </p:pic>
      <p:pic>
        <p:nvPicPr>
          <p:cNvPr id="95" name="Google Shape;95;p6"/>
          <p:cNvPicPr preferRelativeResize="0"/>
          <p:nvPr/>
        </p:nvPicPr>
        <p:blipFill rotWithShape="1">
          <a:blip r:embed="rId5">
            <a:alphaModFix/>
          </a:blip>
          <a:srcRect b="0" l="0" r="0" t="0"/>
          <a:stretch/>
        </p:blipFill>
        <p:spPr>
          <a:xfrm>
            <a:off x="6362875" y="3576475"/>
            <a:ext cx="1786646" cy="1004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99" name="Shape 99"/>
        <p:cNvGrpSpPr/>
        <p:nvPr/>
      </p:nvGrpSpPr>
      <p:grpSpPr>
        <a:xfrm>
          <a:off x="0" y="0"/>
          <a:ext cx="0" cy="0"/>
          <a:chOff x="0" y="0"/>
          <a:chExt cx="0" cy="0"/>
        </a:xfrm>
      </p:grpSpPr>
      <p:sp>
        <p:nvSpPr>
          <p:cNvPr id="100" name="Google Shape;100;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Issue Investigation</a:t>
            </a:r>
            <a:endParaRPr/>
          </a:p>
        </p:txBody>
      </p:sp>
      <p:sp>
        <p:nvSpPr>
          <p:cNvPr id="101" name="Google Shape;101;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Semibold"/>
              <a:buAutoNum type="arabicPeriod"/>
            </a:pPr>
            <a:r>
              <a:rPr lang="en"/>
              <a:t>Break into small groups and investigate [the CBP Issue you selected for this workshop - keep it locally relevant]</a:t>
            </a:r>
            <a:endParaRPr/>
          </a:p>
          <a:p>
            <a:pPr indent="-342900" lvl="0" marL="457200" rtl="0" algn="l">
              <a:lnSpc>
                <a:spcPct val="115000"/>
              </a:lnSpc>
              <a:spcBef>
                <a:spcPts val="0"/>
              </a:spcBef>
              <a:spcAft>
                <a:spcPts val="0"/>
              </a:spcAft>
              <a:buSzPts val="1800"/>
              <a:buAutoNum type="arabicPeriod"/>
            </a:pPr>
            <a:r>
              <a:rPr lang="en"/>
              <a:t>In your groups discuss…</a:t>
            </a:r>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Why is this issue important and how does it impact the health of the Chesapeake Bay and the watershed?</a:t>
            </a:r>
            <a:endParaRPr>
              <a:latin typeface="Proxima Nova Semibold"/>
              <a:ea typeface="Proxima Nova Semibold"/>
              <a:cs typeface="Proxima Nova Semibold"/>
              <a:sym typeface="Proxima Nova Semibold"/>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How might this issue connect to your teaching standards? Where does it fit into the scope and sequence? The existing curriculum? Are there opportunities for interdisciplinary learning (social studies, language arts, math, art, reading)?</a:t>
            </a:r>
            <a:endParaRPr>
              <a:latin typeface="Proxima Nova Semibold"/>
              <a:ea typeface="Proxima Nova Semibold"/>
              <a:cs typeface="Proxima Nova Semibold"/>
              <a:sym typeface="Proxima Nova Semibold"/>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Does this issue provide an actionable opportunity for students? How can students help advance some of the solutions that you explored on the issue page?</a:t>
            </a:r>
            <a:endParaRPr>
              <a:latin typeface="Proxima Nova Semibold"/>
              <a:ea typeface="Proxima Nova Semibold"/>
              <a:cs typeface="Proxima Nova Semibold"/>
              <a:sym typeface="Proxima Nova Semibold"/>
            </a:endParaRPr>
          </a:p>
          <a:p>
            <a:pPr indent="-342900" lvl="0" marL="457200" rtl="0" algn="l">
              <a:lnSpc>
                <a:spcPct val="100000"/>
              </a:lnSpc>
              <a:spcBef>
                <a:spcPts val="0"/>
              </a:spcBef>
              <a:spcAft>
                <a:spcPts val="0"/>
              </a:spcAft>
              <a:buSzPts val="1800"/>
              <a:buFont typeface="Proxima Nova Semibold"/>
              <a:buAutoNum type="arabicPeriod"/>
            </a:pPr>
            <a:r>
              <a:rPr lang="en"/>
              <a:t>Let’s go outside!</a:t>
            </a:r>
            <a:endParaRPr>
              <a:latin typeface="Proxima Nova Semibold"/>
              <a:ea typeface="Proxima Nova Semibold"/>
              <a:cs typeface="Proxima Nova Semibold"/>
              <a:sym typeface="Proxima Nova Semibold"/>
            </a:endParaRPr>
          </a:p>
        </p:txBody>
      </p:sp>
      <p:pic>
        <p:nvPicPr>
          <p:cNvPr id="102" name="Google Shape;102;p7"/>
          <p:cNvPicPr preferRelativeResize="0"/>
          <p:nvPr/>
        </p:nvPicPr>
        <p:blipFill rotWithShape="1">
          <a:blip r:embed="rId3">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06" name="Shape 106"/>
        <p:cNvGrpSpPr/>
        <p:nvPr/>
      </p:nvGrpSpPr>
      <p:grpSpPr>
        <a:xfrm>
          <a:off x="0" y="0"/>
          <a:ext cx="0" cy="0"/>
          <a:chOff x="0" y="0"/>
          <a:chExt cx="0" cy="0"/>
        </a:xfrm>
      </p:grpSpPr>
      <p:sp>
        <p:nvSpPr>
          <p:cNvPr id="107" name="Google Shape;107;p8"/>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108" name="Google Shape;108;p8"/>
          <p:cNvSpPr txBox="1"/>
          <p:nvPr>
            <p:ph idx="1" type="subTitle"/>
          </p:nvPr>
        </p:nvSpPr>
        <p:spPr>
          <a:xfrm>
            <a:off x="311700" y="1092875"/>
            <a:ext cx="8520600" cy="1515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extLst>
                  <a:ext uri="http://customooxmlschemas.google.com/">
                    <go:slidesCustomData xmlns:go="http://customooxmlschemas.google.com/" textRoundtripDataId="0"/>
                  </a:ext>
                </a:extLst>
              </a:rPr>
              <a:t>How do my actions play a role in our changing climate?</a:t>
            </a:r>
            <a:endParaRPr/>
          </a:p>
          <a:p>
            <a:pPr indent="0" lvl="0" marL="0" rtl="0" algn="l">
              <a:lnSpc>
                <a:spcPct val="115000"/>
              </a:lnSpc>
              <a:spcBef>
                <a:spcPts val="0"/>
              </a:spcBef>
              <a:spcAft>
                <a:spcPts val="0"/>
              </a:spcAft>
              <a:buSzPts val="2800"/>
              <a:buNone/>
            </a:pPr>
            <a:r>
              <a:t/>
            </a:r>
            <a:endParaRPr b="1">
              <a:solidFill>
                <a:srgbClr val="000000"/>
              </a:solidFill>
              <a:latin typeface="Proxima Nova"/>
              <a:ea typeface="Proxima Nova"/>
              <a:cs typeface="Proxima Nova"/>
              <a:sym typeface="Proxima Nova"/>
            </a:endParaRPr>
          </a:p>
        </p:txBody>
      </p:sp>
      <p:sp>
        <p:nvSpPr>
          <p:cNvPr id="109" name="Google Shape;109;p8"/>
          <p:cNvSpPr txBox="1"/>
          <p:nvPr>
            <p:ph idx="1" type="subTitle"/>
          </p:nvPr>
        </p:nvSpPr>
        <p:spPr>
          <a:xfrm>
            <a:off x="359250" y="2608863"/>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800"/>
              <a:t>Standards/Learning Objectives/Curriculum </a:t>
            </a:r>
            <a:endParaRPr sz="1800"/>
          </a:p>
        </p:txBody>
      </p:sp>
      <p:pic>
        <p:nvPicPr>
          <p:cNvPr id="110" name="Google Shape;110;p8"/>
          <p:cNvPicPr preferRelativeResize="0"/>
          <p:nvPr/>
        </p:nvPicPr>
        <p:blipFill rotWithShape="1">
          <a:blip r:embed="rId3">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14" name="Shape 114"/>
        <p:cNvGrpSpPr/>
        <p:nvPr/>
      </p:nvGrpSpPr>
      <p:grpSpPr>
        <a:xfrm>
          <a:off x="0" y="0"/>
          <a:ext cx="0" cy="0"/>
          <a:chOff x="0" y="0"/>
          <a:chExt cx="0" cy="0"/>
        </a:xfrm>
      </p:grpSpPr>
      <p:pic>
        <p:nvPicPr>
          <p:cNvPr id="115" name="Google Shape;115;p9"/>
          <p:cNvPicPr preferRelativeResize="0"/>
          <p:nvPr/>
        </p:nvPicPr>
        <p:blipFill rotWithShape="1">
          <a:blip r:embed="rId3">
            <a:alphaModFix/>
          </a:blip>
          <a:srcRect b="0" l="0" r="0" t="0"/>
          <a:stretch/>
        </p:blipFill>
        <p:spPr>
          <a:xfrm>
            <a:off x="894275" y="162825"/>
            <a:ext cx="7208801" cy="4817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WEE">
  <a:themeElements>
    <a:clrScheme name="Simple Light">
      <a:dk1>
        <a:srgbClr val="FFFFFF"/>
      </a:dk1>
      <a:lt1>
        <a:srgbClr val="039BE5"/>
      </a:lt1>
      <a:dk2>
        <a:srgbClr val="404040"/>
      </a:dk2>
      <a:lt2>
        <a:srgbClr val="EEEEEE"/>
      </a:lt2>
      <a:accent1>
        <a:srgbClr val="FF791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