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4" roundtripDataSignature="AMtx7miAX/uA9E8VaC9GBTpLzOreBq1s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BE4A89-BBAE-4796-9F21-0F1D786E3D89}">
  <a:tblStyle styleId="{C6BE4A89-BBAE-4796-9F21-0F1D786E3D89}"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21</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25</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10</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28</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10</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10</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30 - 31</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10</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32</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Dave C – DO YOU WANT THIS?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DAVE C – DO YOU WANT THIS?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47:notes"/>
          <p:cNvSpPr txBox="1"/>
          <p:nvPr>
            <p:ph idx="1" type="body"/>
          </p:nvPr>
        </p:nvSpPr>
        <p:spPr>
          <a:xfrm>
            <a:off x="685800" y="4343400"/>
            <a:ext cx="5486400" cy="411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Page 14 - 15</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22 - 23</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22 - 23</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25</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10</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24 - 25</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Page 24 - 25</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Font typeface="Proxima Nova"/>
              <a:buNone/>
              <a:defRPr sz="5200">
                <a:latin typeface="Proxima Nova"/>
                <a:ea typeface="Proxima Nova"/>
                <a:cs typeface="Proxima Nova"/>
                <a:sym typeface="Proxima Nova"/>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Proxima Nova"/>
              <a:buChar char="●"/>
              <a:defRPr>
                <a:latin typeface="Proxima Nova"/>
                <a:ea typeface="Proxima Nova"/>
                <a:cs typeface="Proxima Nova"/>
                <a:sym typeface="Proxima Nova"/>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 name="Shape 17"/>
        <p:cNvGrpSpPr/>
        <p:nvPr/>
      </p:nvGrpSpPr>
      <p:grpSpPr>
        <a:xfrm>
          <a:off x="0" y="0"/>
          <a:ext cx="0" cy="0"/>
          <a:chOff x="0" y="0"/>
          <a:chExt cx="0" cy="0"/>
        </a:xfrm>
      </p:grpSpPr>
      <p:sp>
        <p:nvSpPr>
          <p:cNvPr id="18" name="Google Shape;18;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 name="Google Shape;20;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 name="Google Shape;21;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Proxima Nova"/>
              <a:buNone/>
              <a:defRPr sz="3600">
                <a:latin typeface="Proxima Nova"/>
                <a:ea typeface="Proxima Nova"/>
                <a:cs typeface="Proxima Nova"/>
                <a:sym typeface="Proxima Nova"/>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 name="Google Shape;3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3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3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3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3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8D8D8"/>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Proxima Nova"/>
              <a:buNone/>
              <a:defRPr b="0" i="0" sz="28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1600"/>
              </a:spcBef>
              <a:spcAft>
                <a:spcPts val="160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8" name="Google Shape;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699" y="334919"/>
            <a:ext cx="8520600" cy="1962608"/>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SzPts val="5200"/>
              <a:buNone/>
            </a:pPr>
            <a:r>
              <a:rPr b="1" lang="en">
                <a:solidFill>
                  <a:srgbClr val="0274AB"/>
                </a:solidFill>
                <a:latin typeface="Arial"/>
                <a:ea typeface="Arial"/>
                <a:cs typeface="Arial"/>
                <a:sym typeface="Arial"/>
              </a:rPr>
              <a:t>PART 2:</a:t>
            </a:r>
            <a:br>
              <a:rPr b="1" lang="en">
                <a:solidFill>
                  <a:srgbClr val="0274AB"/>
                </a:solidFill>
                <a:latin typeface="Arial"/>
                <a:ea typeface="Arial"/>
                <a:cs typeface="Arial"/>
                <a:sym typeface="Arial"/>
              </a:rPr>
            </a:br>
            <a:r>
              <a:rPr b="1" lang="en">
                <a:solidFill>
                  <a:srgbClr val="0274AB"/>
                </a:solidFill>
                <a:latin typeface="Arial"/>
                <a:ea typeface="Arial"/>
                <a:cs typeface="Arial"/>
                <a:sym typeface="Arial"/>
              </a:rPr>
              <a:t>Curriculum Anchor</a:t>
            </a:r>
            <a:endParaRPr b="1">
              <a:solidFill>
                <a:srgbClr val="0274AB"/>
              </a:solidFill>
              <a:latin typeface="Arial"/>
              <a:ea typeface="Arial"/>
              <a:cs typeface="Arial"/>
              <a:sym typeface="Arial"/>
            </a:endParaRPr>
          </a:p>
        </p:txBody>
      </p:sp>
      <p:sp>
        <p:nvSpPr>
          <p:cNvPr id="55" name="Google Shape;55;p1"/>
          <p:cNvSpPr txBox="1"/>
          <p:nvPr/>
        </p:nvSpPr>
        <p:spPr>
          <a:xfrm>
            <a:off x="1255362" y="2382051"/>
            <a:ext cx="7576937" cy="2674044"/>
          </a:xfrm>
          <a:prstGeom prst="rect">
            <a:avLst/>
          </a:prstGeom>
          <a:noFill/>
          <a:ln>
            <a:noFill/>
          </a:ln>
        </p:spPr>
        <p:txBody>
          <a:bodyPr anchorCtr="0" anchor="t" bIns="91425" lIns="91425" spcFirstLastPara="1" rIns="91425" wrap="square" tIns="91425">
            <a:noAutofit/>
          </a:bodyPr>
          <a:lstStyle/>
          <a:p>
            <a:pPr indent="0" lvl="0" marL="114300" marR="0" rtl="0" algn="l">
              <a:lnSpc>
                <a:spcPct val="150000"/>
              </a:lnSpc>
              <a:spcBef>
                <a:spcPts val="0"/>
              </a:spcBef>
              <a:spcAft>
                <a:spcPts val="0"/>
              </a:spcAft>
              <a:buClr>
                <a:schemeClr val="dk2"/>
              </a:buClr>
              <a:buSzPts val="1400"/>
              <a:buFont typeface="Proxima Nova"/>
              <a:buNone/>
            </a:pPr>
            <a:r>
              <a:rPr b="1" i="0" lang="en" sz="2000" u="none" cap="none" strike="noStrike">
                <a:solidFill>
                  <a:schemeClr val="dk2"/>
                </a:solidFill>
                <a:latin typeface="Arial"/>
                <a:ea typeface="Arial"/>
                <a:cs typeface="Arial"/>
                <a:sym typeface="Arial"/>
              </a:rPr>
              <a:t>Activity 2.1</a:t>
            </a:r>
            <a:r>
              <a:rPr b="0" i="0" lang="en" sz="2000" u="none" cap="none" strike="noStrike">
                <a:solidFill>
                  <a:schemeClr val="dk2"/>
                </a:solidFill>
                <a:latin typeface="Arial"/>
                <a:ea typeface="Arial"/>
                <a:cs typeface="Arial"/>
                <a:sym typeface="Arial"/>
              </a:rPr>
              <a:t> • </a:t>
            </a:r>
            <a:r>
              <a:rPr b="0" i="0" lang="en" sz="2000" u="sng" cap="none" strike="noStrike">
                <a:solidFill>
                  <a:schemeClr val="dk2"/>
                </a:solidFill>
                <a:latin typeface="Arial"/>
                <a:ea typeface="Arial"/>
                <a:cs typeface="Arial"/>
                <a:sym typeface="Arial"/>
              </a:rPr>
              <a:t>Exploring Local Issues</a:t>
            </a:r>
            <a:endParaRPr b="0" i="0" sz="1400" u="none" cap="none" strike="noStrike">
              <a:solidFill>
                <a:srgbClr val="000000"/>
              </a:solidFill>
              <a:latin typeface="Arial"/>
              <a:ea typeface="Arial"/>
              <a:cs typeface="Arial"/>
              <a:sym typeface="Arial"/>
            </a:endParaRPr>
          </a:p>
          <a:p>
            <a:pPr indent="0" lvl="0" marL="114300" marR="0" rtl="0" algn="l">
              <a:lnSpc>
                <a:spcPct val="150000"/>
              </a:lnSpc>
              <a:spcBef>
                <a:spcPts val="0"/>
              </a:spcBef>
              <a:spcAft>
                <a:spcPts val="0"/>
              </a:spcAft>
              <a:buClr>
                <a:schemeClr val="dk2"/>
              </a:buClr>
              <a:buSzPts val="1400"/>
              <a:buFont typeface="Proxima Nova"/>
              <a:buNone/>
            </a:pPr>
            <a:r>
              <a:rPr b="1" i="0" lang="en" sz="2000" u="none" cap="none" strike="noStrike">
                <a:solidFill>
                  <a:schemeClr val="dk2"/>
                </a:solidFill>
                <a:latin typeface="Arial"/>
                <a:ea typeface="Arial"/>
                <a:cs typeface="Arial"/>
                <a:sym typeface="Arial"/>
              </a:rPr>
              <a:t>Activity 2.2</a:t>
            </a:r>
            <a:r>
              <a:rPr b="0" i="0" lang="en" sz="2000" u="none" cap="none" strike="noStrike">
                <a:solidFill>
                  <a:schemeClr val="dk2"/>
                </a:solidFill>
                <a:latin typeface="Arial"/>
                <a:ea typeface="Arial"/>
                <a:cs typeface="Arial"/>
                <a:sym typeface="Arial"/>
              </a:rPr>
              <a:t> • </a:t>
            </a:r>
            <a:r>
              <a:rPr b="0" i="0" lang="en" sz="2000" u="sng" cap="none" strike="noStrike">
                <a:solidFill>
                  <a:schemeClr val="dk2"/>
                </a:solidFill>
                <a:latin typeface="Arial"/>
                <a:ea typeface="Arial"/>
                <a:cs typeface="Arial"/>
                <a:sym typeface="Arial"/>
              </a:rPr>
              <a:t>Connecting Issues with Questions &amp; Standards</a:t>
            </a:r>
            <a:endParaRPr b="0" i="0" sz="1400" u="none" cap="none" strike="noStrike">
              <a:solidFill>
                <a:srgbClr val="000000"/>
              </a:solidFill>
              <a:latin typeface="Arial"/>
              <a:ea typeface="Arial"/>
              <a:cs typeface="Arial"/>
              <a:sym typeface="Arial"/>
            </a:endParaRPr>
          </a:p>
          <a:p>
            <a:pPr indent="0" lvl="0" marL="114300" marR="0" rtl="0" algn="l">
              <a:lnSpc>
                <a:spcPct val="150000"/>
              </a:lnSpc>
              <a:spcBef>
                <a:spcPts val="0"/>
              </a:spcBef>
              <a:spcAft>
                <a:spcPts val="0"/>
              </a:spcAft>
              <a:buClr>
                <a:schemeClr val="dk2"/>
              </a:buClr>
              <a:buSzPts val="1400"/>
              <a:buFont typeface="Proxima Nova"/>
              <a:buNone/>
            </a:pPr>
            <a:r>
              <a:rPr b="1" i="0" lang="en" sz="2000" u="none" cap="none" strike="noStrike">
                <a:solidFill>
                  <a:schemeClr val="dk2"/>
                </a:solidFill>
                <a:latin typeface="Arial"/>
                <a:ea typeface="Arial"/>
                <a:cs typeface="Arial"/>
                <a:sym typeface="Arial"/>
              </a:rPr>
              <a:t>Activity 2.3 </a:t>
            </a:r>
            <a:r>
              <a:rPr b="0" i="0" lang="en" sz="2000" u="none" cap="none" strike="noStrike">
                <a:solidFill>
                  <a:schemeClr val="dk2"/>
                </a:solidFill>
                <a:latin typeface="Arial"/>
                <a:ea typeface="Arial"/>
                <a:cs typeface="Arial"/>
                <a:sym typeface="Arial"/>
              </a:rPr>
              <a:t>• </a:t>
            </a:r>
            <a:r>
              <a:rPr b="0" i="0" lang="en" sz="2000" u="sng" cap="none" strike="noStrike">
                <a:solidFill>
                  <a:schemeClr val="dk2"/>
                </a:solidFill>
                <a:latin typeface="Arial"/>
                <a:ea typeface="Arial"/>
                <a:cs typeface="Arial"/>
                <a:sym typeface="Arial"/>
              </a:rPr>
              <a:t>Introducing Early Action</a:t>
            </a:r>
            <a:endParaRPr b="0" i="0" sz="1400" u="none" cap="none" strike="noStrike">
              <a:solidFill>
                <a:srgbClr val="000000"/>
              </a:solidFill>
              <a:latin typeface="Arial"/>
              <a:ea typeface="Arial"/>
              <a:cs typeface="Arial"/>
              <a:sym typeface="Arial"/>
            </a:endParaRPr>
          </a:p>
          <a:p>
            <a:pPr indent="0" lvl="0" marL="114300" marR="0" rtl="0" algn="l">
              <a:lnSpc>
                <a:spcPct val="150000"/>
              </a:lnSpc>
              <a:spcBef>
                <a:spcPts val="0"/>
              </a:spcBef>
              <a:spcAft>
                <a:spcPts val="0"/>
              </a:spcAft>
              <a:buClr>
                <a:schemeClr val="dk2"/>
              </a:buClr>
              <a:buSzPts val="1400"/>
              <a:buFont typeface="Proxima Nova"/>
              <a:buNone/>
            </a:pPr>
            <a:r>
              <a:rPr b="1" i="0" lang="en" sz="2000" u="none" cap="none" strike="noStrike">
                <a:solidFill>
                  <a:schemeClr val="dk2"/>
                </a:solidFill>
                <a:latin typeface="Arial"/>
                <a:ea typeface="Arial"/>
                <a:cs typeface="Arial"/>
                <a:sym typeface="Arial"/>
              </a:rPr>
              <a:t>Activity 2.4 </a:t>
            </a:r>
            <a:r>
              <a:rPr b="0" i="0" lang="en" sz="2000" u="none" cap="none" strike="noStrike">
                <a:solidFill>
                  <a:schemeClr val="dk2"/>
                </a:solidFill>
                <a:latin typeface="Arial"/>
                <a:ea typeface="Arial"/>
                <a:cs typeface="Arial"/>
                <a:sym typeface="Arial"/>
              </a:rPr>
              <a:t>• </a:t>
            </a:r>
            <a:r>
              <a:rPr b="0" i="0" lang="en" sz="2000" u="sng" cap="none" strike="noStrike">
                <a:solidFill>
                  <a:schemeClr val="dk2"/>
                </a:solidFill>
                <a:latin typeface="Arial"/>
                <a:ea typeface="Arial"/>
                <a:cs typeface="Arial"/>
                <a:sym typeface="Arial"/>
              </a:rPr>
              <a:t>MWEE Planning Tools</a:t>
            </a:r>
            <a:endParaRPr b="0" i="0" sz="1400" u="none" cap="none" strike="noStrike">
              <a:solidFill>
                <a:srgbClr val="000000"/>
              </a:solidFill>
              <a:latin typeface="Arial"/>
              <a:ea typeface="Arial"/>
              <a:cs typeface="Arial"/>
              <a:sym typeface="Arial"/>
            </a:endParaRPr>
          </a:p>
          <a:p>
            <a:pPr indent="0" lvl="0" marL="114300" marR="0" rtl="0" algn="l">
              <a:lnSpc>
                <a:spcPct val="150000"/>
              </a:lnSpc>
              <a:spcBef>
                <a:spcPts val="0"/>
              </a:spcBef>
              <a:spcAft>
                <a:spcPts val="0"/>
              </a:spcAft>
              <a:buClr>
                <a:schemeClr val="dk2"/>
              </a:buClr>
              <a:buSzPts val="1400"/>
              <a:buFont typeface="Proxima Nova"/>
              <a:buNone/>
            </a:pPr>
            <a:r>
              <a:rPr b="1" i="0" lang="en" sz="2000" u="none" cap="none" strike="noStrike">
                <a:solidFill>
                  <a:schemeClr val="dk2"/>
                </a:solidFill>
                <a:latin typeface="Arial"/>
                <a:ea typeface="Arial"/>
                <a:cs typeface="Arial"/>
                <a:sym typeface="Arial"/>
              </a:rPr>
              <a:t>Activity 2.5 </a:t>
            </a:r>
            <a:r>
              <a:rPr b="0" i="0" lang="en" sz="2000" u="none" cap="none" strike="noStrike">
                <a:solidFill>
                  <a:schemeClr val="dk2"/>
                </a:solidFill>
                <a:latin typeface="Arial"/>
                <a:ea typeface="Arial"/>
                <a:cs typeface="Arial"/>
                <a:sym typeface="Arial"/>
              </a:rPr>
              <a:t>• </a:t>
            </a:r>
            <a:r>
              <a:rPr b="0" i="0" lang="en" sz="2000" u="sng" cap="none" strike="noStrike">
                <a:solidFill>
                  <a:schemeClr val="dk2"/>
                </a:solidFill>
                <a:latin typeface="Arial"/>
                <a:ea typeface="Arial"/>
                <a:cs typeface="Arial"/>
                <a:sym typeface="Arial"/>
              </a:rPr>
              <a:t>Plan It</a:t>
            </a:r>
            <a:endParaRPr b="0" i="0" sz="1400" u="none" cap="none" strike="noStrike">
              <a:solidFill>
                <a:srgbClr val="000000"/>
              </a:solidFill>
              <a:latin typeface="Arial"/>
              <a:ea typeface="Arial"/>
              <a:cs typeface="Arial"/>
              <a:sym typeface="Arial"/>
            </a:endParaRPr>
          </a:p>
          <a:p>
            <a:pPr indent="0" lvl="0" marL="114300" marR="0" rtl="0" algn="l">
              <a:lnSpc>
                <a:spcPct val="150000"/>
              </a:lnSpc>
              <a:spcBef>
                <a:spcPts val="0"/>
              </a:spcBef>
              <a:spcAft>
                <a:spcPts val="0"/>
              </a:spcAft>
              <a:buClr>
                <a:schemeClr val="dk2"/>
              </a:buClr>
              <a:buSzPts val="1400"/>
              <a:buFont typeface="Proxima Nova"/>
              <a:buNone/>
            </a:pPr>
            <a:r>
              <a:t/>
            </a:r>
            <a:endParaRPr b="0" i="0" sz="2000" u="sng" cap="none" strike="noStrik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5"/>
          <p:cNvSpPr txBox="1"/>
          <p:nvPr>
            <p:ph idx="2" type="body"/>
          </p:nvPr>
        </p:nvSpPr>
        <p:spPr>
          <a:xfrm>
            <a:off x="4939500" y="197562"/>
            <a:ext cx="3837000" cy="4221613"/>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 sz="2400">
                <a:latin typeface="Proxima Nova"/>
                <a:ea typeface="Proxima Nova"/>
                <a:cs typeface="Proxima Nova"/>
                <a:sym typeface="Proxima Nova"/>
              </a:rPr>
              <a:t>How did your perceptions of the local issue/phenomena change after you went outside? </a:t>
            </a:r>
            <a:endParaRPr sz="2400">
              <a:latin typeface="Proxima Nova"/>
              <a:ea typeface="Proxima Nova"/>
              <a:cs typeface="Proxima Nova"/>
              <a:sym typeface="Proxima Nova"/>
            </a:endParaRPr>
          </a:p>
          <a:p>
            <a:pPr indent="0" lvl="0" marL="0" rtl="0" algn="ctr">
              <a:lnSpc>
                <a:spcPct val="100000"/>
              </a:lnSpc>
              <a:spcBef>
                <a:spcPts val="0"/>
              </a:spcBef>
              <a:spcAft>
                <a:spcPts val="0"/>
              </a:spcAft>
              <a:buSzPts val="1800"/>
              <a:buNone/>
            </a:pPr>
            <a:r>
              <a:rPr lang="en" sz="2400">
                <a:latin typeface="Proxima Nova"/>
                <a:ea typeface="Proxima Nova"/>
                <a:cs typeface="Proxima Nova"/>
                <a:sym typeface="Proxima Nova"/>
              </a:rPr>
              <a:t>_____________________</a:t>
            </a:r>
            <a:endParaRPr/>
          </a:p>
          <a:p>
            <a:pPr indent="0" lvl="0" marL="0" rtl="0" algn="ctr">
              <a:lnSpc>
                <a:spcPct val="100000"/>
              </a:lnSpc>
              <a:spcBef>
                <a:spcPts val="0"/>
              </a:spcBef>
              <a:spcAft>
                <a:spcPts val="0"/>
              </a:spcAft>
              <a:buSzPts val="1800"/>
              <a:buNone/>
            </a:pPr>
            <a:r>
              <a:t/>
            </a:r>
            <a:endParaRPr sz="1400">
              <a:latin typeface="Proxima Nova"/>
              <a:ea typeface="Proxima Nova"/>
              <a:cs typeface="Proxima Nova"/>
              <a:sym typeface="Proxima Nova"/>
            </a:endParaRPr>
          </a:p>
          <a:p>
            <a:pPr indent="0" lvl="0" marL="0" rtl="0" algn="ctr">
              <a:lnSpc>
                <a:spcPct val="100000"/>
              </a:lnSpc>
              <a:spcBef>
                <a:spcPts val="0"/>
              </a:spcBef>
              <a:spcAft>
                <a:spcPts val="0"/>
              </a:spcAft>
              <a:buSzPts val="1800"/>
              <a:buNone/>
            </a:pPr>
            <a:r>
              <a:rPr lang="en" sz="2400">
                <a:latin typeface="Proxima Nova"/>
                <a:ea typeface="Proxima Nova"/>
                <a:cs typeface="Proxima Nova"/>
                <a:sym typeface="Proxima Nova"/>
              </a:rPr>
              <a:t>How do you see this difference benefiting your students? </a:t>
            </a:r>
            <a:endParaRPr sz="2400">
              <a:latin typeface="Proxima Nova"/>
              <a:ea typeface="Proxima Nova"/>
              <a:cs typeface="Proxima Nova"/>
              <a:sym typeface="Proxima Nova"/>
            </a:endParaRPr>
          </a:p>
        </p:txBody>
      </p:sp>
      <p:sp>
        <p:nvSpPr>
          <p:cNvPr id="127" name="Google Shape;127;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28" name="Google Shape;128;p15"/>
          <p:cNvPicPr preferRelativeResize="0"/>
          <p:nvPr/>
        </p:nvPicPr>
        <p:blipFill rotWithShape="1">
          <a:blip r:embed="rId3">
            <a:alphaModFix/>
          </a:blip>
          <a:srcRect b="0" l="0" r="0" t="0"/>
          <a:stretch/>
        </p:blipFill>
        <p:spPr>
          <a:xfrm>
            <a:off x="7599854" y="4302300"/>
            <a:ext cx="1156224" cy="650400"/>
          </a:xfrm>
          <a:prstGeom prst="rect">
            <a:avLst/>
          </a:prstGeom>
          <a:noFill/>
          <a:ln>
            <a:noFill/>
          </a:ln>
        </p:spPr>
      </p:pic>
      <p:pic>
        <p:nvPicPr>
          <p:cNvPr id="129" name="Google Shape;129;p15"/>
          <p:cNvPicPr preferRelativeResize="0"/>
          <p:nvPr/>
        </p:nvPicPr>
        <p:blipFill>
          <a:blip r:embed="rId4">
            <a:alphaModFix/>
          </a:blip>
          <a:stretch>
            <a:fillRect/>
          </a:stretch>
        </p:blipFill>
        <p:spPr>
          <a:xfrm>
            <a:off x="181300" y="541538"/>
            <a:ext cx="4060175" cy="4060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8"/>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solidFill>
                  <a:srgbClr val="0274AB"/>
                </a:solidFill>
              </a:rPr>
              <a:t>Driving Question</a:t>
            </a:r>
            <a:endParaRPr>
              <a:solidFill>
                <a:srgbClr val="0274AB"/>
              </a:solidFill>
            </a:endParaRPr>
          </a:p>
        </p:txBody>
      </p:sp>
      <p:sp>
        <p:nvSpPr>
          <p:cNvPr id="135" name="Google Shape;135;p8"/>
          <p:cNvSpPr txBox="1"/>
          <p:nvPr>
            <p:ph idx="1" type="subTitle"/>
          </p:nvPr>
        </p:nvSpPr>
        <p:spPr>
          <a:xfrm>
            <a:off x="311700" y="1581845"/>
            <a:ext cx="8520600" cy="151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lang="en" sz="3000">
                <a:solidFill>
                  <a:srgbClr val="000000"/>
                </a:solidFill>
                <a:latin typeface="Proxima Nova"/>
                <a:ea typeface="Proxima Nova"/>
                <a:cs typeface="Proxima Nova"/>
                <a:sym typeface="Proxima Nova"/>
              </a:rPr>
              <a:t>How do our schools actions impact the environment?</a:t>
            </a:r>
            <a:endParaRPr sz="3000"/>
          </a:p>
        </p:txBody>
      </p:sp>
      <p:sp>
        <p:nvSpPr>
          <p:cNvPr id="136" name="Google Shape;136;p8"/>
          <p:cNvSpPr txBox="1"/>
          <p:nvPr>
            <p:ph idx="1" type="subTitle"/>
          </p:nvPr>
        </p:nvSpPr>
        <p:spPr>
          <a:xfrm>
            <a:off x="311700" y="340137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800"/>
              <a:t>Standards/Learning Objectives/Curriculum </a:t>
            </a:r>
            <a:endParaRPr sz="1800"/>
          </a:p>
        </p:txBody>
      </p:sp>
      <p:sp>
        <p:nvSpPr>
          <p:cNvPr id="137" name="Google Shape;13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38" name="Google Shape;138;p8"/>
          <p:cNvPicPr preferRelativeResize="0"/>
          <p:nvPr/>
        </p:nvPicPr>
        <p:blipFill rotWithShape="1">
          <a:blip r:embed="rId3">
            <a:alphaModFix/>
          </a:blip>
          <a:srcRect b="0" l="0" r="0" t="0"/>
          <a:stretch/>
        </p:blipFill>
        <p:spPr>
          <a:xfrm>
            <a:off x="7599854" y="4302300"/>
            <a:ext cx="1156224" cy="650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2" name="Shape 142"/>
        <p:cNvGrpSpPr/>
        <p:nvPr/>
      </p:nvGrpSpPr>
      <p:grpSpPr>
        <a:xfrm>
          <a:off x="0" y="0"/>
          <a:ext cx="0" cy="0"/>
          <a:chOff x="0" y="0"/>
          <a:chExt cx="0" cy="0"/>
        </a:xfrm>
      </p:grpSpPr>
      <p:sp>
        <p:nvSpPr>
          <p:cNvPr id="143" name="Google Shape;143;p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a:p>
        </p:txBody>
      </p:sp>
      <p:sp>
        <p:nvSpPr>
          <p:cNvPr id="144" name="Google Shape;144;p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id="145" name="Google Shape;145;p9"/>
          <p:cNvPicPr preferRelativeResize="0"/>
          <p:nvPr/>
        </p:nvPicPr>
        <p:blipFill rotWithShape="1">
          <a:blip r:embed="rId3">
            <a:alphaModFix/>
          </a:blip>
          <a:srcRect b="0" l="0" r="0" t="0"/>
          <a:stretch/>
        </p:blipFill>
        <p:spPr>
          <a:xfrm>
            <a:off x="894275" y="162825"/>
            <a:ext cx="7208801" cy="4817850"/>
          </a:xfrm>
          <a:prstGeom prst="rect">
            <a:avLst/>
          </a:prstGeom>
          <a:noFill/>
          <a:ln>
            <a:noFill/>
          </a:ln>
        </p:spPr>
      </p:pic>
      <p:sp>
        <p:nvSpPr>
          <p:cNvPr id="146" name="Google Shape;146;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0" name="Shape 150"/>
        <p:cNvGrpSpPr/>
        <p:nvPr/>
      </p:nvGrpSpPr>
      <p:grpSpPr>
        <a:xfrm>
          <a:off x="0" y="0"/>
          <a:ext cx="0" cy="0"/>
          <a:chOff x="0" y="0"/>
          <a:chExt cx="0" cy="0"/>
        </a:xfrm>
      </p:grpSpPr>
      <p:pic>
        <p:nvPicPr>
          <p:cNvPr id="151" name="Google Shape;151;p10"/>
          <p:cNvPicPr preferRelativeResize="0"/>
          <p:nvPr/>
        </p:nvPicPr>
        <p:blipFill rotWithShape="1">
          <a:blip r:embed="rId3">
            <a:alphaModFix/>
          </a:blip>
          <a:srcRect b="0" l="0" r="0" t="0"/>
          <a:stretch/>
        </p:blipFill>
        <p:spPr>
          <a:xfrm>
            <a:off x="1257325" y="91538"/>
            <a:ext cx="6629350" cy="4975775"/>
          </a:xfrm>
          <a:prstGeom prst="rect">
            <a:avLst/>
          </a:prstGeom>
          <a:noFill/>
          <a:ln>
            <a:noFill/>
          </a:ln>
        </p:spPr>
      </p:pic>
      <p:sp>
        <p:nvSpPr>
          <p:cNvPr id="152" name="Google Shape;15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3"/>
          <p:cNvSpPr txBox="1"/>
          <p:nvPr>
            <p:ph type="ctrTitle"/>
          </p:nvPr>
        </p:nvSpPr>
        <p:spPr>
          <a:xfrm>
            <a:off x="311700" y="1515700"/>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solidFill>
                  <a:srgbClr val="0274AB"/>
                </a:solidFill>
              </a:rPr>
              <a:t>Supporting Questions</a:t>
            </a:r>
            <a:endParaRPr>
              <a:solidFill>
                <a:srgbClr val="0274AB"/>
              </a:solidFill>
            </a:endParaRPr>
          </a:p>
          <a:p>
            <a:pPr indent="0" lvl="0" marL="0" rtl="0" algn="ctr">
              <a:lnSpc>
                <a:spcPct val="100000"/>
              </a:lnSpc>
              <a:spcBef>
                <a:spcPts val="0"/>
              </a:spcBef>
              <a:spcAft>
                <a:spcPts val="0"/>
              </a:spcAft>
              <a:buSzPts val="5200"/>
              <a:buNone/>
            </a:pPr>
            <a:r>
              <a:rPr lang="en">
                <a:solidFill>
                  <a:srgbClr val="0274AB"/>
                </a:solidFill>
              </a:rPr>
              <a:t>Brainstorming</a:t>
            </a:r>
            <a:endParaRPr>
              <a:solidFill>
                <a:srgbClr val="0274AB"/>
              </a:solidFill>
            </a:endParaRPr>
          </a:p>
        </p:txBody>
      </p:sp>
      <p:sp>
        <p:nvSpPr>
          <p:cNvPr id="158" name="Google Shape;158;p13"/>
          <p:cNvSpPr txBox="1"/>
          <p:nvPr>
            <p:ph idx="1" type="subTitle"/>
          </p:nvPr>
        </p:nvSpPr>
        <p:spPr>
          <a:xfrm>
            <a:off x="311700" y="26958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How does litter and trash in our school yard impact our local environment?</a:t>
            </a:r>
            <a:endParaRPr/>
          </a:p>
          <a:p>
            <a:pPr indent="0" lvl="0" marL="0" rtl="0" algn="ctr">
              <a:lnSpc>
                <a:spcPct val="100000"/>
              </a:lnSpc>
              <a:spcBef>
                <a:spcPts val="0"/>
              </a:spcBef>
              <a:spcAft>
                <a:spcPts val="0"/>
              </a:spcAft>
              <a:buSzPts val="2800"/>
              <a:buNone/>
            </a:pPr>
            <a:r>
              <a:t/>
            </a:r>
            <a:endParaRPr/>
          </a:p>
        </p:txBody>
      </p:sp>
      <p:sp>
        <p:nvSpPr>
          <p:cNvPr id="159" name="Google Shape;15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60" name="Google Shape;160;p13"/>
          <p:cNvPicPr preferRelativeResize="0"/>
          <p:nvPr/>
        </p:nvPicPr>
        <p:blipFill rotWithShape="1">
          <a:blip r:embed="rId3">
            <a:alphaModFix/>
          </a:blip>
          <a:srcRect b="0" l="0" r="0" t="0"/>
          <a:stretch/>
        </p:blipFill>
        <p:spPr>
          <a:xfrm>
            <a:off x="7599854" y="4302300"/>
            <a:ext cx="1156224" cy="650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43"/>
          <p:cNvSpPr txBox="1"/>
          <p:nvPr>
            <p:ph type="ctrTitle"/>
          </p:nvPr>
        </p:nvSpPr>
        <p:spPr>
          <a:xfrm>
            <a:off x="311700" y="412764"/>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solidFill>
                  <a:srgbClr val="0274AB"/>
                </a:solidFill>
              </a:rPr>
              <a:t>Dicussion</a:t>
            </a:r>
            <a:endParaRPr>
              <a:solidFill>
                <a:srgbClr val="0274AB"/>
              </a:solidFill>
            </a:endParaRPr>
          </a:p>
        </p:txBody>
      </p:sp>
      <p:sp>
        <p:nvSpPr>
          <p:cNvPr id="166" name="Google Shape;166;p43"/>
          <p:cNvSpPr txBox="1"/>
          <p:nvPr>
            <p:ph idx="1" type="subTitle"/>
          </p:nvPr>
        </p:nvSpPr>
        <p:spPr>
          <a:xfrm>
            <a:off x="311700" y="1480008"/>
            <a:ext cx="8520600" cy="2008417"/>
          </a:xfrm>
          <a:prstGeom prst="rect">
            <a:avLst/>
          </a:prstGeom>
          <a:noFill/>
          <a:ln>
            <a:noFill/>
          </a:ln>
        </p:spPr>
        <p:txBody>
          <a:bodyPr anchorCtr="0" anchor="t" bIns="91425" lIns="91425" spcFirstLastPara="1" rIns="91425" wrap="square" tIns="91425">
            <a:noAutofit/>
          </a:bodyPr>
          <a:lstStyle/>
          <a:p>
            <a:pPr indent="-342900" lvl="0" marL="342900" marR="0" rtl="0" algn="just">
              <a:lnSpc>
                <a:spcPct val="150000"/>
              </a:lnSpc>
              <a:spcBef>
                <a:spcPts val="0"/>
              </a:spcBef>
              <a:spcAft>
                <a:spcPts val="0"/>
              </a:spcAft>
              <a:buSzPts val="1000"/>
              <a:buFont typeface="Proxima Nova"/>
              <a:buChar char="∙"/>
            </a:pPr>
            <a:r>
              <a:rPr lang="en" sz="2000">
                <a:solidFill>
                  <a:srgbClr val="000000"/>
                </a:solidFill>
                <a:latin typeface="Proxima Nova"/>
                <a:ea typeface="Proxima Nova"/>
                <a:cs typeface="Proxima Nova"/>
                <a:sym typeface="Proxima Nova"/>
              </a:rPr>
              <a:t>What standards/learning objectives can be addressed with these supporting questions?</a:t>
            </a:r>
            <a:endParaRPr sz="2000">
              <a:latin typeface="Proxima Nova"/>
              <a:ea typeface="Proxima Nova"/>
              <a:cs typeface="Proxima Nova"/>
              <a:sym typeface="Proxima Nova"/>
            </a:endParaRPr>
          </a:p>
          <a:p>
            <a:pPr indent="-342900" lvl="0" marL="342900" marR="0" rtl="0" algn="just">
              <a:lnSpc>
                <a:spcPct val="150000"/>
              </a:lnSpc>
              <a:spcBef>
                <a:spcPts val="0"/>
              </a:spcBef>
              <a:spcAft>
                <a:spcPts val="0"/>
              </a:spcAft>
              <a:buSzPts val="1000"/>
              <a:buFont typeface="Proxima Nova"/>
              <a:buChar char="∙"/>
            </a:pPr>
            <a:r>
              <a:rPr lang="en" sz="2000">
                <a:solidFill>
                  <a:srgbClr val="000000"/>
                </a:solidFill>
                <a:latin typeface="Proxima Nova"/>
                <a:ea typeface="Proxima Nova"/>
                <a:cs typeface="Proxima Nova"/>
                <a:sym typeface="Proxima Nova"/>
              </a:rPr>
              <a:t>What sort of investigations might you do to answer these questions?</a:t>
            </a:r>
            <a:endParaRPr sz="2000">
              <a:latin typeface="Proxima Nova"/>
              <a:ea typeface="Proxima Nova"/>
              <a:cs typeface="Proxima Nova"/>
              <a:sym typeface="Proxima Nova"/>
            </a:endParaRPr>
          </a:p>
          <a:p>
            <a:pPr indent="-342900" lvl="0" marL="342900" marR="0" rtl="0" algn="just">
              <a:lnSpc>
                <a:spcPct val="150000"/>
              </a:lnSpc>
              <a:spcBef>
                <a:spcPts val="0"/>
              </a:spcBef>
              <a:spcAft>
                <a:spcPts val="0"/>
              </a:spcAft>
              <a:buSzPts val="1000"/>
              <a:buFont typeface="Proxima Nova"/>
              <a:buChar char="∙"/>
            </a:pPr>
            <a:r>
              <a:rPr lang="en" sz="2000">
                <a:solidFill>
                  <a:srgbClr val="000000"/>
                </a:solidFill>
                <a:latin typeface="Proxima Nova"/>
                <a:ea typeface="Proxima Nova"/>
                <a:cs typeface="Proxima Nova"/>
                <a:sym typeface="Proxima Nova"/>
              </a:rPr>
              <a:t>Which questions are best explored indoors? Which are best explored outdoors?</a:t>
            </a:r>
            <a:endParaRPr sz="2000">
              <a:latin typeface="Proxima Nova"/>
              <a:ea typeface="Proxima Nova"/>
              <a:cs typeface="Proxima Nova"/>
              <a:sym typeface="Proxima Nova"/>
            </a:endParaRPr>
          </a:p>
          <a:p>
            <a:pPr indent="0" lvl="0" marL="0" rtl="0" algn="ctr">
              <a:lnSpc>
                <a:spcPct val="100000"/>
              </a:lnSpc>
              <a:spcBef>
                <a:spcPts val="0"/>
              </a:spcBef>
              <a:spcAft>
                <a:spcPts val="0"/>
              </a:spcAft>
              <a:buSzPts val="2800"/>
              <a:buNone/>
            </a:pPr>
            <a:r>
              <a:t/>
            </a:r>
            <a:endParaRPr sz="3200"/>
          </a:p>
        </p:txBody>
      </p:sp>
      <p:sp>
        <p:nvSpPr>
          <p:cNvPr id="167" name="Google Shape;16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68" name="Google Shape;168;p43"/>
          <p:cNvPicPr preferRelativeResize="0"/>
          <p:nvPr/>
        </p:nvPicPr>
        <p:blipFill rotWithShape="1">
          <a:blip r:embed="rId3">
            <a:alphaModFix/>
          </a:blip>
          <a:srcRect b="0" l="0" r="0" t="0"/>
          <a:stretch/>
        </p:blipFill>
        <p:spPr>
          <a:xfrm>
            <a:off x="7599854" y="4302300"/>
            <a:ext cx="1156224" cy="650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2" name="Shape 172"/>
        <p:cNvGrpSpPr/>
        <p:nvPr/>
      </p:nvGrpSpPr>
      <p:grpSpPr>
        <a:xfrm>
          <a:off x="0" y="0"/>
          <a:ext cx="0" cy="0"/>
          <a:chOff x="0" y="0"/>
          <a:chExt cx="0" cy="0"/>
        </a:xfrm>
      </p:grpSpPr>
      <p:sp>
        <p:nvSpPr>
          <p:cNvPr id="173" name="Google Shape;173;p16"/>
          <p:cNvSpPr txBox="1"/>
          <p:nvPr>
            <p:ph idx="1" type="subTitle"/>
          </p:nvPr>
        </p:nvSpPr>
        <p:spPr>
          <a:xfrm>
            <a:off x="446225" y="441675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The Outside: Has both Answers and Questions </a:t>
            </a:r>
            <a:endParaRPr/>
          </a:p>
        </p:txBody>
      </p:sp>
      <p:pic>
        <p:nvPicPr>
          <p:cNvPr id="174" name="Google Shape;174;p16"/>
          <p:cNvPicPr preferRelativeResize="0"/>
          <p:nvPr/>
        </p:nvPicPr>
        <p:blipFill rotWithShape="1">
          <a:blip r:embed="rId3">
            <a:alphaModFix/>
          </a:blip>
          <a:srcRect b="0" l="0" r="0" t="0"/>
          <a:stretch/>
        </p:blipFill>
        <p:spPr>
          <a:xfrm>
            <a:off x="1310890" y="115475"/>
            <a:ext cx="6451911" cy="4301274"/>
          </a:xfrm>
          <a:prstGeom prst="rect">
            <a:avLst/>
          </a:prstGeom>
          <a:noFill/>
          <a:ln>
            <a:noFill/>
          </a:ln>
        </p:spPr>
      </p:pic>
      <p:sp>
        <p:nvSpPr>
          <p:cNvPr id="175" name="Google Shape;17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4"/>
          <p:cNvSpPr txBox="1"/>
          <p:nvPr>
            <p:ph type="ctrTitle"/>
          </p:nvPr>
        </p:nvSpPr>
        <p:spPr>
          <a:xfrm>
            <a:off x="311708" y="744575"/>
            <a:ext cx="8520600" cy="1409689"/>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sz="7000">
                <a:solidFill>
                  <a:srgbClr val="0274AB"/>
                </a:solidFill>
                <a:latin typeface="Arial"/>
                <a:ea typeface="Arial"/>
                <a:cs typeface="Arial"/>
                <a:sym typeface="Arial"/>
              </a:rPr>
              <a:t>Activity 2.3</a:t>
            </a:r>
            <a:endParaRPr/>
          </a:p>
        </p:txBody>
      </p:sp>
      <p:sp>
        <p:nvSpPr>
          <p:cNvPr id="181" name="Google Shape;181;p44"/>
          <p:cNvSpPr txBox="1"/>
          <p:nvPr>
            <p:ph idx="1" type="subTitle"/>
          </p:nvPr>
        </p:nvSpPr>
        <p:spPr>
          <a:xfrm>
            <a:off x="311700" y="2834124"/>
            <a:ext cx="8520600" cy="1861861"/>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1600"/>
              </a:spcAft>
              <a:buSzPts val="2800"/>
              <a:buNone/>
            </a:pPr>
            <a:r>
              <a:rPr lang="en" sz="3600" u="sng">
                <a:solidFill>
                  <a:schemeClr val="dk2"/>
                </a:solidFill>
              </a:rPr>
              <a:t>Introducing Early Action</a:t>
            </a:r>
            <a:endParaRPr/>
          </a:p>
        </p:txBody>
      </p:sp>
      <p:sp>
        <p:nvSpPr>
          <p:cNvPr id="182" name="Google Shape;182;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rPr lang="en" sz="2400">
                <a:latin typeface="Proxima Nova"/>
                <a:ea typeface="Proxima Nova"/>
                <a:cs typeface="Proxima Nova"/>
                <a:sym typeface="Proxima Nova"/>
              </a:rPr>
              <a:t>When have you been involved in environmental or social action?</a:t>
            </a:r>
            <a:endParaRPr sz="2400">
              <a:latin typeface="Proxima Nova"/>
              <a:ea typeface="Proxima Nova"/>
              <a:cs typeface="Proxima Nova"/>
              <a:sym typeface="Proxima Nova"/>
            </a:endParaRPr>
          </a:p>
          <a:p>
            <a:pPr indent="0" lvl="0" marL="0" rtl="0" algn="ctr">
              <a:lnSpc>
                <a:spcPct val="115000"/>
              </a:lnSpc>
              <a:spcBef>
                <a:spcPts val="1600"/>
              </a:spcBef>
              <a:spcAft>
                <a:spcPts val="0"/>
              </a:spcAft>
              <a:buSzPts val="1800"/>
              <a:buNone/>
            </a:pPr>
            <a:r>
              <a:rPr lang="en" sz="2400">
                <a:latin typeface="Proxima Nova"/>
                <a:ea typeface="Proxima Nova"/>
                <a:cs typeface="Proxima Nova"/>
                <a:sym typeface="Proxima Nova"/>
              </a:rPr>
              <a:t>_____________________</a:t>
            </a:r>
            <a:endParaRPr sz="2400">
              <a:latin typeface="Proxima Nova"/>
              <a:ea typeface="Proxima Nova"/>
              <a:cs typeface="Proxima Nova"/>
              <a:sym typeface="Proxima Nova"/>
            </a:endParaRPr>
          </a:p>
          <a:p>
            <a:pPr indent="0" lvl="0" marL="0" rtl="0" algn="ctr">
              <a:lnSpc>
                <a:spcPct val="115000"/>
              </a:lnSpc>
              <a:spcBef>
                <a:spcPts val="1600"/>
              </a:spcBef>
              <a:spcAft>
                <a:spcPts val="1600"/>
              </a:spcAft>
              <a:buSzPts val="1800"/>
              <a:buNone/>
            </a:pPr>
            <a:r>
              <a:rPr lang="en" sz="2400">
                <a:latin typeface="Proxima Nova"/>
                <a:ea typeface="Proxima Nova"/>
                <a:cs typeface="Proxima Nova"/>
                <a:sym typeface="Proxima Nova"/>
              </a:rPr>
              <a:t>How did you get involved? What did it mean to you then? Now?</a:t>
            </a:r>
            <a:endParaRPr sz="2400">
              <a:latin typeface="Proxima Nova"/>
              <a:ea typeface="Proxima Nova"/>
              <a:cs typeface="Proxima Nova"/>
              <a:sym typeface="Proxima Nova"/>
            </a:endParaRPr>
          </a:p>
        </p:txBody>
      </p:sp>
      <p:sp>
        <p:nvSpPr>
          <p:cNvPr id="188" name="Google Shape;18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89" name="Google Shape;189;p18"/>
          <p:cNvPicPr preferRelativeResize="0"/>
          <p:nvPr/>
        </p:nvPicPr>
        <p:blipFill>
          <a:blip r:embed="rId3">
            <a:alphaModFix/>
          </a:blip>
          <a:stretch>
            <a:fillRect/>
          </a:stretch>
        </p:blipFill>
        <p:spPr>
          <a:xfrm>
            <a:off x="181300" y="541538"/>
            <a:ext cx="4060175" cy="4060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solidFill>
                  <a:srgbClr val="0274AB"/>
                </a:solidFill>
              </a:rPr>
              <a:t>How to achieve meaningful action</a:t>
            </a:r>
            <a:endParaRPr sz="3600">
              <a:solidFill>
                <a:srgbClr val="0274AB"/>
              </a:solidFill>
            </a:endParaRPr>
          </a:p>
        </p:txBody>
      </p:sp>
      <p:sp>
        <p:nvSpPr>
          <p:cNvPr id="195" name="Google Shape;195;p19"/>
          <p:cNvSpPr txBox="1"/>
          <p:nvPr/>
        </p:nvSpPr>
        <p:spPr>
          <a:xfrm>
            <a:off x="405400" y="1640550"/>
            <a:ext cx="2378100" cy="18624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Factors influencing individual choices and actions</a:t>
            </a:r>
            <a:endParaRPr b="0" i="0" sz="1800" u="none" cap="none" strike="noStrike">
              <a:solidFill>
                <a:srgbClr val="000000"/>
              </a:solidFill>
              <a:latin typeface="Proxima Nova"/>
              <a:ea typeface="Proxima Nova"/>
              <a:cs typeface="Proxima Nova"/>
              <a:sym typeface="Proxima Nova"/>
            </a:endParaRPr>
          </a:p>
        </p:txBody>
      </p:sp>
      <p:sp>
        <p:nvSpPr>
          <p:cNvPr id="196" name="Google Shape;196;p19"/>
          <p:cNvSpPr txBox="1"/>
          <p:nvPr/>
        </p:nvSpPr>
        <p:spPr>
          <a:xfrm>
            <a:off x="33975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Perceived locus of control for affecting change</a:t>
            </a:r>
            <a:endParaRPr b="0" i="0" sz="1800" u="none" cap="none" strike="noStrike">
              <a:solidFill>
                <a:srgbClr val="000000"/>
              </a:solidFill>
              <a:latin typeface="Proxima Nova"/>
              <a:ea typeface="Proxima Nova"/>
              <a:cs typeface="Proxima Nova"/>
              <a:sym typeface="Proxima Nova"/>
            </a:endParaRPr>
          </a:p>
        </p:txBody>
      </p:sp>
      <p:sp>
        <p:nvSpPr>
          <p:cNvPr id="197" name="Google Shape;197;p19"/>
          <p:cNvSpPr txBox="1"/>
          <p:nvPr/>
        </p:nvSpPr>
        <p:spPr>
          <a:xfrm>
            <a:off x="64542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Degree of lasting impact on an individual’s stewardship behaviors</a:t>
            </a:r>
            <a:endParaRPr b="0" i="0" sz="1800" u="none" cap="none" strike="noStrike">
              <a:solidFill>
                <a:srgbClr val="000000"/>
              </a:solidFill>
              <a:latin typeface="Proxima Nova"/>
              <a:ea typeface="Proxima Nova"/>
              <a:cs typeface="Proxima Nova"/>
              <a:sym typeface="Proxima Nova"/>
            </a:endParaRPr>
          </a:p>
        </p:txBody>
      </p:sp>
      <p:sp>
        <p:nvSpPr>
          <p:cNvPr id="198" name="Google Shape;198;p19"/>
          <p:cNvSpPr txBox="1"/>
          <p:nvPr/>
        </p:nvSpPr>
        <p:spPr>
          <a:xfrm>
            <a:off x="1134575" y="3892900"/>
            <a:ext cx="7891500" cy="1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a:ea typeface="Proxima Nova"/>
                <a:cs typeface="Proxima Nova"/>
                <a:sym typeface="Proxima Nova"/>
              </a:rPr>
              <a:t>What are the benefits to engaging students in action?</a:t>
            </a:r>
            <a:endParaRPr b="0" i="1" sz="1800" u="none" cap="none" strike="noStrike">
              <a:solidFill>
                <a:schemeClr val="dk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a:ea typeface="Proxima Nova"/>
                <a:cs typeface="Proxima Nova"/>
                <a:sym typeface="Proxima Nova"/>
              </a:rPr>
              <a:t>What are some successes and challenges to engaging students in action?</a:t>
            </a:r>
            <a:endParaRPr b="0" i="1" sz="1800" u="none" cap="none" strike="noStrike">
              <a:solidFill>
                <a:schemeClr val="dk2"/>
              </a:solidFill>
              <a:latin typeface="Proxima Nova"/>
              <a:ea typeface="Proxima Nova"/>
              <a:cs typeface="Proxima Nova"/>
              <a:sym typeface="Proxima Nova"/>
            </a:endParaRPr>
          </a:p>
        </p:txBody>
      </p:sp>
      <p:sp>
        <p:nvSpPr>
          <p:cNvPr id="199" name="Google Shape;199;p19"/>
          <p:cNvSpPr/>
          <p:nvPr/>
        </p:nvSpPr>
        <p:spPr>
          <a:xfrm>
            <a:off x="2783500" y="2237100"/>
            <a:ext cx="563700" cy="669300"/>
          </a:xfrm>
          <a:prstGeom prst="mathPlus">
            <a:avLst>
              <a:gd fmla="val 23520" name="adj1"/>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9"/>
          <p:cNvSpPr/>
          <p:nvPr/>
        </p:nvSpPr>
        <p:spPr>
          <a:xfrm>
            <a:off x="5833050" y="2285400"/>
            <a:ext cx="563700" cy="572700"/>
          </a:xfrm>
          <a:prstGeom prst="right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9"/>
          <p:cNvSpPr txBox="1"/>
          <p:nvPr>
            <p:ph idx="12" type="sldNum"/>
          </p:nvPr>
        </p:nvSpPr>
        <p:spPr>
          <a:xfrm>
            <a:off x="8477375" y="4735900"/>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02" name="Google Shape;202;p19"/>
          <p:cNvPicPr preferRelativeResize="0"/>
          <p:nvPr/>
        </p:nvPicPr>
        <p:blipFill>
          <a:blip r:embed="rId3">
            <a:alphaModFix/>
          </a:blip>
          <a:stretch>
            <a:fillRect/>
          </a:stretch>
        </p:blipFill>
        <p:spPr>
          <a:xfrm>
            <a:off x="94775" y="3892891"/>
            <a:ext cx="1039807" cy="1039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39"/>
          <p:cNvSpPr txBox="1"/>
          <p:nvPr>
            <p:ph type="ctrTitle"/>
          </p:nvPr>
        </p:nvSpPr>
        <p:spPr>
          <a:xfrm>
            <a:off x="311708" y="744575"/>
            <a:ext cx="8520600" cy="1409689"/>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sz="7000">
                <a:solidFill>
                  <a:srgbClr val="0274AB"/>
                </a:solidFill>
                <a:latin typeface="Arial"/>
                <a:ea typeface="Arial"/>
                <a:cs typeface="Arial"/>
                <a:sym typeface="Arial"/>
              </a:rPr>
              <a:t>Activity 2.1</a:t>
            </a:r>
            <a:endParaRPr/>
          </a:p>
        </p:txBody>
      </p:sp>
      <p:sp>
        <p:nvSpPr>
          <p:cNvPr id="61" name="Google Shape;61;p39"/>
          <p:cNvSpPr txBox="1"/>
          <p:nvPr>
            <p:ph idx="1" type="subTitle"/>
          </p:nvPr>
        </p:nvSpPr>
        <p:spPr>
          <a:xfrm>
            <a:off x="311700" y="2834124"/>
            <a:ext cx="8520600" cy="1861861"/>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1600"/>
              </a:spcAft>
              <a:buSzPts val="2800"/>
              <a:buNone/>
            </a:pPr>
            <a:r>
              <a:rPr lang="en" sz="3600" u="sng">
                <a:solidFill>
                  <a:schemeClr val="dk2"/>
                </a:solidFill>
              </a:rPr>
              <a:t>Exploring Local Issues</a:t>
            </a:r>
            <a:endParaRPr/>
          </a:p>
        </p:txBody>
      </p:sp>
      <p:sp>
        <p:nvSpPr>
          <p:cNvPr id="62" name="Google Shape;6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5"/>
          <p:cNvSpPr txBox="1"/>
          <p:nvPr>
            <p:ph type="ctrTitle"/>
          </p:nvPr>
        </p:nvSpPr>
        <p:spPr>
          <a:xfrm>
            <a:off x="311708" y="744575"/>
            <a:ext cx="8520600" cy="1409689"/>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sz="7000">
                <a:solidFill>
                  <a:srgbClr val="0274AB"/>
                </a:solidFill>
                <a:latin typeface="Arial"/>
                <a:ea typeface="Arial"/>
                <a:cs typeface="Arial"/>
                <a:sym typeface="Arial"/>
              </a:rPr>
              <a:t>Activity 2.4</a:t>
            </a:r>
            <a:endParaRPr/>
          </a:p>
        </p:txBody>
      </p:sp>
      <p:sp>
        <p:nvSpPr>
          <p:cNvPr id="208" name="Google Shape;208;p45"/>
          <p:cNvSpPr txBox="1"/>
          <p:nvPr>
            <p:ph idx="1" type="subTitle"/>
          </p:nvPr>
        </p:nvSpPr>
        <p:spPr>
          <a:xfrm>
            <a:off x="311700" y="2834124"/>
            <a:ext cx="8520600" cy="1861861"/>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1600"/>
              </a:spcAft>
              <a:buSzPts val="2800"/>
              <a:buNone/>
            </a:pPr>
            <a:r>
              <a:rPr lang="en" sz="3600" u="sng">
                <a:solidFill>
                  <a:schemeClr val="dk2"/>
                </a:solidFill>
              </a:rPr>
              <a:t>MWEE Planning Tools</a:t>
            </a:r>
            <a:endParaRPr/>
          </a:p>
        </p:txBody>
      </p:sp>
      <p:sp>
        <p:nvSpPr>
          <p:cNvPr id="209" name="Google Shape;20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1"/>
          <p:cNvPicPr preferRelativeResize="0"/>
          <p:nvPr/>
        </p:nvPicPr>
        <p:blipFill rotWithShape="1">
          <a:blip r:embed="rId3">
            <a:alphaModFix/>
          </a:blip>
          <a:srcRect b="0" l="0" r="0" t="0"/>
          <a:stretch/>
        </p:blipFill>
        <p:spPr>
          <a:xfrm>
            <a:off x="7599846" y="4302308"/>
            <a:ext cx="1156224" cy="650371"/>
          </a:xfrm>
          <a:prstGeom prst="rect">
            <a:avLst/>
          </a:prstGeom>
          <a:noFill/>
          <a:ln>
            <a:noFill/>
          </a:ln>
        </p:spPr>
      </p:pic>
      <p:sp>
        <p:nvSpPr>
          <p:cNvPr id="215" name="Google Shape;215;p21"/>
          <p:cNvSpPr txBox="1"/>
          <p:nvPr>
            <p:ph type="title"/>
          </p:nvPr>
        </p:nvSpPr>
        <p:spPr>
          <a:xfrm>
            <a:off x="311700" y="233200"/>
            <a:ext cx="8645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200">
                <a:solidFill>
                  <a:srgbClr val="0274AB"/>
                </a:solidFill>
              </a:rPr>
              <a:t>Case Study: FCPS + Blandy</a:t>
            </a:r>
            <a:endParaRPr sz="3200">
              <a:solidFill>
                <a:srgbClr val="0274AB"/>
              </a:solidFill>
            </a:endParaRPr>
          </a:p>
        </p:txBody>
      </p:sp>
      <p:sp>
        <p:nvSpPr>
          <p:cNvPr id="216" name="Google Shape;216;p21"/>
          <p:cNvSpPr txBox="1"/>
          <p:nvPr>
            <p:ph idx="1" type="body"/>
          </p:nvPr>
        </p:nvSpPr>
        <p:spPr>
          <a:xfrm>
            <a:off x="152400" y="923875"/>
            <a:ext cx="4419600" cy="41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solidFill>
                  <a:srgbClr val="333333"/>
                </a:solidFill>
              </a:rPr>
              <a:t>How does this MWEE provide opportunities to explore the impacts of a local environmental issue? </a:t>
            </a:r>
            <a:endParaRPr/>
          </a:p>
          <a:p>
            <a:pPr indent="0" lvl="0" marL="0" rtl="0" algn="ctr">
              <a:lnSpc>
                <a:spcPct val="100000"/>
              </a:lnSpc>
              <a:spcBef>
                <a:spcPts val="1600"/>
              </a:spcBef>
              <a:spcAft>
                <a:spcPts val="0"/>
              </a:spcAft>
              <a:buSzPts val="1800"/>
              <a:buNone/>
            </a:pPr>
            <a:r>
              <a:rPr lang="en">
                <a:solidFill>
                  <a:srgbClr val="7030A0"/>
                </a:solidFill>
              </a:rPr>
              <a:t>Which characteristics of an effective driving questions are embodied in this example? (p. 28 MWEE Guide)</a:t>
            </a:r>
            <a:endParaRPr>
              <a:solidFill>
                <a:srgbClr val="7030A0"/>
              </a:solidFill>
            </a:endParaRPr>
          </a:p>
          <a:p>
            <a:pPr indent="0" lvl="0" marL="0" rtl="0" algn="ctr">
              <a:lnSpc>
                <a:spcPct val="100000"/>
              </a:lnSpc>
              <a:spcBef>
                <a:spcPts val="1600"/>
              </a:spcBef>
              <a:spcAft>
                <a:spcPts val="0"/>
              </a:spcAft>
              <a:buSzPts val="1800"/>
              <a:buNone/>
            </a:pPr>
            <a:r>
              <a:rPr lang="en">
                <a:solidFill>
                  <a:srgbClr val="333333"/>
                </a:solidFill>
              </a:rPr>
              <a:t>How are core ideas and practices of multiple disciplines defined and integrated into the MWEE? </a:t>
            </a:r>
            <a:endParaRPr>
              <a:solidFill>
                <a:srgbClr val="333333"/>
              </a:solidFill>
            </a:endParaRPr>
          </a:p>
          <a:p>
            <a:pPr indent="0" lvl="0" marL="0" rtl="0" algn="ctr">
              <a:lnSpc>
                <a:spcPct val="100000"/>
              </a:lnSpc>
              <a:spcBef>
                <a:spcPts val="1600"/>
              </a:spcBef>
              <a:spcAft>
                <a:spcPts val="1600"/>
              </a:spcAft>
              <a:buSzPts val="1800"/>
              <a:buNone/>
            </a:pPr>
            <a:r>
              <a:rPr lang="en">
                <a:solidFill>
                  <a:srgbClr val="7030A0"/>
                </a:solidFill>
              </a:rPr>
              <a:t>Could exploration of this issue logically culminate in stewardship and/or civic action?</a:t>
            </a:r>
            <a:endParaRPr>
              <a:solidFill>
                <a:srgbClr val="7030A0"/>
              </a:solidFill>
            </a:endParaRPr>
          </a:p>
        </p:txBody>
      </p:sp>
      <p:pic>
        <p:nvPicPr>
          <p:cNvPr id="217" name="Google Shape;217;p21"/>
          <p:cNvPicPr preferRelativeResize="0"/>
          <p:nvPr/>
        </p:nvPicPr>
        <p:blipFill rotWithShape="1">
          <a:blip r:embed="rId4">
            <a:alphaModFix/>
          </a:blip>
          <a:srcRect b="0" l="0" r="0" t="0"/>
          <a:stretch/>
        </p:blipFill>
        <p:spPr>
          <a:xfrm>
            <a:off x="4572000" y="958300"/>
            <a:ext cx="4419600" cy="2480458"/>
          </a:xfrm>
          <a:prstGeom prst="rect">
            <a:avLst/>
          </a:prstGeom>
          <a:noFill/>
          <a:ln>
            <a:noFill/>
          </a:ln>
        </p:spPr>
      </p:pic>
      <p:sp>
        <p:nvSpPr>
          <p:cNvPr id="218" name="Google Shape;21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6"/>
          <p:cNvPicPr preferRelativeResize="0"/>
          <p:nvPr/>
        </p:nvPicPr>
        <p:blipFill rotWithShape="1">
          <a:blip r:embed="rId3">
            <a:alphaModFix/>
          </a:blip>
          <a:srcRect b="0" l="0" r="0" t="0"/>
          <a:stretch/>
        </p:blipFill>
        <p:spPr>
          <a:xfrm>
            <a:off x="7599838" y="4302300"/>
            <a:ext cx="1156241" cy="650375"/>
          </a:xfrm>
          <a:prstGeom prst="rect">
            <a:avLst/>
          </a:prstGeom>
          <a:noFill/>
          <a:ln>
            <a:noFill/>
          </a:ln>
        </p:spPr>
      </p:pic>
      <p:sp>
        <p:nvSpPr>
          <p:cNvPr id="224" name="Google Shape;224;p46"/>
          <p:cNvSpPr txBox="1"/>
          <p:nvPr>
            <p:ph type="ctrTitle"/>
          </p:nvPr>
        </p:nvSpPr>
        <p:spPr>
          <a:xfrm>
            <a:off x="311708" y="744575"/>
            <a:ext cx="8520600" cy="1409689"/>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sz="7000">
                <a:solidFill>
                  <a:srgbClr val="0274AB"/>
                </a:solidFill>
                <a:latin typeface="Arial"/>
                <a:ea typeface="Arial"/>
                <a:cs typeface="Arial"/>
                <a:sym typeface="Arial"/>
              </a:rPr>
              <a:t>Activity 2.5</a:t>
            </a:r>
            <a:endParaRPr/>
          </a:p>
        </p:txBody>
      </p:sp>
      <p:sp>
        <p:nvSpPr>
          <p:cNvPr id="225" name="Google Shape;225;p46"/>
          <p:cNvSpPr txBox="1"/>
          <p:nvPr>
            <p:ph idx="1" type="subTitle"/>
          </p:nvPr>
        </p:nvSpPr>
        <p:spPr>
          <a:xfrm>
            <a:off x="311700" y="2834125"/>
            <a:ext cx="8520600" cy="11844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1600"/>
              </a:spcAft>
              <a:buSzPts val="2800"/>
              <a:buNone/>
            </a:pPr>
            <a:r>
              <a:rPr lang="en" sz="3600" u="sng">
                <a:solidFill>
                  <a:schemeClr val="dk2"/>
                </a:solidFill>
              </a:rPr>
              <a:t>Plan It</a:t>
            </a:r>
            <a:endParaRPr/>
          </a:p>
        </p:txBody>
      </p:sp>
      <p:sp>
        <p:nvSpPr>
          <p:cNvPr id="226" name="Google Shape;22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200">
                <a:solidFill>
                  <a:srgbClr val="0274AB"/>
                </a:solidFill>
                <a:latin typeface="Arial"/>
                <a:ea typeface="Arial"/>
                <a:cs typeface="Arial"/>
                <a:sym typeface="Arial"/>
              </a:rPr>
              <a:t>Start planning your MWEE!</a:t>
            </a:r>
            <a:endParaRPr sz="3200">
              <a:solidFill>
                <a:srgbClr val="0274AB"/>
              </a:solidFill>
              <a:latin typeface="Arial"/>
              <a:ea typeface="Arial"/>
              <a:cs typeface="Arial"/>
              <a:sym typeface="Arial"/>
            </a:endParaRPr>
          </a:p>
        </p:txBody>
      </p:sp>
      <p:sp>
        <p:nvSpPr>
          <p:cNvPr id="232" name="Google Shape;232;p23"/>
          <p:cNvSpPr txBox="1"/>
          <p:nvPr>
            <p:ph idx="1" type="body"/>
          </p:nvPr>
        </p:nvSpPr>
        <p:spPr>
          <a:xfrm>
            <a:off x="2484000" y="1344750"/>
            <a:ext cx="6348300" cy="17688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Complete the </a:t>
            </a:r>
            <a:r>
              <a:rPr lang="en" u="sng"/>
              <a:t>Developing and Supporting Questions</a:t>
            </a:r>
            <a:r>
              <a:rPr lang="en"/>
              <a:t> worksheet (page 18)</a:t>
            </a:r>
            <a:endParaRPr/>
          </a:p>
          <a:p>
            <a:pPr indent="-342900" lvl="0" marL="457200" rtl="0" algn="l">
              <a:lnSpc>
                <a:spcPct val="150000"/>
              </a:lnSpc>
              <a:spcBef>
                <a:spcPts val="0"/>
              </a:spcBef>
              <a:spcAft>
                <a:spcPts val="0"/>
              </a:spcAft>
              <a:buSzPts val="1800"/>
              <a:buChar char="●"/>
            </a:pPr>
            <a:r>
              <a:rPr lang="en"/>
              <a:t>Complete the </a:t>
            </a:r>
            <a:r>
              <a:rPr lang="en" u="sng"/>
              <a:t>Curriculum Anchor</a:t>
            </a:r>
            <a:r>
              <a:rPr lang="en"/>
              <a:t> section (page 23) of the Environmental Literacy Model (ELM)</a:t>
            </a:r>
            <a:endParaRPr/>
          </a:p>
        </p:txBody>
      </p:sp>
      <p:sp>
        <p:nvSpPr>
          <p:cNvPr id="233" name="Google Shape;233;p23"/>
          <p:cNvSpPr txBox="1"/>
          <p:nvPr>
            <p:ph idx="1" type="body"/>
          </p:nvPr>
        </p:nvSpPr>
        <p:spPr>
          <a:xfrm>
            <a:off x="311700" y="3669175"/>
            <a:ext cx="8520600" cy="11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Reference the MWEE Audit Tool (pages 27-35) for additional guidance</a:t>
            </a:r>
            <a:endParaRPr/>
          </a:p>
          <a:p>
            <a:pPr indent="0" lvl="0" marL="0" rtl="0" algn="l">
              <a:lnSpc>
                <a:spcPct val="115000"/>
              </a:lnSpc>
              <a:spcBef>
                <a:spcPts val="1600"/>
              </a:spcBef>
              <a:spcAft>
                <a:spcPts val="1600"/>
              </a:spcAft>
              <a:buSzPts val="1800"/>
              <a:buNone/>
            </a:pPr>
            <a:r>
              <a:rPr lang="en"/>
              <a:t>Use each other to bounce off ideas!</a:t>
            </a:r>
            <a:endParaRPr/>
          </a:p>
        </p:txBody>
      </p:sp>
      <p:pic>
        <p:nvPicPr>
          <p:cNvPr id="234" name="Google Shape;234;p23"/>
          <p:cNvPicPr preferRelativeResize="0"/>
          <p:nvPr/>
        </p:nvPicPr>
        <p:blipFill rotWithShape="1">
          <a:blip r:embed="rId3">
            <a:alphaModFix/>
          </a:blip>
          <a:srcRect b="0" l="0" r="0" t="0"/>
          <a:stretch/>
        </p:blipFill>
        <p:spPr>
          <a:xfrm>
            <a:off x="750300" y="1148100"/>
            <a:ext cx="1733700" cy="2237527"/>
          </a:xfrm>
          <a:prstGeom prst="rect">
            <a:avLst/>
          </a:prstGeom>
          <a:noFill/>
          <a:ln cap="flat" cmpd="sng" w="19050">
            <a:solidFill>
              <a:srgbClr val="FFFFFF"/>
            </a:solidFill>
            <a:prstDash val="solid"/>
            <a:round/>
            <a:headEnd len="sm" w="sm" type="none"/>
            <a:tailEnd len="sm" w="sm" type="none"/>
          </a:ln>
        </p:spPr>
      </p:pic>
      <p:sp>
        <p:nvSpPr>
          <p:cNvPr id="235" name="Google Shape;23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36" name="Google Shape;236;p23"/>
          <p:cNvPicPr preferRelativeResize="0"/>
          <p:nvPr/>
        </p:nvPicPr>
        <p:blipFill rotWithShape="1">
          <a:blip r:embed="rId4">
            <a:alphaModFix/>
          </a:blip>
          <a:srcRect b="0" l="0" r="0" t="0"/>
          <a:stretch/>
        </p:blipFill>
        <p:spPr>
          <a:xfrm>
            <a:off x="7599838" y="4302300"/>
            <a:ext cx="1156241" cy="650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0" name="Shape 240"/>
        <p:cNvGrpSpPr/>
        <p:nvPr/>
      </p:nvGrpSpPr>
      <p:grpSpPr>
        <a:xfrm>
          <a:off x="0" y="0"/>
          <a:ext cx="0" cy="0"/>
          <a:chOff x="0" y="0"/>
          <a:chExt cx="0" cy="0"/>
        </a:xfrm>
      </p:grpSpPr>
      <p:sp>
        <p:nvSpPr>
          <p:cNvPr id="241" name="Google Shape;241;p24"/>
          <p:cNvSpPr txBox="1"/>
          <p:nvPr>
            <p:ph idx="4294967295" type="title"/>
          </p:nvPr>
        </p:nvSpPr>
        <p:spPr>
          <a:xfrm>
            <a:off x="2601250" y="1893050"/>
            <a:ext cx="4045200" cy="1482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200">
                <a:solidFill>
                  <a:srgbClr val="0274AB"/>
                </a:solidFill>
              </a:rPr>
              <a:t>Additional Resources</a:t>
            </a:r>
            <a:endParaRPr sz="4200">
              <a:solidFill>
                <a:srgbClr val="0274AB"/>
              </a:solidFill>
            </a:endParaRPr>
          </a:p>
        </p:txBody>
      </p:sp>
      <p:sp>
        <p:nvSpPr>
          <p:cNvPr id="242" name="Google Shape;24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6" name="Shape 246"/>
        <p:cNvGrpSpPr/>
        <p:nvPr/>
      </p:nvGrpSpPr>
      <p:grpSpPr>
        <a:xfrm>
          <a:off x="0" y="0"/>
          <a:ext cx="0" cy="0"/>
          <a:chOff x="0" y="0"/>
          <a:chExt cx="0" cy="0"/>
        </a:xfrm>
      </p:grpSpPr>
      <p:sp>
        <p:nvSpPr>
          <p:cNvPr id="247" name="Google Shape;247;p25"/>
          <p:cNvSpPr txBox="1"/>
          <p:nvPr>
            <p:ph type="title"/>
          </p:nvPr>
        </p:nvSpPr>
        <p:spPr>
          <a:xfrm>
            <a:off x="1530900" y="445025"/>
            <a:ext cx="39162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274AB"/>
                </a:solidFill>
              </a:rPr>
              <a:t>Policies and Practices</a:t>
            </a:r>
            <a:endParaRPr>
              <a:solidFill>
                <a:srgbClr val="0274AB"/>
              </a:solidFill>
            </a:endParaRPr>
          </a:p>
        </p:txBody>
      </p:sp>
      <p:pic>
        <p:nvPicPr>
          <p:cNvPr id="248" name="Google Shape;248;p25"/>
          <p:cNvPicPr preferRelativeResize="0"/>
          <p:nvPr/>
        </p:nvPicPr>
        <p:blipFill rotWithShape="1">
          <a:blip r:embed="rId3">
            <a:alphaModFix/>
          </a:blip>
          <a:srcRect b="0" l="0" r="0" t="0"/>
          <a:stretch/>
        </p:blipFill>
        <p:spPr>
          <a:xfrm>
            <a:off x="662407" y="163823"/>
            <a:ext cx="726691" cy="853900"/>
          </a:xfrm>
          <a:prstGeom prst="rect">
            <a:avLst/>
          </a:prstGeom>
          <a:noFill/>
          <a:ln>
            <a:noFill/>
          </a:ln>
        </p:spPr>
      </p:pic>
      <p:graphicFrame>
        <p:nvGraphicFramePr>
          <p:cNvPr id="249" name="Google Shape;249;p25"/>
          <p:cNvGraphicFramePr/>
          <p:nvPr/>
        </p:nvGraphicFramePr>
        <p:xfrm>
          <a:off x="882025" y="1679550"/>
          <a:ext cx="3000000" cy="3000000"/>
        </p:xfrm>
        <a:graphic>
          <a:graphicData uri="http://schemas.openxmlformats.org/drawingml/2006/table">
            <a:tbl>
              <a:tblPr>
                <a:noFill/>
                <a:tableStyleId>{C6BE4A89-BBAE-4796-9F21-0F1D786E3D89}</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Public Policy</a:t>
                      </a:r>
                      <a:endParaRPr sz="1800" u="none" cap="none" strike="noStrike">
                        <a:latin typeface="Proxima Nova"/>
                        <a:ea typeface="Proxima Nova"/>
                        <a:cs typeface="Proxima Nova"/>
                        <a:sym typeface="Proxima Nova"/>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Private Policy</a:t>
                      </a:r>
                      <a:endParaRPr sz="1800" u="none" cap="none" strike="noStrike">
                        <a:latin typeface="Proxima Nova"/>
                        <a:ea typeface="Proxima Nova"/>
                        <a:cs typeface="Proxima Nova"/>
                        <a:sym typeface="Proxima Nova"/>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Community Practice</a:t>
                      </a:r>
                      <a:endParaRPr sz="1800" u="none" cap="none" strike="noStrike">
                        <a:latin typeface="Proxima Nova"/>
                        <a:ea typeface="Proxima Nova"/>
                        <a:cs typeface="Proxima Nova"/>
                        <a:sym typeface="Proxima Nova"/>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3810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Written by the government (federal, state, tribal, or local)</a:t>
                      </a:r>
                      <a:endParaRPr sz="1800" u="none" cap="none" strike="noStrike">
                        <a:latin typeface="Proxima Nova"/>
                        <a:ea typeface="Proxima Nova"/>
                        <a:cs typeface="Proxima Nova"/>
                        <a:sym typeface="Proxima Nova"/>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Created by businesses, organizations, or other established groups</a:t>
                      </a:r>
                      <a:endParaRPr sz="1800" u="none" cap="none" strike="noStrike">
                        <a:latin typeface="Proxima Nova"/>
                        <a:ea typeface="Proxima Nova"/>
                        <a:cs typeface="Proxima Nova"/>
                        <a:sym typeface="Proxima Nova"/>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The habits and behaviors of people</a:t>
                      </a:r>
                      <a:endParaRPr sz="1800" u="none" cap="none" strike="noStrike">
                        <a:latin typeface="Proxima Nova"/>
                        <a:ea typeface="Proxima Nova"/>
                        <a:cs typeface="Proxima Nova"/>
                        <a:sym typeface="Proxima Nova"/>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250" name="Google Shape;25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51" name="Google Shape;251;p25"/>
          <p:cNvPicPr preferRelativeResize="0"/>
          <p:nvPr/>
        </p:nvPicPr>
        <p:blipFill rotWithShape="1">
          <a:blip r:embed="rId4">
            <a:alphaModFix/>
          </a:blip>
          <a:srcRect b="0" l="0" r="0" t="0"/>
          <a:stretch/>
        </p:blipFill>
        <p:spPr>
          <a:xfrm>
            <a:off x="7599846" y="4302308"/>
            <a:ext cx="1156224" cy="6503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5" name="Shape 255"/>
        <p:cNvGrpSpPr/>
        <p:nvPr/>
      </p:nvGrpSpPr>
      <p:grpSpPr>
        <a:xfrm>
          <a:off x="0" y="0"/>
          <a:ext cx="0" cy="0"/>
          <a:chOff x="0" y="0"/>
          <a:chExt cx="0" cy="0"/>
        </a:xfrm>
      </p:grpSpPr>
      <p:sp>
        <p:nvSpPr>
          <p:cNvPr id="256" name="Google Shape;256;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 sz="2400">
                <a:latin typeface="Proxima Nova"/>
                <a:ea typeface="Proxima Nova"/>
                <a:cs typeface="Proxima Nova"/>
                <a:sym typeface="Proxima Nova"/>
              </a:rPr>
              <a:t>Why is it important for students to understand the policies and practices that underpin the issue they are investigating?</a:t>
            </a:r>
            <a:endParaRPr sz="2400">
              <a:latin typeface="Proxima Nova"/>
              <a:ea typeface="Proxima Nova"/>
              <a:cs typeface="Proxima Nova"/>
              <a:sym typeface="Proxima Nova"/>
            </a:endParaRPr>
          </a:p>
        </p:txBody>
      </p:sp>
      <p:sp>
        <p:nvSpPr>
          <p:cNvPr id="257" name="Google Shape;25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58" name="Google Shape;258;p26"/>
          <p:cNvPicPr preferRelativeResize="0"/>
          <p:nvPr/>
        </p:nvPicPr>
        <p:blipFill>
          <a:blip r:embed="rId3">
            <a:alphaModFix/>
          </a:blip>
          <a:stretch>
            <a:fillRect/>
          </a:stretch>
        </p:blipFill>
        <p:spPr>
          <a:xfrm>
            <a:off x="181300" y="541538"/>
            <a:ext cx="4060175" cy="4060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7"/>
          <p:cNvSpPr txBox="1"/>
          <p:nvPr>
            <p:ph type="title"/>
          </p:nvPr>
        </p:nvSpPr>
        <p:spPr>
          <a:xfrm>
            <a:off x="368888" y="86684"/>
            <a:ext cx="8520600" cy="612564"/>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7916"/>
              </a:lnSpc>
              <a:spcBef>
                <a:spcPts val="0"/>
              </a:spcBef>
              <a:spcAft>
                <a:spcPts val="0"/>
              </a:spcAft>
              <a:buSzPct val="115225"/>
              <a:buNone/>
            </a:pPr>
            <a:r>
              <a:rPr b="1" lang="en" sz="2700">
                <a:solidFill>
                  <a:srgbClr val="0274AB"/>
                </a:solidFill>
                <a:latin typeface="Arial"/>
                <a:ea typeface="Arial"/>
                <a:cs typeface="Arial"/>
                <a:sym typeface="Arial"/>
              </a:rPr>
              <a:t>PART 2: Output &amp; Deliverables</a:t>
            </a:r>
            <a:endParaRPr b="1" sz="2700">
              <a:solidFill>
                <a:srgbClr val="0274AB"/>
              </a:solidFill>
              <a:latin typeface="Arial"/>
              <a:ea typeface="Arial"/>
              <a:cs typeface="Arial"/>
              <a:sym typeface="Arial"/>
            </a:endParaRPr>
          </a:p>
        </p:txBody>
      </p:sp>
      <p:sp>
        <p:nvSpPr>
          <p:cNvPr id="264" name="Google Shape;264;p47"/>
          <p:cNvSpPr txBox="1"/>
          <p:nvPr/>
        </p:nvSpPr>
        <p:spPr>
          <a:xfrm>
            <a:off x="254512" y="782885"/>
            <a:ext cx="8634900" cy="5752500"/>
          </a:xfrm>
          <a:prstGeom prst="rect">
            <a:avLst/>
          </a:prstGeom>
          <a:noFill/>
          <a:ln>
            <a:noFill/>
          </a:ln>
        </p:spPr>
        <p:txBody>
          <a:bodyPr anchorCtr="0" anchor="t" bIns="68575" lIns="68575" spcFirstLastPara="1" rIns="68575" wrap="square" tIns="68575">
            <a:spAutoFit/>
          </a:bodyPr>
          <a:lstStyle/>
          <a:p>
            <a:pPr indent="0" lvl="0" marL="69850" marR="0" rtl="0" algn="l">
              <a:lnSpc>
                <a:spcPct val="107916"/>
              </a:lnSpc>
              <a:spcBef>
                <a:spcPts val="0"/>
              </a:spcBef>
              <a:spcAft>
                <a:spcPts val="0"/>
              </a:spcAft>
              <a:buClr>
                <a:srgbClr val="000000"/>
              </a:buClr>
              <a:buSzPts val="1400"/>
              <a:buFont typeface="Arial"/>
              <a:buNone/>
            </a:pPr>
            <a:r>
              <a:rPr b="1" i="0" lang="en" sz="1400" u="none" cap="none" strike="noStrike">
                <a:solidFill>
                  <a:schemeClr val="dk2"/>
                </a:solidFill>
                <a:latin typeface="Arial"/>
                <a:ea typeface="Arial"/>
                <a:cs typeface="Arial"/>
                <a:sym typeface="Arial"/>
              </a:rPr>
              <a:t>Activity 2.1</a:t>
            </a:r>
            <a:endParaRPr b="0" i="0" sz="1200" u="none" cap="none" strike="noStrike">
              <a:solidFill>
                <a:srgbClr val="000000"/>
              </a:solidFill>
              <a:latin typeface="Arial"/>
              <a:ea typeface="Arial"/>
              <a:cs typeface="Arial"/>
              <a:sym typeface="Arial"/>
            </a:endParaRPr>
          </a:p>
          <a:p>
            <a:pPr indent="-330200" lvl="0" marL="412750" marR="0" rtl="0" algn="l">
              <a:lnSpc>
                <a:spcPct val="107916"/>
              </a:lnSpc>
              <a:spcBef>
                <a:spcPts val="0"/>
              </a:spcBef>
              <a:spcAft>
                <a:spcPts val="0"/>
              </a:spcAft>
              <a:buClr>
                <a:schemeClr val="dk2"/>
              </a:buClr>
              <a:buSzPts val="1500"/>
              <a:buFont typeface="Arial"/>
              <a:buChar char="•"/>
            </a:pPr>
            <a:r>
              <a:rPr b="0" i="0" lang="en" sz="1000" u="none" cap="none" strike="noStrike">
                <a:solidFill>
                  <a:schemeClr val="dk2"/>
                </a:solidFill>
                <a:latin typeface="Arial"/>
                <a:ea typeface="Arial"/>
                <a:cs typeface="Arial"/>
                <a:sym typeface="Arial"/>
              </a:rPr>
              <a:t>Participants will create a conceptual diagram illustrating the connections between Chesapeake Bay Issues and systems, both human and natural.</a:t>
            </a:r>
            <a:endParaRPr b="0" i="0" sz="1200" u="none" cap="none" strike="noStrike">
              <a:solidFill>
                <a:srgbClr val="000000"/>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000"/>
              <a:buFont typeface="Arial"/>
              <a:buNone/>
            </a:pPr>
            <a:r>
              <a:t/>
            </a:r>
            <a:endParaRPr b="0" i="0" sz="10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rPr b="1" i="0" lang="en" sz="1400" u="none" cap="none" strike="noStrike">
                <a:solidFill>
                  <a:schemeClr val="dk2"/>
                </a:solidFill>
                <a:latin typeface="Arial"/>
                <a:ea typeface="Arial"/>
                <a:cs typeface="Arial"/>
                <a:sym typeface="Arial"/>
              </a:rPr>
              <a:t>Activity 2.2</a:t>
            </a:r>
            <a:endParaRPr b="0" i="0" sz="1200" u="none" cap="none" strike="noStrike">
              <a:solidFill>
                <a:srgbClr val="000000"/>
              </a:solidFill>
              <a:latin typeface="Arial"/>
              <a:ea typeface="Arial"/>
              <a:cs typeface="Arial"/>
              <a:sym typeface="Arial"/>
            </a:endParaRPr>
          </a:p>
          <a:p>
            <a:pPr indent="-273050" lvl="0" marL="355600" marR="0" rtl="0" algn="l">
              <a:lnSpc>
                <a:spcPct val="107916"/>
              </a:lnSpc>
              <a:spcBef>
                <a:spcPts val="0"/>
              </a:spcBef>
              <a:spcAft>
                <a:spcPts val="0"/>
              </a:spcAft>
              <a:buClr>
                <a:schemeClr val="dk2"/>
              </a:buClr>
              <a:buSzPts val="1500"/>
              <a:buFont typeface="Arial"/>
              <a:buChar char="•"/>
            </a:pPr>
            <a:r>
              <a:rPr b="0" i="0" lang="en" sz="1000" u="none" cap="none" strike="noStrike">
                <a:solidFill>
                  <a:schemeClr val="dk2"/>
                </a:solidFill>
                <a:latin typeface="Arial"/>
                <a:ea typeface="Arial"/>
                <a:cs typeface="Arial"/>
                <a:sym typeface="Arial"/>
              </a:rPr>
              <a:t>Participants practice identifying issues in a place (schoolyard, park, or location of workshop)</a:t>
            </a:r>
            <a:endParaRPr b="0" i="0" sz="1200" u="none" cap="none" strike="noStrike">
              <a:solidFill>
                <a:srgbClr val="000000"/>
              </a:solidFill>
              <a:latin typeface="Arial"/>
              <a:ea typeface="Arial"/>
              <a:cs typeface="Arial"/>
              <a:sym typeface="Arial"/>
            </a:endParaRPr>
          </a:p>
          <a:p>
            <a:pPr indent="-273050" lvl="0" marL="355600" marR="0" rtl="0" algn="l">
              <a:lnSpc>
                <a:spcPct val="107916"/>
              </a:lnSpc>
              <a:spcBef>
                <a:spcPts val="0"/>
              </a:spcBef>
              <a:spcAft>
                <a:spcPts val="0"/>
              </a:spcAft>
              <a:buClr>
                <a:schemeClr val="dk2"/>
              </a:buClr>
              <a:buSzPts val="1500"/>
              <a:buFont typeface="Arial"/>
              <a:buChar char="•"/>
            </a:pPr>
            <a:r>
              <a:rPr b="0" i="0" lang="en" sz="1000" u="none" cap="none" strike="noStrike">
                <a:solidFill>
                  <a:schemeClr val="dk2"/>
                </a:solidFill>
                <a:latin typeface="Arial"/>
                <a:ea typeface="Arial"/>
                <a:cs typeface="Arial"/>
                <a:sym typeface="Arial"/>
              </a:rPr>
              <a:t>Participants will investigate an issue and develop supporting questions that will guide the inquiry for this workshop which will serve as a model for what MWEEs can look like in their given classes/programs.</a:t>
            </a:r>
            <a:endParaRPr b="0" i="0" sz="1200" u="none" cap="none" strike="noStrike">
              <a:solidFill>
                <a:srgbClr val="000000"/>
              </a:solidFill>
              <a:latin typeface="Arial"/>
              <a:ea typeface="Arial"/>
              <a:cs typeface="Arial"/>
              <a:sym typeface="Arial"/>
            </a:endParaRPr>
          </a:p>
          <a:p>
            <a:pPr indent="-177800" lvl="0" marL="355600" marR="0" rtl="0" algn="l">
              <a:lnSpc>
                <a:spcPct val="107916"/>
              </a:lnSpc>
              <a:spcBef>
                <a:spcPts val="0"/>
              </a:spcBef>
              <a:spcAft>
                <a:spcPts val="0"/>
              </a:spcAft>
              <a:buClr>
                <a:schemeClr val="dk2"/>
              </a:buClr>
              <a:buSzPts val="1700"/>
              <a:buFont typeface="Arial"/>
              <a:buNone/>
            </a:pPr>
            <a:r>
              <a:t/>
            </a:r>
            <a:endParaRPr b="0" i="0" sz="10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rPr b="1" i="0" lang="en" sz="1400" u="none" cap="none" strike="noStrike">
                <a:solidFill>
                  <a:schemeClr val="dk2"/>
                </a:solidFill>
                <a:latin typeface="Arial"/>
                <a:ea typeface="Arial"/>
                <a:cs typeface="Arial"/>
                <a:sym typeface="Arial"/>
              </a:rPr>
              <a:t>Activity 2.3</a:t>
            </a:r>
            <a:endParaRPr b="0" i="0" sz="1200" u="none" cap="none" strike="noStrike">
              <a:solidFill>
                <a:srgbClr val="000000"/>
              </a:solidFill>
              <a:latin typeface="Arial"/>
              <a:ea typeface="Arial"/>
              <a:cs typeface="Arial"/>
              <a:sym typeface="Arial"/>
            </a:endParaRPr>
          </a:p>
          <a:p>
            <a:pPr indent="-273050" lvl="0" marL="355600" marR="0" rtl="0" algn="l">
              <a:lnSpc>
                <a:spcPct val="107916"/>
              </a:lnSpc>
              <a:spcBef>
                <a:spcPts val="0"/>
              </a:spcBef>
              <a:spcAft>
                <a:spcPts val="0"/>
              </a:spcAft>
              <a:buClr>
                <a:schemeClr val="dk2"/>
              </a:buClr>
              <a:buSzPts val="1500"/>
              <a:buFont typeface="Arial"/>
              <a:buChar char="•"/>
            </a:pPr>
            <a:r>
              <a:rPr b="0" i="0" lang="en" sz="1000" u="none" cap="none" strike="noStrike">
                <a:solidFill>
                  <a:schemeClr val="dk2"/>
                </a:solidFill>
                <a:latin typeface="Arial"/>
                <a:ea typeface="Arial"/>
                <a:cs typeface="Arial"/>
                <a:sym typeface="Arial"/>
              </a:rPr>
              <a:t>Participants develop a collective understanding of some of the motivators behind action.</a:t>
            </a:r>
            <a:endParaRPr b="0" i="0" sz="1200" u="none" cap="none" strike="noStrike">
              <a:solidFill>
                <a:srgbClr val="000000"/>
              </a:solidFill>
              <a:latin typeface="Arial"/>
              <a:ea typeface="Arial"/>
              <a:cs typeface="Arial"/>
              <a:sym typeface="Arial"/>
            </a:endParaRPr>
          </a:p>
          <a:p>
            <a:pPr indent="-273050" lvl="0" marL="355600" marR="0" rtl="0" algn="l">
              <a:lnSpc>
                <a:spcPct val="107916"/>
              </a:lnSpc>
              <a:spcBef>
                <a:spcPts val="0"/>
              </a:spcBef>
              <a:spcAft>
                <a:spcPts val="0"/>
              </a:spcAft>
              <a:buClr>
                <a:schemeClr val="dk2"/>
              </a:buClr>
              <a:buSzPts val="1500"/>
              <a:buFont typeface="Arial"/>
              <a:buChar char="•"/>
            </a:pPr>
            <a:r>
              <a:rPr b="0" i="0" lang="en" sz="1000" u="none" cap="none" strike="noStrike">
                <a:solidFill>
                  <a:schemeClr val="dk2"/>
                </a:solidFill>
                <a:latin typeface="Arial"/>
                <a:ea typeface="Arial"/>
                <a:cs typeface="Arial"/>
                <a:sym typeface="Arial"/>
              </a:rPr>
              <a:t>Participants acknowledge their own experience engaging in action and can identify how those experiences line up with aspects of MWEE. </a:t>
            </a:r>
            <a:endParaRPr b="0" i="0" sz="1200" u="none" cap="none" strike="noStrike">
              <a:solidFill>
                <a:srgbClr val="000000"/>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rPr b="1" i="0" lang="en" sz="1400" u="none" cap="none" strike="noStrike">
                <a:solidFill>
                  <a:schemeClr val="dk2"/>
                </a:solidFill>
                <a:latin typeface="Arial"/>
                <a:ea typeface="Arial"/>
                <a:cs typeface="Arial"/>
                <a:sym typeface="Arial"/>
              </a:rPr>
              <a:t>Activity 2.4</a:t>
            </a:r>
            <a:endParaRPr b="0" i="0" sz="1200" u="none" cap="none" strike="noStrike">
              <a:solidFill>
                <a:srgbClr val="000000"/>
              </a:solidFill>
              <a:latin typeface="Arial"/>
              <a:ea typeface="Arial"/>
              <a:cs typeface="Arial"/>
              <a:sym typeface="Arial"/>
            </a:endParaRPr>
          </a:p>
          <a:p>
            <a:pPr indent="-273050" lvl="0" marL="355600" marR="0" rtl="0" algn="l">
              <a:lnSpc>
                <a:spcPct val="107916"/>
              </a:lnSpc>
              <a:spcBef>
                <a:spcPts val="0"/>
              </a:spcBef>
              <a:spcAft>
                <a:spcPts val="0"/>
              </a:spcAft>
              <a:buClr>
                <a:schemeClr val="dk2"/>
              </a:buClr>
              <a:buSzPts val="1500"/>
              <a:buFont typeface="Arial"/>
              <a:buChar char="•"/>
            </a:pPr>
            <a:r>
              <a:rPr b="0" i="0" lang="en" sz="1000" u="none" cap="none" strike="noStrike">
                <a:solidFill>
                  <a:schemeClr val="dk2"/>
                </a:solidFill>
                <a:latin typeface="Arial"/>
                <a:ea typeface="Arial"/>
                <a:cs typeface="Arial"/>
                <a:sym typeface="Arial"/>
              </a:rPr>
              <a:t>Participants will become familiar with the ELM, the worksheets in the MWEE Student Worksheet Toolbox, and the MWEE Audit Tool.</a:t>
            </a:r>
            <a:endParaRPr b="0" i="0" sz="1200" u="none" cap="none" strike="noStrike">
              <a:solidFill>
                <a:srgbClr val="000000"/>
              </a:solidFill>
              <a:latin typeface="Arial"/>
              <a:ea typeface="Arial"/>
              <a:cs typeface="Arial"/>
              <a:sym typeface="Arial"/>
            </a:endParaRPr>
          </a:p>
          <a:p>
            <a:pPr indent="-177800" lvl="0" marL="355600" marR="0" rtl="0" algn="l">
              <a:lnSpc>
                <a:spcPct val="107916"/>
              </a:lnSpc>
              <a:spcBef>
                <a:spcPts val="0"/>
              </a:spcBef>
              <a:spcAft>
                <a:spcPts val="0"/>
              </a:spcAft>
              <a:buClr>
                <a:schemeClr val="dk2"/>
              </a:buClr>
              <a:buSzPts val="1700"/>
              <a:buFont typeface="Arial"/>
              <a:buNone/>
            </a:pPr>
            <a:r>
              <a:t/>
            </a:r>
            <a:endParaRPr b="0" i="0" sz="10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rPr b="1" i="0" lang="en" sz="1400" u="none" cap="none" strike="noStrike">
                <a:solidFill>
                  <a:schemeClr val="dk2"/>
                </a:solidFill>
                <a:latin typeface="Arial"/>
                <a:ea typeface="Arial"/>
                <a:cs typeface="Arial"/>
                <a:sym typeface="Arial"/>
              </a:rPr>
              <a:t>Activity 2.5</a:t>
            </a:r>
            <a:endParaRPr b="0" i="0" sz="1200" u="none" cap="none" strike="noStrike">
              <a:solidFill>
                <a:srgbClr val="000000"/>
              </a:solidFill>
              <a:latin typeface="Arial"/>
              <a:ea typeface="Arial"/>
              <a:cs typeface="Arial"/>
              <a:sym typeface="Arial"/>
            </a:endParaRPr>
          </a:p>
          <a:p>
            <a:pPr indent="-285750" lvl="0" marL="355600" marR="0" rtl="0" algn="l">
              <a:lnSpc>
                <a:spcPct val="107916"/>
              </a:lnSpc>
              <a:spcBef>
                <a:spcPts val="0"/>
              </a:spcBef>
              <a:spcAft>
                <a:spcPts val="0"/>
              </a:spcAft>
              <a:buClr>
                <a:schemeClr val="dk2"/>
              </a:buClr>
              <a:buSzPts val="1700"/>
              <a:buFont typeface="Arial"/>
              <a:buChar char="•"/>
            </a:pPr>
            <a:r>
              <a:rPr b="0" i="0" lang="en" sz="1200" u="none" cap="none" strike="noStrike">
                <a:solidFill>
                  <a:schemeClr val="dk2"/>
                </a:solidFill>
                <a:latin typeface="Arial"/>
                <a:ea typeface="Arial"/>
                <a:cs typeface="Arial"/>
                <a:sym typeface="Arial"/>
              </a:rPr>
              <a:t>Participants will complete the Curriculum Anchor page of the ELM.</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69850" marR="0" rtl="0" algn="l">
              <a:lnSpc>
                <a:spcPct val="107916"/>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5" name="Google Shape;26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0274AB"/>
                </a:solidFill>
                <a:latin typeface="Arial"/>
                <a:ea typeface="Arial"/>
                <a:cs typeface="Arial"/>
                <a:sym typeface="Arial"/>
              </a:rPr>
              <a:t>Learn the Issues from </a:t>
            </a:r>
            <a:endParaRPr b="1">
              <a:solidFill>
                <a:srgbClr val="0274AB"/>
              </a:solidFill>
              <a:latin typeface="Arial"/>
              <a:ea typeface="Arial"/>
              <a:cs typeface="Arial"/>
              <a:sym typeface="Arial"/>
            </a:endParaRPr>
          </a:p>
        </p:txBody>
      </p:sp>
      <p:sp>
        <p:nvSpPr>
          <p:cNvPr id="68" name="Google Shape;68;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a:buAutoNum type="arabicPeriod"/>
            </a:pPr>
            <a:r>
              <a:rPr lang="en">
                <a:latin typeface="Proxima Nova"/>
                <a:ea typeface="Proxima Nova"/>
                <a:cs typeface="Proxima Nova"/>
                <a:sym typeface="Proxima Nova"/>
              </a:rPr>
              <a:t>Review the </a:t>
            </a:r>
            <a:r>
              <a:rPr lang="en"/>
              <a:t>i</a:t>
            </a:r>
            <a:r>
              <a:rPr lang="en">
                <a:latin typeface="Proxima Nova"/>
                <a:ea typeface="Proxima Nova"/>
                <a:cs typeface="Proxima Nova"/>
                <a:sym typeface="Proxima Nova"/>
              </a:rPr>
              <a:t>ssue </a:t>
            </a:r>
            <a:r>
              <a:rPr lang="en"/>
              <a:t>c</a:t>
            </a:r>
            <a:r>
              <a:rPr lang="en">
                <a:latin typeface="Proxima Nova"/>
                <a:ea typeface="Proxima Nova"/>
                <a:cs typeface="Proxima Nova"/>
                <a:sym typeface="Proxima Nova"/>
              </a:rPr>
              <a:t>ards describing common issues/problems within the Chesapeake Bay Watershed</a:t>
            </a:r>
            <a:endParaRPr>
              <a:latin typeface="Proxima Nova"/>
              <a:ea typeface="Proxima Nova"/>
              <a:cs typeface="Proxima Nova"/>
              <a:sym typeface="Proxima Nova"/>
            </a:endParaRPr>
          </a:p>
          <a:p>
            <a:pPr indent="0" lvl="0" marL="0" rtl="0" algn="l">
              <a:lnSpc>
                <a:spcPct val="115000"/>
              </a:lnSpc>
              <a:spcBef>
                <a:spcPts val="1600"/>
              </a:spcBef>
              <a:spcAft>
                <a:spcPts val="0"/>
              </a:spcAft>
              <a:buSzPts val="1800"/>
              <a:buNone/>
            </a:pPr>
            <a:r>
              <a:t/>
            </a:r>
            <a:endParaRPr>
              <a:latin typeface="Proxima Nova"/>
              <a:ea typeface="Proxima Nova"/>
              <a:cs typeface="Proxima Nova"/>
              <a:sym typeface="Proxima Nova"/>
            </a:endParaRPr>
          </a:p>
          <a:p>
            <a:pPr indent="0" lvl="0" marL="0" rtl="0" algn="l">
              <a:lnSpc>
                <a:spcPct val="115000"/>
              </a:lnSpc>
              <a:spcBef>
                <a:spcPts val="1600"/>
              </a:spcBef>
              <a:spcAft>
                <a:spcPts val="0"/>
              </a:spcAft>
              <a:buSzPts val="1800"/>
              <a:buNone/>
            </a:pPr>
            <a:r>
              <a:t/>
            </a:r>
            <a:endParaRPr>
              <a:latin typeface="Proxima Nova"/>
              <a:ea typeface="Proxima Nova"/>
              <a:cs typeface="Proxima Nova"/>
              <a:sym typeface="Proxima Nova"/>
            </a:endParaRPr>
          </a:p>
          <a:p>
            <a:pPr indent="0" lvl="0" marL="0" rtl="0" algn="l">
              <a:lnSpc>
                <a:spcPct val="115000"/>
              </a:lnSpc>
              <a:spcBef>
                <a:spcPts val="1600"/>
              </a:spcBef>
              <a:spcAft>
                <a:spcPts val="0"/>
              </a:spcAft>
              <a:buSzPts val="1800"/>
              <a:buNone/>
            </a:pPr>
            <a:r>
              <a:t/>
            </a:r>
            <a:endParaRPr>
              <a:latin typeface="Proxima Nova"/>
              <a:ea typeface="Proxima Nova"/>
              <a:cs typeface="Proxima Nova"/>
              <a:sym typeface="Proxima Nova"/>
            </a:endParaRPr>
          </a:p>
          <a:p>
            <a:pPr indent="0" lvl="0" marL="0" rtl="0" algn="l">
              <a:lnSpc>
                <a:spcPct val="115000"/>
              </a:lnSpc>
              <a:spcBef>
                <a:spcPts val="1600"/>
              </a:spcBef>
              <a:spcAft>
                <a:spcPts val="0"/>
              </a:spcAft>
              <a:buSzPts val="1800"/>
              <a:buNone/>
            </a:pPr>
            <a:r>
              <a:t/>
            </a:r>
            <a:endParaRPr>
              <a:latin typeface="Proxima Nova"/>
              <a:ea typeface="Proxima Nova"/>
              <a:cs typeface="Proxima Nova"/>
              <a:sym typeface="Proxima Nova"/>
            </a:endParaRPr>
          </a:p>
          <a:p>
            <a:pPr indent="-342900" lvl="0" marL="457200" rtl="0" algn="l">
              <a:lnSpc>
                <a:spcPct val="115000"/>
              </a:lnSpc>
              <a:spcBef>
                <a:spcPts val="1600"/>
              </a:spcBef>
              <a:spcAft>
                <a:spcPts val="0"/>
              </a:spcAft>
              <a:buSzPts val="1800"/>
              <a:buFont typeface="Proxima Nova"/>
              <a:buAutoNum type="arabicPeriod"/>
            </a:pPr>
            <a:r>
              <a:rPr lang="en">
                <a:latin typeface="Proxima Nova"/>
                <a:ea typeface="Proxima Nova"/>
                <a:cs typeface="Proxima Nova"/>
                <a:sym typeface="Proxima Nova"/>
              </a:rPr>
              <a:t>Using the </a:t>
            </a:r>
            <a:r>
              <a:rPr lang="en"/>
              <a:t>i</a:t>
            </a:r>
            <a:r>
              <a:rPr lang="en">
                <a:latin typeface="Proxima Nova"/>
                <a:ea typeface="Proxima Nova"/>
                <a:cs typeface="Proxima Nova"/>
                <a:sym typeface="Proxima Nova"/>
              </a:rPr>
              <a:t>ssue </a:t>
            </a:r>
            <a:r>
              <a:rPr lang="en"/>
              <a:t>d</a:t>
            </a:r>
            <a:r>
              <a:rPr lang="en">
                <a:latin typeface="Proxima Nova"/>
                <a:ea typeface="Proxima Nova"/>
                <a:cs typeface="Proxima Nova"/>
                <a:sym typeface="Proxima Nova"/>
              </a:rPr>
              <a:t>escriptor </a:t>
            </a:r>
            <a:r>
              <a:rPr lang="en"/>
              <a:t>c</a:t>
            </a:r>
            <a:r>
              <a:rPr lang="en">
                <a:latin typeface="Proxima Nova"/>
                <a:ea typeface="Proxima Nova"/>
                <a:cs typeface="Proxima Nova"/>
                <a:sym typeface="Proxima Nova"/>
              </a:rPr>
              <a:t>ards, label each issue based on </a:t>
            </a:r>
            <a:r>
              <a:rPr lang="en"/>
              <a:t>n</a:t>
            </a:r>
            <a:r>
              <a:rPr lang="en">
                <a:latin typeface="Proxima Nova"/>
                <a:ea typeface="Proxima Nova"/>
                <a:cs typeface="Proxima Nova"/>
                <a:sym typeface="Proxima Nova"/>
              </a:rPr>
              <a:t>atural </a:t>
            </a:r>
            <a:r>
              <a:rPr lang="en"/>
              <a:t>s</a:t>
            </a:r>
            <a:r>
              <a:rPr lang="en">
                <a:latin typeface="Proxima Nova"/>
                <a:ea typeface="Proxima Nova"/>
                <a:cs typeface="Proxima Nova"/>
                <a:sym typeface="Proxima Nova"/>
              </a:rPr>
              <a:t>ystems, </a:t>
            </a:r>
            <a:r>
              <a:rPr lang="en"/>
              <a:t>h</a:t>
            </a:r>
            <a:r>
              <a:rPr lang="en">
                <a:latin typeface="Proxima Nova"/>
                <a:ea typeface="Proxima Nova"/>
                <a:cs typeface="Proxima Nova"/>
                <a:sym typeface="Proxima Nova"/>
              </a:rPr>
              <a:t>uman </a:t>
            </a:r>
            <a:r>
              <a:rPr lang="en"/>
              <a:t>s</a:t>
            </a:r>
            <a:r>
              <a:rPr lang="en">
                <a:latin typeface="Proxima Nova"/>
                <a:ea typeface="Proxima Nova"/>
                <a:cs typeface="Proxima Nova"/>
                <a:sym typeface="Proxima Nova"/>
              </a:rPr>
              <a:t>ystems and </a:t>
            </a:r>
            <a:r>
              <a:rPr lang="en"/>
              <a:t>v</a:t>
            </a:r>
            <a:r>
              <a:rPr lang="en">
                <a:latin typeface="Proxima Nova"/>
                <a:ea typeface="Proxima Nova"/>
                <a:cs typeface="Proxima Nova"/>
                <a:sym typeface="Proxima Nova"/>
              </a:rPr>
              <a:t>alues. Be prepared to defend your labels.</a:t>
            </a:r>
            <a:endParaRPr>
              <a:latin typeface="Proxima Nova"/>
              <a:ea typeface="Proxima Nova"/>
              <a:cs typeface="Proxima Nova"/>
              <a:sym typeface="Proxima Nova"/>
            </a:endParaRPr>
          </a:p>
        </p:txBody>
      </p:sp>
      <p:pic>
        <p:nvPicPr>
          <p:cNvPr id="69" name="Google Shape;69;p3"/>
          <p:cNvPicPr preferRelativeResize="0"/>
          <p:nvPr/>
        </p:nvPicPr>
        <p:blipFill rotWithShape="1">
          <a:blip r:embed="rId3">
            <a:alphaModFix/>
          </a:blip>
          <a:srcRect b="0" l="0" r="0" t="0"/>
          <a:stretch/>
        </p:blipFill>
        <p:spPr>
          <a:xfrm>
            <a:off x="4245247" y="190575"/>
            <a:ext cx="3984974" cy="827150"/>
          </a:xfrm>
          <a:prstGeom prst="rect">
            <a:avLst/>
          </a:prstGeom>
          <a:noFill/>
          <a:ln>
            <a:noFill/>
          </a:ln>
        </p:spPr>
      </p:pic>
      <p:pic>
        <p:nvPicPr>
          <p:cNvPr id="70" name="Google Shape;70;p3"/>
          <p:cNvPicPr preferRelativeResize="0"/>
          <p:nvPr/>
        </p:nvPicPr>
        <p:blipFill rotWithShape="1">
          <a:blip r:embed="rId4">
            <a:alphaModFix/>
          </a:blip>
          <a:srcRect b="0" l="0" r="0" t="0"/>
          <a:stretch/>
        </p:blipFill>
        <p:spPr>
          <a:xfrm>
            <a:off x="651875" y="1942112"/>
            <a:ext cx="7840252" cy="1989525"/>
          </a:xfrm>
          <a:prstGeom prst="rect">
            <a:avLst/>
          </a:prstGeom>
          <a:noFill/>
          <a:ln>
            <a:noFill/>
          </a:ln>
        </p:spPr>
      </p:pic>
      <p:sp>
        <p:nvSpPr>
          <p:cNvPr id="71" name="Google Shape;71;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0274AB"/>
                </a:solidFill>
                <a:latin typeface="Arial"/>
                <a:ea typeface="Arial"/>
                <a:cs typeface="Arial"/>
                <a:sym typeface="Arial"/>
              </a:rPr>
              <a:t>Learn the Issues from </a:t>
            </a:r>
            <a:endParaRPr b="1">
              <a:solidFill>
                <a:srgbClr val="0274AB"/>
              </a:solidFill>
              <a:latin typeface="Arial"/>
              <a:ea typeface="Arial"/>
              <a:cs typeface="Arial"/>
              <a:sym typeface="Arial"/>
            </a:endParaRPr>
          </a:p>
        </p:txBody>
      </p:sp>
      <p:sp>
        <p:nvSpPr>
          <p:cNvPr id="77" name="Google Shape;77;p4"/>
          <p:cNvSpPr txBox="1"/>
          <p:nvPr>
            <p:ph idx="1" type="body"/>
          </p:nvPr>
        </p:nvSpPr>
        <p:spPr>
          <a:xfrm>
            <a:off x="311700" y="1152475"/>
            <a:ext cx="8520600" cy="380045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Proxima Nova"/>
              <a:buAutoNum type="arabicPeriod"/>
            </a:pPr>
            <a:r>
              <a:rPr lang="en" sz="2200">
                <a:latin typeface="Proxima Nova"/>
                <a:ea typeface="Proxima Nova"/>
                <a:cs typeface="Proxima Nova"/>
                <a:sym typeface="Proxima Nova"/>
              </a:rPr>
              <a:t>What </a:t>
            </a:r>
            <a:r>
              <a:rPr lang="en" sz="2200"/>
              <a:t>i</a:t>
            </a:r>
            <a:r>
              <a:rPr lang="en" sz="2200">
                <a:latin typeface="Proxima Nova"/>
                <a:ea typeface="Proxima Nova"/>
                <a:cs typeface="Proxima Nova"/>
                <a:sym typeface="Proxima Nova"/>
              </a:rPr>
              <a:t>ssues discussed are relevant to where you work and live?</a:t>
            </a:r>
            <a:endParaRPr sz="2200">
              <a:latin typeface="Proxima Nova"/>
              <a:ea typeface="Proxima Nova"/>
              <a:cs typeface="Proxima Nova"/>
              <a:sym typeface="Proxima Nova"/>
            </a:endParaRPr>
          </a:p>
          <a:p>
            <a:pPr indent="-342900" lvl="0" marL="457200" rtl="0" algn="l">
              <a:lnSpc>
                <a:spcPct val="150000"/>
              </a:lnSpc>
              <a:spcBef>
                <a:spcPts val="0"/>
              </a:spcBef>
              <a:spcAft>
                <a:spcPts val="0"/>
              </a:spcAft>
              <a:buSzPts val="1800"/>
              <a:buFont typeface="Proxima Nova"/>
              <a:buAutoNum type="arabicPeriod"/>
            </a:pPr>
            <a:r>
              <a:rPr lang="en" sz="2200">
                <a:latin typeface="Proxima Nova"/>
                <a:ea typeface="Proxima Nova"/>
                <a:cs typeface="Proxima Nova"/>
                <a:sym typeface="Proxima Nova"/>
              </a:rPr>
              <a:t>Are you surprised by any of the issues identified?</a:t>
            </a:r>
            <a:endParaRPr sz="2200">
              <a:latin typeface="Proxima Nova"/>
              <a:ea typeface="Proxima Nova"/>
              <a:cs typeface="Proxima Nova"/>
              <a:sym typeface="Proxima Nova"/>
            </a:endParaRPr>
          </a:p>
          <a:p>
            <a:pPr indent="-342900" lvl="0" marL="457200" rtl="0" algn="l">
              <a:lnSpc>
                <a:spcPct val="150000"/>
              </a:lnSpc>
              <a:spcBef>
                <a:spcPts val="0"/>
              </a:spcBef>
              <a:spcAft>
                <a:spcPts val="0"/>
              </a:spcAft>
              <a:buSzPts val="1800"/>
              <a:buFont typeface="Proxima Nova"/>
              <a:buAutoNum type="arabicPeriod"/>
            </a:pPr>
            <a:r>
              <a:rPr lang="en" sz="2200">
                <a:latin typeface="Proxima Nova"/>
                <a:ea typeface="Proxima Nova"/>
                <a:cs typeface="Proxima Nova"/>
                <a:sym typeface="Proxima Nova"/>
              </a:rPr>
              <a:t>Are there any major issues missing that are relevant to your community?</a:t>
            </a:r>
            <a:endParaRPr sz="2200">
              <a:latin typeface="Proxima Nova"/>
              <a:ea typeface="Proxima Nova"/>
              <a:cs typeface="Proxima Nova"/>
              <a:sym typeface="Proxima Nova"/>
            </a:endParaRPr>
          </a:p>
          <a:p>
            <a:pPr indent="-342900" lvl="0" marL="457200" rtl="0" algn="l">
              <a:lnSpc>
                <a:spcPct val="150000"/>
              </a:lnSpc>
              <a:spcBef>
                <a:spcPts val="0"/>
              </a:spcBef>
              <a:spcAft>
                <a:spcPts val="0"/>
              </a:spcAft>
              <a:buSzPts val="1800"/>
              <a:buFont typeface="Proxima Nova"/>
              <a:buAutoNum type="arabicPeriod"/>
            </a:pPr>
            <a:r>
              <a:rPr lang="en" sz="2200">
                <a:latin typeface="Proxima Nova"/>
                <a:ea typeface="Proxima Nova"/>
                <a:cs typeface="Proxima Nova"/>
                <a:sym typeface="Proxima Nova"/>
              </a:rPr>
              <a:t>How else would you have students research locally relevant issues?</a:t>
            </a:r>
            <a:endParaRPr sz="2200">
              <a:latin typeface="Proxima Nova"/>
              <a:ea typeface="Proxima Nova"/>
              <a:cs typeface="Proxima Nova"/>
              <a:sym typeface="Proxima Nova"/>
            </a:endParaRPr>
          </a:p>
          <a:p>
            <a:pPr indent="0" lvl="0" marL="0" rtl="0" algn="l">
              <a:lnSpc>
                <a:spcPct val="115000"/>
              </a:lnSpc>
              <a:spcBef>
                <a:spcPts val="1600"/>
              </a:spcBef>
              <a:spcAft>
                <a:spcPts val="1600"/>
              </a:spcAft>
              <a:buSzPts val="1800"/>
              <a:buNone/>
            </a:pPr>
            <a:r>
              <a:t/>
            </a:r>
            <a:endParaRPr/>
          </a:p>
        </p:txBody>
      </p:sp>
      <p:pic>
        <p:nvPicPr>
          <p:cNvPr id="78" name="Google Shape;78;p4"/>
          <p:cNvPicPr preferRelativeResize="0"/>
          <p:nvPr/>
        </p:nvPicPr>
        <p:blipFill rotWithShape="1">
          <a:blip r:embed="rId3">
            <a:alphaModFix/>
          </a:blip>
          <a:srcRect b="0" l="0" r="0" t="0"/>
          <a:stretch/>
        </p:blipFill>
        <p:spPr>
          <a:xfrm>
            <a:off x="4231497" y="190575"/>
            <a:ext cx="3984974" cy="827150"/>
          </a:xfrm>
          <a:prstGeom prst="rect">
            <a:avLst/>
          </a:prstGeom>
          <a:noFill/>
          <a:ln>
            <a:noFill/>
          </a:ln>
        </p:spPr>
      </p:pic>
      <p:sp>
        <p:nvSpPr>
          <p:cNvPr id="79" name="Google Shape;7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40"/>
          <p:cNvSpPr txBox="1"/>
          <p:nvPr>
            <p:ph idx="2" type="body"/>
          </p:nvPr>
        </p:nvSpPr>
        <p:spPr>
          <a:xfrm>
            <a:off x="4939500" y="197562"/>
            <a:ext cx="3837000" cy="4221613"/>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 sz="2400">
                <a:latin typeface="Proxima Nova"/>
                <a:ea typeface="Proxima Nova"/>
                <a:cs typeface="Proxima Nova"/>
                <a:sym typeface="Proxima Nova"/>
              </a:rPr>
              <a:t>Why is it important for students to understand the policies and practices that underpin the issue they are investigate?</a:t>
            </a:r>
            <a:endParaRPr sz="2400">
              <a:latin typeface="Proxima Nova"/>
              <a:ea typeface="Proxima Nova"/>
              <a:cs typeface="Proxima Nova"/>
              <a:sym typeface="Proxima Nova"/>
            </a:endParaRPr>
          </a:p>
        </p:txBody>
      </p:sp>
      <p:pic>
        <p:nvPicPr>
          <p:cNvPr id="85" name="Google Shape;85;p40"/>
          <p:cNvPicPr preferRelativeResize="0"/>
          <p:nvPr/>
        </p:nvPicPr>
        <p:blipFill>
          <a:blip r:embed="rId3">
            <a:alphaModFix/>
          </a:blip>
          <a:stretch>
            <a:fillRect/>
          </a:stretch>
        </p:blipFill>
        <p:spPr>
          <a:xfrm>
            <a:off x="181300" y="541538"/>
            <a:ext cx="4060175" cy="4060175"/>
          </a:xfrm>
          <a:prstGeom prst="rect">
            <a:avLst/>
          </a:prstGeom>
          <a:noFill/>
          <a:ln>
            <a:noFill/>
          </a:ln>
        </p:spPr>
      </p:pic>
      <p:pic>
        <p:nvPicPr>
          <p:cNvPr id="86" name="Google Shape;86;p40"/>
          <p:cNvPicPr preferRelativeResize="0"/>
          <p:nvPr/>
        </p:nvPicPr>
        <p:blipFill rotWithShape="1">
          <a:blip r:embed="rId4">
            <a:alphaModFix/>
          </a:blip>
          <a:srcRect b="0" l="0" r="0" t="0"/>
          <a:stretch/>
        </p:blipFill>
        <p:spPr>
          <a:xfrm>
            <a:off x="7599854" y="4302300"/>
            <a:ext cx="1156224" cy="650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41"/>
          <p:cNvSpPr txBox="1"/>
          <p:nvPr>
            <p:ph type="ctrTitle"/>
          </p:nvPr>
        </p:nvSpPr>
        <p:spPr>
          <a:xfrm>
            <a:off x="311708" y="744575"/>
            <a:ext cx="8520600" cy="1409689"/>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sz="7000">
                <a:solidFill>
                  <a:srgbClr val="0274AB"/>
                </a:solidFill>
                <a:latin typeface="Arial"/>
                <a:ea typeface="Arial"/>
                <a:cs typeface="Arial"/>
                <a:sym typeface="Arial"/>
              </a:rPr>
              <a:t>Activity 2.2</a:t>
            </a:r>
            <a:endParaRPr/>
          </a:p>
        </p:txBody>
      </p:sp>
      <p:sp>
        <p:nvSpPr>
          <p:cNvPr id="92" name="Google Shape;92;p41"/>
          <p:cNvSpPr txBox="1"/>
          <p:nvPr>
            <p:ph idx="1" type="subTitle"/>
          </p:nvPr>
        </p:nvSpPr>
        <p:spPr>
          <a:xfrm>
            <a:off x="311700" y="2834124"/>
            <a:ext cx="8520600" cy="1861861"/>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1600"/>
              </a:spcAft>
              <a:buSzPts val="2800"/>
              <a:buNone/>
            </a:pPr>
            <a:r>
              <a:rPr lang="en" sz="3600" u="sng">
                <a:solidFill>
                  <a:schemeClr val="dk2"/>
                </a:solidFill>
              </a:rPr>
              <a:t>Connecting Issues with Questions &amp; Standards</a:t>
            </a:r>
            <a:endParaRPr/>
          </a:p>
        </p:txBody>
      </p:sp>
      <p:sp>
        <p:nvSpPr>
          <p:cNvPr id="93" name="Google Shape;9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 name="Shape 97"/>
        <p:cNvGrpSpPr/>
        <p:nvPr/>
      </p:nvGrpSpPr>
      <p:grpSpPr>
        <a:xfrm>
          <a:off x="0" y="0"/>
          <a:ext cx="0" cy="0"/>
          <a:chOff x="0" y="0"/>
          <a:chExt cx="0" cy="0"/>
        </a:xfrm>
      </p:grpSpPr>
      <p:sp>
        <p:nvSpPr>
          <p:cNvPr id="98" name="Google Shape;98;p6"/>
          <p:cNvSpPr txBox="1"/>
          <p:nvPr>
            <p:ph type="title"/>
          </p:nvPr>
        </p:nvSpPr>
        <p:spPr>
          <a:xfrm>
            <a:off x="311700" y="445025"/>
            <a:ext cx="54993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dk2"/>
                </a:solidFill>
              </a:rPr>
              <a:t>SIDE NOTE - Workshop logistics</a:t>
            </a:r>
            <a:endParaRPr>
              <a:solidFill>
                <a:schemeClr val="dk2"/>
              </a:solidFill>
            </a:endParaRPr>
          </a:p>
        </p:txBody>
      </p:sp>
      <p:sp>
        <p:nvSpPr>
          <p:cNvPr id="99" name="Google Shape;99;p6"/>
          <p:cNvSpPr txBox="1"/>
          <p:nvPr>
            <p:ph idx="1" type="body"/>
          </p:nvPr>
        </p:nvSpPr>
        <p:spPr>
          <a:xfrm>
            <a:off x="311700" y="1337991"/>
            <a:ext cx="8520600" cy="1124858"/>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i="1" lang="en">
                <a:latin typeface="Proxima Nova"/>
                <a:ea typeface="Proxima Nova"/>
                <a:cs typeface="Proxima Nova"/>
                <a:sym typeface="Proxima Nova"/>
              </a:rPr>
              <a:t>Throughout this workshop, to build understanding and confidence around MWEEs we will….</a:t>
            </a:r>
            <a:endParaRPr i="1">
              <a:latin typeface="Proxima Nova"/>
              <a:ea typeface="Proxima Nova"/>
              <a:cs typeface="Proxima Nova"/>
              <a:sym typeface="Proxima Nova"/>
            </a:endParaRPr>
          </a:p>
        </p:txBody>
      </p:sp>
      <p:sp>
        <p:nvSpPr>
          <p:cNvPr id="100" name="Google Shape;100;p6"/>
          <p:cNvSpPr txBox="1"/>
          <p:nvPr/>
        </p:nvSpPr>
        <p:spPr>
          <a:xfrm>
            <a:off x="594119" y="3519114"/>
            <a:ext cx="2013600" cy="82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a:ea typeface="Proxima Nova"/>
                <a:cs typeface="Proxima Nova"/>
                <a:sym typeface="Proxima Nova"/>
              </a:rPr>
              <a:t>Model a shared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a:ea typeface="Proxima Nova"/>
                <a:cs typeface="Proxima Nova"/>
                <a:sym typeface="Proxima Nova"/>
              </a:rPr>
              <a:t>Workshop MWEE</a:t>
            </a:r>
            <a:endParaRPr b="0" i="0" sz="1400" u="none" cap="none" strike="noStrike">
              <a:solidFill>
                <a:srgbClr val="000000"/>
              </a:solidFill>
              <a:latin typeface="Arial"/>
              <a:ea typeface="Arial"/>
              <a:cs typeface="Arial"/>
              <a:sym typeface="Arial"/>
            </a:endParaRPr>
          </a:p>
        </p:txBody>
      </p:sp>
      <p:sp>
        <p:nvSpPr>
          <p:cNvPr id="101" name="Google Shape;101;p6"/>
          <p:cNvSpPr txBox="1"/>
          <p:nvPr/>
        </p:nvSpPr>
        <p:spPr>
          <a:xfrm>
            <a:off x="3460319" y="3493456"/>
            <a:ext cx="2088000" cy="916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a:ea typeface="Proxima Nova"/>
                <a:cs typeface="Proxima Nova"/>
                <a:sym typeface="Proxima Nova"/>
              </a:rPr>
              <a:t>Reference an Example MWEE</a:t>
            </a:r>
            <a:endParaRPr b="0" i="0" sz="1800" u="none" cap="none" strike="noStrike">
              <a:solidFill>
                <a:schemeClr val="dk2"/>
              </a:solidFill>
              <a:latin typeface="Proxima Nova"/>
              <a:ea typeface="Proxima Nova"/>
              <a:cs typeface="Proxima Nova"/>
              <a:sym typeface="Proxima Nova"/>
            </a:endParaRPr>
          </a:p>
        </p:txBody>
      </p:sp>
      <p:sp>
        <p:nvSpPr>
          <p:cNvPr id="102" name="Google Shape;102;p6"/>
          <p:cNvSpPr txBox="1"/>
          <p:nvPr/>
        </p:nvSpPr>
        <p:spPr>
          <a:xfrm>
            <a:off x="6039441" y="3493451"/>
            <a:ext cx="2433000" cy="14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a:ea typeface="Proxima Nova"/>
                <a:cs typeface="Proxima Nova"/>
                <a:sym typeface="Proxima Nova"/>
              </a:rPr>
              <a:t>Provide time for participants to develop their own MWEE or fine-tune an existing MWEE</a:t>
            </a:r>
            <a:endParaRPr b="0" i="0" sz="1800" u="none" cap="none" strike="noStrike">
              <a:solidFill>
                <a:schemeClr val="dk2"/>
              </a:solidFill>
              <a:latin typeface="Proxima Nova"/>
              <a:ea typeface="Proxima Nova"/>
              <a:cs typeface="Proxima Nova"/>
              <a:sym typeface="Proxima Nova"/>
            </a:endParaRPr>
          </a:p>
        </p:txBody>
      </p:sp>
      <p:sp>
        <p:nvSpPr>
          <p:cNvPr id="103" name="Google Shape;103;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04" name="Google Shape;104;p6"/>
          <p:cNvPicPr preferRelativeResize="0"/>
          <p:nvPr/>
        </p:nvPicPr>
        <p:blipFill rotWithShape="1">
          <a:blip r:embed="rId3">
            <a:alphaModFix/>
          </a:blip>
          <a:srcRect b="0" l="0" r="0" t="0"/>
          <a:stretch/>
        </p:blipFill>
        <p:spPr>
          <a:xfrm>
            <a:off x="594113" y="2488500"/>
            <a:ext cx="1786574" cy="1004975"/>
          </a:xfrm>
          <a:prstGeom prst="rect">
            <a:avLst/>
          </a:prstGeom>
          <a:noFill/>
          <a:ln>
            <a:noFill/>
          </a:ln>
        </p:spPr>
      </p:pic>
      <p:pic>
        <p:nvPicPr>
          <p:cNvPr id="105" name="Google Shape;105;p6"/>
          <p:cNvPicPr preferRelativeResize="0"/>
          <p:nvPr/>
        </p:nvPicPr>
        <p:blipFill rotWithShape="1">
          <a:blip r:embed="rId4">
            <a:alphaModFix/>
          </a:blip>
          <a:srcRect b="0" l="0" r="0" t="0"/>
          <a:stretch/>
        </p:blipFill>
        <p:spPr>
          <a:xfrm>
            <a:off x="3611038" y="2488513"/>
            <a:ext cx="1786574" cy="1004945"/>
          </a:xfrm>
          <a:prstGeom prst="rect">
            <a:avLst/>
          </a:prstGeom>
          <a:noFill/>
          <a:ln>
            <a:noFill/>
          </a:ln>
        </p:spPr>
      </p:pic>
      <p:pic>
        <p:nvPicPr>
          <p:cNvPr id="106" name="Google Shape;106;p6"/>
          <p:cNvPicPr preferRelativeResize="0"/>
          <p:nvPr/>
        </p:nvPicPr>
        <p:blipFill rotWithShape="1">
          <a:blip r:embed="rId5">
            <a:alphaModFix/>
          </a:blip>
          <a:srcRect b="0" l="0" r="0" t="0"/>
          <a:stretch/>
        </p:blipFill>
        <p:spPr>
          <a:xfrm>
            <a:off x="6362625" y="2488500"/>
            <a:ext cx="1786646" cy="1004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000">
                <a:solidFill>
                  <a:srgbClr val="0274AB"/>
                </a:solidFill>
              </a:rPr>
              <a:t>Issue Investigation</a:t>
            </a:r>
            <a:endParaRPr sz="4000">
              <a:solidFill>
                <a:srgbClr val="0274AB"/>
              </a:solidFill>
            </a:endParaRPr>
          </a:p>
        </p:txBody>
      </p:sp>
      <p:sp>
        <p:nvSpPr>
          <p:cNvPr id="112" name="Google Shape;112;p7"/>
          <p:cNvSpPr txBox="1"/>
          <p:nvPr>
            <p:ph idx="1" type="body"/>
          </p:nvPr>
        </p:nvSpPr>
        <p:spPr>
          <a:xfrm>
            <a:off x="311700" y="1152474"/>
            <a:ext cx="8520600" cy="3793463"/>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Proxima Nova"/>
              <a:buAutoNum type="arabicPeriod"/>
            </a:pPr>
            <a:r>
              <a:rPr lang="en"/>
              <a:t>Break into small groups and investigate one of the issues. In your groups discuss…</a:t>
            </a:r>
            <a:endParaRPr/>
          </a:p>
          <a:p>
            <a:pPr indent="-342900" lvl="1" marL="914400" rtl="0" algn="l">
              <a:lnSpc>
                <a:spcPct val="150000"/>
              </a:lnSpc>
              <a:spcBef>
                <a:spcPts val="0"/>
              </a:spcBef>
              <a:spcAft>
                <a:spcPts val="0"/>
              </a:spcAft>
              <a:buSzPts val="1800"/>
              <a:buFont typeface="Proxima Nova"/>
              <a:buAutoNum type="alphaLcPeriod"/>
            </a:pPr>
            <a:r>
              <a:rPr lang="en">
                <a:solidFill>
                  <a:srgbClr val="000000"/>
                </a:solidFill>
                <a:latin typeface="Play"/>
                <a:ea typeface="Play"/>
                <a:cs typeface="Play"/>
                <a:sym typeface="Play"/>
              </a:rPr>
              <a:t>Why is this issue important and how does it affect the health of the Chesapeake Bay and the watershed?</a:t>
            </a:r>
            <a:endParaRPr>
              <a:latin typeface="Arial"/>
              <a:ea typeface="Arial"/>
              <a:cs typeface="Arial"/>
              <a:sym typeface="Arial"/>
            </a:endParaRPr>
          </a:p>
          <a:p>
            <a:pPr indent="-317500" lvl="1" marL="914400" rtl="0" algn="l">
              <a:lnSpc>
                <a:spcPct val="150000"/>
              </a:lnSpc>
              <a:spcBef>
                <a:spcPts val="0"/>
              </a:spcBef>
              <a:spcAft>
                <a:spcPts val="0"/>
              </a:spcAft>
              <a:buSzPts val="1400"/>
              <a:buFont typeface="Proxima Nova"/>
              <a:buAutoNum type="alphaLcPeriod"/>
            </a:pPr>
            <a:r>
              <a:rPr lang="en">
                <a:latin typeface="Proxima Nova"/>
                <a:ea typeface="Proxima Nova"/>
                <a:cs typeface="Proxima Nova"/>
                <a:sym typeface="Proxima Nova"/>
              </a:rPr>
              <a:t>How might this issue connect to your teaching standards? Where does it fit into the scope and sequence? The existing curriculum? Are there opportunities for interdisciplinary learning (social studies, language arts, math, art, reading)?</a:t>
            </a:r>
            <a:endParaRPr>
              <a:latin typeface="Proxima Nova"/>
              <a:ea typeface="Proxima Nova"/>
              <a:cs typeface="Proxima Nova"/>
              <a:sym typeface="Proxima Nova"/>
            </a:endParaRPr>
          </a:p>
          <a:p>
            <a:pPr indent="-317500" lvl="1" marL="914400" rtl="0" algn="l">
              <a:lnSpc>
                <a:spcPct val="150000"/>
              </a:lnSpc>
              <a:spcBef>
                <a:spcPts val="0"/>
              </a:spcBef>
              <a:spcAft>
                <a:spcPts val="0"/>
              </a:spcAft>
              <a:buSzPts val="1400"/>
              <a:buFont typeface="Proxima Nova"/>
              <a:buAutoNum type="alphaLcPeriod"/>
            </a:pPr>
            <a:r>
              <a:rPr lang="en">
                <a:latin typeface="Proxima Nova"/>
                <a:ea typeface="Proxima Nova"/>
                <a:cs typeface="Proxima Nova"/>
                <a:sym typeface="Proxima Nova"/>
              </a:rPr>
              <a:t>Does this issue provide an actionable opportunity for students? How can students help advance some of the solutions that you explored on the issue page.</a:t>
            </a:r>
            <a:endParaRPr>
              <a:latin typeface="Proxima Nova"/>
              <a:ea typeface="Proxima Nova"/>
              <a:cs typeface="Proxima Nova"/>
              <a:sym typeface="Proxima Nova"/>
            </a:endParaRPr>
          </a:p>
        </p:txBody>
      </p:sp>
      <p:sp>
        <p:nvSpPr>
          <p:cNvPr id="113" name="Google Shape;113;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14" name="Google Shape;114;p7"/>
          <p:cNvPicPr preferRelativeResize="0"/>
          <p:nvPr/>
        </p:nvPicPr>
        <p:blipFill rotWithShape="1">
          <a:blip r:embed="rId3">
            <a:alphaModFix/>
          </a:blip>
          <a:srcRect b="0" l="0" r="0" t="0"/>
          <a:stretch/>
        </p:blipFill>
        <p:spPr>
          <a:xfrm>
            <a:off x="7599854" y="4302300"/>
            <a:ext cx="1156224" cy="650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000">
                <a:solidFill>
                  <a:srgbClr val="0274AB"/>
                </a:solidFill>
              </a:rPr>
              <a:t>Issue Investigation continued…</a:t>
            </a:r>
            <a:endParaRPr sz="4000">
              <a:solidFill>
                <a:srgbClr val="0274AB"/>
              </a:solidFill>
            </a:endParaRPr>
          </a:p>
        </p:txBody>
      </p:sp>
      <p:sp>
        <p:nvSpPr>
          <p:cNvPr id="120" name="Google Shape;120;p42"/>
          <p:cNvSpPr txBox="1"/>
          <p:nvPr>
            <p:ph idx="1" type="body"/>
          </p:nvPr>
        </p:nvSpPr>
        <p:spPr>
          <a:xfrm>
            <a:off x="311700" y="2215300"/>
            <a:ext cx="8520600" cy="2040600"/>
          </a:xfrm>
          <a:prstGeom prst="rect">
            <a:avLst/>
          </a:prstGeom>
          <a:noFill/>
          <a:ln>
            <a:noFill/>
          </a:ln>
        </p:spPr>
        <p:txBody>
          <a:bodyPr anchorCtr="0" anchor="t" bIns="91425" lIns="91425" spcFirstLastPara="1" rIns="91425" wrap="square" tIns="91425">
            <a:noAutofit/>
          </a:bodyPr>
          <a:lstStyle/>
          <a:p>
            <a:pPr indent="0" lvl="0" marL="114300" rtl="0" algn="ctr">
              <a:lnSpc>
                <a:spcPct val="150000"/>
              </a:lnSpc>
              <a:spcBef>
                <a:spcPts val="0"/>
              </a:spcBef>
              <a:spcAft>
                <a:spcPts val="0"/>
              </a:spcAft>
              <a:buSzPts val="1800"/>
              <a:buNone/>
            </a:pPr>
            <a:r>
              <a:rPr lang="en" sz="3200">
                <a:latin typeface="Proxima Nova"/>
                <a:ea typeface="Proxima Nova"/>
                <a:cs typeface="Proxima Nova"/>
                <a:sym typeface="Proxima Nova"/>
              </a:rPr>
              <a:t>Let’s go outside!</a:t>
            </a:r>
            <a:endParaRPr sz="3200">
              <a:latin typeface="Proxima Nova"/>
              <a:ea typeface="Proxima Nova"/>
              <a:cs typeface="Proxima Nova"/>
              <a:sym typeface="Proxima Nova"/>
            </a:endParaRPr>
          </a:p>
        </p:txBody>
      </p:sp>
      <p:pic>
        <p:nvPicPr>
          <p:cNvPr id="121" name="Google Shape;121;p42"/>
          <p:cNvPicPr preferRelativeResize="0"/>
          <p:nvPr/>
        </p:nvPicPr>
        <p:blipFill rotWithShape="1">
          <a:blip r:embed="rId3">
            <a:alphaModFix/>
          </a:blip>
          <a:srcRect b="0" l="0" r="0" t="0"/>
          <a:stretch/>
        </p:blipFill>
        <p:spPr>
          <a:xfrm>
            <a:off x="7599854" y="4302300"/>
            <a:ext cx="1156224" cy="650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WEE">
  <a:themeElements>
    <a:clrScheme name="Simple Light">
      <a:dk1>
        <a:srgbClr val="FFFFFF"/>
      </a:dk1>
      <a:lt1>
        <a:srgbClr val="039BE5"/>
      </a:lt1>
      <a:dk2>
        <a:srgbClr val="404040"/>
      </a:dk2>
      <a:lt2>
        <a:srgbClr val="EEEEEE"/>
      </a:lt2>
      <a:accent1>
        <a:srgbClr val="FF791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