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  <p:embeddedFont>
      <p:font typeface="Proxima Nova Extrabold"/>
      <p:bold r:id="rId27"/>
    </p:embeddedFont>
    <p:embeddedFont>
      <p:font typeface="Proxima Nova Semibold"/>
      <p:regular r:id="rId28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E5CPYiZDCPtkULpFYqgE7nNY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8" Type="http://schemas.openxmlformats.org/officeDocument/2006/relationships/font" Target="fonts/ProximaNovaSemibold-regular.fntdata"/><Relationship Id="rId27" Type="http://schemas.openxmlformats.org/officeDocument/2006/relationships/font" Target="fonts/ProximaNovaExtrabold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ProximaNovaSemibold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customschemas.google.com/relationships/presentationmetadata" Target="metadata"/><Relationship Id="rId30" Type="http://schemas.openxmlformats.org/officeDocument/2006/relationships/font" Target="fonts/ProximaNovaSemibold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d610e32a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4d610e32a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4d610e32a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34d610e32a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d610e32a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4d610e32a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d610e32a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4d610e32a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16be00247a_1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16be00247a_1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6be00247a_1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16be00247a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6be00247a_1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16be00247a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6be00247a_1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16be00247a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6be00247a_1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16be00247a_1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d610e32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4d610e32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d610e32a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4d610e32a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B7AB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 sz="2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B7AB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0B7AB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16be00247a_1_28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16be00247a_1_28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g216be00247a_1_28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g216be00247a_1_28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g216be00247a_1_2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6be00247a_1_2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g216be00247a_1_2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6be00247a_1_29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5" name="Google Shape;65;g216be00247a_1_29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 sz="2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g216be00247a_1_2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6be00247a_1_29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roxima Nova Extrabold"/>
              <a:buNone/>
              <a:defRPr sz="36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" name="Google Shape;69;g216be00247a_1_2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6be00247a_1_2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g216be00247a_1_2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●"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g216be00247a_1_2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6be00247a_1_3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g216be00247a_1_30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g216be00247a_1_30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g216be00247a_1_3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6be00247a_1_30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g216be00247a_1_30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g216be00247a_1_3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6be00247a_1_3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g216be00247a_1_3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0B7AB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6be00247a_1_3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g216be00247a_1_3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6be00247a_1_3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g216be00247a_1_3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g216be00247a_1_3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6be00247a_1_3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6be00247a_1_48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16be00247a_1_48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2" name="Google Shape;102;g216be00247a_1_48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3" name="Google Shape;103;g216be00247a_1_48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g216be00247a_1_4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6be00247a_1_48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" name="Google Shape;107;g216be00247a_1_48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 sz="2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" name="Google Shape;108;g216be00247a_1_4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6be00247a_1_4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g216be00247a_1_4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6be00247a_1_4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g216be00247a_1_4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5" name="Google Shape;115;g216be00247a_1_4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6be00247a_1_50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roxima Nova Extrabold"/>
              <a:buNone/>
              <a:defRPr sz="36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8" name="Google Shape;118;g216be00247a_1_5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6be00247a_1_5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g216be00247a_1_50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g216be00247a_1_50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3" name="Google Shape;123;g216be00247a_1_5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6be00247a_1_50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6" name="Google Shape;126;g216be00247a_1_50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7" name="Google Shape;127;g216be00247a_1_5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0B7AB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6be00247a_1_5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0" name="Google Shape;130;g216be00247a_1_5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6be00247a_1_5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3" name="Google Shape;133;g216be00247a_1_5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6be00247a_1_5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g216be00247a_1_5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g216be00247a_1_5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6be00247a_1_5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0B7ABF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" name="Google Shape;24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B7AB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roxima Nova Extrabold"/>
              <a:buNone/>
              <a:defRPr sz="36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0B7AB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0B7AB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B7ABF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0B7AB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b="0" i="0" sz="28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6be00247a_1_2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b="0" i="0" sz="28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216be00247a_1_2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g216be00247a_1_2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6be00247a_1_4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b="0" i="0" sz="28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g216be00247a_1_4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8" name="Google Shape;98;g216be00247a_1_4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18lev1ok5leia.cloudfront.net/baybackpack/Caroline-Environmental-Literacy-Plan-Final.pdf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baybackpack.com/files/Documents/Arlington-County-VA-ELP.pdf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18lev1ok5leia.cloudfront.net/baybackpack/Environmental-Literacy-Plan-240925-Small.pdf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18lev1ok5leia.cloudfront.net/baybackpack/Essex-Environmental-Literacy-Plan-Final_compressed.pdf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18lev1ok5leia.cloudfront.net/baybackpack/Middlesex_EL_Plan_attempt3.pdf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hesapeakebay.net/what/goals/environmental_literacy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9.jpg"/><Relationship Id="rId6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18lev1ok5leia.cloudfront.net/baybackpack/Documents/Clarke-County-ELIT-Plan-2022.pdf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baybackpack.com/files/Prince-William-County-ELP.pdf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Framing the MWEE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Virginia Policies and Education Standards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d610e32ad_0_7"/>
          <p:cNvSpPr txBox="1"/>
          <p:nvPr>
            <p:ph type="title"/>
          </p:nvPr>
        </p:nvSpPr>
        <p:spPr>
          <a:xfrm>
            <a:off x="311700" y="150750"/>
            <a:ext cx="298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207" name="Google Shape;207;g34d610e32ad_0_7"/>
          <p:cNvSpPr txBox="1"/>
          <p:nvPr>
            <p:ph idx="1" type="body"/>
          </p:nvPr>
        </p:nvSpPr>
        <p:spPr>
          <a:xfrm>
            <a:off x="311700" y="18937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Caroline County Public Schools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08" name="Google Shape;208;g34d610e32ad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450" y="396538"/>
            <a:ext cx="5543401" cy="435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/>
          <p:nvPr>
            <p:ph type="title"/>
          </p:nvPr>
        </p:nvSpPr>
        <p:spPr>
          <a:xfrm>
            <a:off x="311700" y="150750"/>
            <a:ext cx="298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214" name="Google Shape;214;p8"/>
          <p:cNvSpPr txBox="1"/>
          <p:nvPr>
            <p:ph idx="1" type="body"/>
          </p:nvPr>
        </p:nvSpPr>
        <p:spPr>
          <a:xfrm>
            <a:off x="311700" y="18937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Arlington County Public Schools </a:t>
            </a:r>
            <a:r>
              <a:rPr lang="en"/>
              <a:t>(page 13 of EL Plan)</a:t>
            </a:r>
            <a:endParaRPr/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6875" y="511925"/>
            <a:ext cx="6239875" cy="444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d610e32ad_0_20"/>
          <p:cNvSpPr txBox="1"/>
          <p:nvPr>
            <p:ph type="title"/>
          </p:nvPr>
        </p:nvSpPr>
        <p:spPr>
          <a:xfrm>
            <a:off x="311700" y="150750"/>
            <a:ext cx="298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221" name="Google Shape;221;g34d610e32ad_0_20"/>
          <p:cNvSpPr txBox="1"/>
          <p:nvPr>
            <p:ph idx="1" type="body"/>
          </p:nvPr>
        </p:nvSpPr>
        <p:spPr>
          <a:xfrm>
            <a:off x="311700" y="18937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Richmond Public Schools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22" name="Google Shape;222;g34d610e32ad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500" y="875850"/>
            <a:ext cx="6584099" cy="3992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d610e32ad_0_25"/>
          <p:cNvSpPr txBox="1"/>
          <p:nvPr>
            <p:ph type="title"/>
          </p:nvPr>
        </p:nvSpPr>
        <p:spPr>
          <a:xfrm>
            <a:off x="311700" y="150750"/>
            <a:ext cx="298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228" name="Google Shape;228;g34d610e32ad_0_25"/>
          <p:cNvSpPr txBox="1"/>
          <p:nvPr>
            <p:ph idx="1" type="body"/>
          </p:nvPr>
        </p:nvSpPr>
        <p:spPr>
          <a:xfrm>
            <a:off x="311700" y="18937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Essex County Public Schools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29" name="Google Shape;229;g34d610e32ad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5800" y="213138"/>
            <a:ext cx="5543400" cy="47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d610e32ad_0_30"/>
          <p:cNvSpPr txBox="1"/>
          <p:nvPr>
            <p:ph type="title"/>
          </p:nvPr>
        </p:nvSpPr>
        <p:spPr>
          <a:xfrm>
            <a:off x="311700" y="150750"/>
            <a:ext cx="298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235" name="Google Shape;235;g34d610e32ad_0_30"/>
          <p:cNvSpPr txBox="1"/>
          <p:nvPr>
            <p:ph idx="1" type="body"/>
          </p:nvPr>
        </p:nvSpPr>
        <p:spPr>
          <a:xfrm>
            <a:off x="311700" y="18937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Middlesex County Public Schools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36" name="Google Shape;236;g34d610e32ad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625" y="723450"/>
            <a:ext cx="6224414" cy="41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6be00247a_1_47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do you see a district or county-wide Environmental Literacy Plan helping the implementation and continuation of a MWEE?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42" name="Google Shape;242;g216be00247a_1_4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5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6be00247a_1_2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151" name="Google Shape;151;g216be00247a_1_2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Reflecting on MWEE 101 Online Course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6be00247a_1_223"/>
          <p:cNvSpPr txBox="1"/>
          <p:nvPr>
            <p:ph type="title"/>
          </p:nvPr>
        </p:nvSpPr>
        <p:spPr>
          <a:xfrm>
            <a:off x="364525" y="1343375"/>
            <a:ext cx="2542200" cy="21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Essential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Elements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&amp;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Supporting Practices</a:t>
            </a:r>
            <a:endParaRPr/>
          </a:p>
        </p:txBody>
      </p:sp>
      <p:pic>
        <p:nvPicPr>
          <p:cNvPr id="157" name="Google Shape;157;g216be00247a_1_223"/>
          <p:cNvPicPr preferRelativeResize="0"/>
          <p:nvPr/>
        </p:nvPicPr>
        <p:blipFill rotWithShape="1">
          <a:blip r:embed="rId3">
            <a:alphaModFix/>
          </a:blip>
          <a:srcRect b="4211" l="4074" r="4331" t="4203"/>
          <a:stretch/>
        </p:blipFill>
        <p:spPr>
          <a:xfrm>
            <a:off x="4225500" y="355800"/>
            <a:ext cx="4431900" cy="443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6be00247a_1_2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are the core elements (policies, standards, efforts, etc.) that guide the way you approach teaching environmental literacy in Virginia?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63" name="Google Shape;163;g216be00247a_1_228"/>
          <p:cNvSpPr txBox="1"/>
          <p:nvPr/>
        </p:nvSpPr>
        <p:spPr>
          <a:xfrm>
            <a:off x="335975" y="4346925"/>
            <a:ext cx="40452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Activity 2</a:t>
            </a:r>
            <a:endParaRPr b="0" i="0" sz="4200" u="none" cap="none" strike="noStrike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64" name="Google Shape;164;g216be00247a_1_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851" y="483901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Three Key Drivers in Virginia</a:t>
            </a:r>
            <a:endParaRPr/>
          </a:p>
        </p:txBody>
      </p:sp>
      <p:pic>
        <p:nvPicPr>
          <p:cNvPr id="170" name="Google Shape;170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7150" y="1222988"/>
            <a:ext cx="2710700" cy="2494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1" name="Google Shape;171;p5"/>
          <p:cNvSpPr/>
          <p:nvPr/>
        </p:nvSpPr>
        <p:spPr>
          <a:xfrm>
            <a:off x="416175" y="1223000"/>
            <a:ext cx="2710800" cy="2494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6207575" y="1223000"/>
            <a:ext cx="2710800" cy="2494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386625" y="2928175"/>
            <a:ext cx="27108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VA State Standards</a:t>
            </a:r>
            <a:endParaRPr b="1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5">
            <a:alphaModFix/>
          </a:blip>
          <a:srcRect b="6111" l="0" r="0" t="0"/>
          <a:stretch/>
        </p:blipFill>
        <p:spPr>
          <a:xfrm>
            <a:off x="6315700" y="1299200"/>
            <a:ext cx="2494552" cy="234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750" y="1546996"/>
            <a:ext cx="2494550" cy="1290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6be00247a_1_37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can MWEEs help to meet multiple state policies and standards? 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81" name="Google Shape;181;g216be00247a_1_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776" y="788901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Plans</a:t>
            </a:r>
            <a:endParaRPr/>
          </a:p>
        </p:txBody>
      </p:sp>
      <p:sp>
        <p:nvSpPr>
          <p:cNvPr id="187" name="Google Shape;18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[Copy or link your district’s Environmental Literacy Plan here or use the examples pasted on the following slides]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d610e32ad_0_0"/>
          <p:cNvSpPr txBox="1"/>
          <p:nvPr>
            <p:ph type="title"/>
          </p:nvPr>
        </p:nvSpPr>
        <p:spPr>
          <a:xfrm>
            <a:off x="311700" y="150750"/>
            <a:ext cx="298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193" name="Google Shape;193;g34d610e32ad_0_0"/>
          <p:cNvSpPr txBox="1"/>
          <p:nvPr>
            <p:ph idx="1" type="body"/>
          </p:nvPr>
        </p:nvSpPr>
        <p:spPr>
          <a:xfrm>
            <a:off x="311700" y="18937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Clarke County Public Schools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94" name="Google Shape;194;g34d610e32a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500" y="1189275"/>
            <a:ext cx="6584099" cy="3269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d610e32ad_0_13"/>
          <p:cNvSpPr txBox="1"/>
          <p:nvPr>
            <p:ph type="title"/>
          </p:nvPr>
        </p:nvSpPr>
        <p:spPr>
          <a:xfrm>
            <a:off x="311700" y="150750"/>
            <a:ext cx="298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200" name="Google Shape;200;g34d610e32ad_0_13"/>
          <p:cNvSpPr txBox="1"/>
          <p:nvPr>
            <p:ph idx="1" type="body"/>
          </p:nvPr>
        </p:nvSpPr>
        <p:spPr>
          <a:xfrm>
            <a:off x="311700" y="18937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Prince William County Public Schools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01" name="Google Shape;201;g34d610e32ad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500" y="875850"/>
            <a:ext cx="6584101" cy="379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WEE">
  <a:themeElements>
    <a:clrScheme name="Simple Light">
      <a:dk1>
        <a:srgbClr val="FFFFFF"/>
      </a:dk1>
      <a:lt1>
        <a:srgbClr val="039BE5"/>
      </a:lt1>
      <a:dk2>
        <a:srgbClr val="404040"/>
      </a:dk2>
      <a:lt2>
        <a:srgbClr val="EEEEEE"/>
      </a:lt2>
      <a:accent1>
        <a:srgbClr val="FF791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WEE">
  <a:themeElements>
    <a:clrScheme name="Simple Light">
      <a:dk1>
        <a:srgbClr val="FFFFFF"/>
      </a:dk1>
      <a:lt1>
        <a:srgbClr val="039BE5"/>
      </a:lt1>
      <a:dk2>
        <a:srgbClr val="404040"/>
      </a:dk2>
      <a:lt2>
        <a:srgbClr val="EEEEEE"/>
      </a:lt2>
      <a:accent1>
        <a:srgbClr val="FF791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WEE">
  <a:themeElements>
    <a:clrScheme name="Simple Light">
      <a:dk1>
        <a:srgbClr val="FFFFFF"/>
      </a:dk1>
      <a:lt1>
        <a:srgbClr val="039BE5"/>
      </a:lt1>
      <a:dk2>
        <a:srgbClr val="404040"/>
      </a:dk2>
      <a:lt2>
        <a:srgbClr val="EEEEEE"/>
      </a:lt2>
      <a:accent1>
        <a:srgbClr val="FF791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