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Proxima Nova"/>
      <p:regular r:id="rId28"/>
      <p:bold r:id="rId29"/>
      <p:italic r:id="rId30"/>
      <p:boldItalic r:id="rId31"/>
    </p:embeddedFont>
    <p:embeddedFont>
      <p:font typeface="Cabin"/>
      <p:regular r:id="rId32"/>
      <p:bold r:id="rId33"/>
      <p:italic r:id="rId34"/>
      <p:boldItalic r:id="rId35"/>
    </p:embeddedFont>
    <p:embeddedFont>
      <p:font typeface="Proxima Nova Extrabold"/>
      <p:bold r:id="rId36"/>
    </p:embeddedFont>
    <p:embeddedFont>
      <p:font typeface="Proxima Nova Semibold"/>
      <p:regular r:id="rId37"/>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gPIoKySkraEk7MreNeDRpl6wXe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C2C31A-FD22-4663-8636-6287CA637248}">
  <a:tblStyle styleId="{52C2C31A-FD22-4663-8636-6287CA63724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826387D-D895-4993-A27A-9205B97B9130}"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ProximaNova-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roximaNova-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4.xml"/><Relationship Id="rId33" Type="http://schemas.openxmlformats.org/officeDocument/2006/relationships/font" Target="fonts/Cabin-bold.fntdata"/><Relationship Id="rId10" Type="http://schemas.openxmlformats.org/officeDocument/2006/relationships/slide" Target="slides/slide3.xml"/><Relationship Id="rId32" Type="http://schemas.openxmlformats.org/officeDocument/2006/relationships/font" Target="fonts/Cabin-regular.fntdata"/><Relationship Id="rId13" Type="http://schemas.openxmlformats.org/officeDocument/2006/relationships/slide" Target="slides/slide6.xml"/><Relationship Id="rId35" Type="http://schemas.openxmlformats.org/officeDocument/2006/relationships/font" Target="fonts/Cabin-boldItalic.fntdata"/><Relationship Id="rId12" Type="http://schemas.openxmlformats.org/officeDocument/2006/relationships/slide" Target="slides/slide5.xml"/><Relationship Id="rId34" Type="http://schemas.openxmlformats.org/officeDocument/2006/relationships/font" Target="fonts/Cabin-italic.fntdata"/><Relationship Id="rId15" Type="http://schemas.openxmlformats.org/officeDocument/2006/relationships/slide" Target="slides/slide8.xml"/><Relationship Id="rId37" Type="http://schemas.openxmlformats.org/officeDocument/2006/relationships/font" Target="fonts/ProximaNovaSemibold-regular.fntdata"/><Relationship Id="rId14" Type="http://schemas.openxmlformats.org/officeDocument/2006/relationships/slide" Target="slides/slide7.xml"/><Relationship Id="rId36" Type="http://schemas.openxmlformats.org/officeDocument/2006/relationships/font" Target="fonts/ProximaNovaExtrabold-bold.fntdata"/><Relationship Id="rId17" Type="http://schemas.openxmlformats.org/officeDocument/2006/relationships/slide" Target="slides/slide10.xml"/><Relationship Id="rId39" Type="http://schemas.openxmlformats.org/officeDocument/2006/relationships/font" Target="fonts/ProximaNovaSemibold-boldItalic.fntdata"/><Relationship Id="rId16" Type="http://schemas.openxmlformats.org/officeDocument/2006/relationships/slide" Target="slides/slide9.xml"/><Relationship Id="rId38" Type="http://schemas.openxmlformats.org/officeDocument/2006/relationships/font" Target="fonts/ProximaNovaSemibold-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ybackpack.com/files/PA-Environmental-Literacy-Plan-TEMPLATE.docx"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ybackpack.com/files/PA-Environmental-Literacy-Plan-TEMPLATE.docx"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gis.state.pa.us/cfdocs/Legis/LI/uconsCheck.cfm?txtType=PDF&amp;yr=1993&amp;sessInd=0&amp;smthLwInd=0&amp;act=0024." TargetMode="External"/><Relationship Id="rId3" Type="http://schemas.openxmlformats.org/officeDocument/2006/relationships/hyperlink" Target="https://www.epa.gov/education/national-environmental-education-act-0" TargetMode="External"/><Relationship Id="rId4" Type="http://schemas.openxmlformats.org/officeDocument/2006/relationships/hyperlink" Target="https://www.chesapeakebay.net/what/what_guides_us/watershed_agreemen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gis.state.pa.us/cfdocs/Legis/LI/uconsCheck.cfm?txtType=PDF&amp;yr=1993&amp;sessInd=0&amp;smthLwInd=0&amp;act=0024." TargetMode="External"/><Relationship Id="rId3" Type="http://schemas.openxmlformats.org/officeDocument/2006/relationships/hyperlink" Target="https://www.epa.gov/education/national-environmental-education-act-0" TargetMode="External"/><Relationship Id="rId4" Type="http://schemas.openxmlformats.org/officeDocument/2006/relationships/hyperlink" Target="https://www.chesapeakebay.net/what/what_guides_us/watershed_agreement" TargetMode="External"/><Relationship Id="rId9" Type="http://schemas.openxmlformats.org/officeDocument/2006/relationships/hyperlink" Target="https://www.chesapeakebay.net/what/what_guides_us/watershed_agreement" TargetMode="External"/><Relationship Id="rId5" Type="http://schemas.openxmlformats.org/officeDocument/2006/relationships/hyperlink" Target="https://www.legis.state.pa.us/cfdocs/Legis/LI/uconsCheck.cfm?txtType=PDF&amp;yr=1993&amp;sessInd=0&amp;smthLwInd=0&amp;act=0024" TargetMode="External"/><Relationship Id="rId6" Type="http://schemas.openxmlformats.org/officeDocument/2006/relationships/hyperlink" Target="https://www.education.pa.gov/Teachers%20-%20Administrators/GreenSchools/Pages/default.aspx" TargetMode="External"/><Relationship Id="rId7" Type="http://schemas.openxmlformats.org/officeDocument/2006/relationships/hyperlink" Target="https://www.legis.state.pa.us/cfdocs/Legis/LI/uconsCheck.cfm?txtType=PDF&amp;yr=1993&amp;sessInd=0&amp;smthLwInd=0&amp;act=0024." TargetMode="External"/><Relationship Id="rId8" Type="http://schemas.openxmlformats.org/officeDocument/2006/relationships/hyperlink" Target="https://www.epa.gov/education/national-environmental-education-act-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Activity 1 Watershed Intro -Virtual option in additional resources at end of slide deck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 Elit Plan, </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1200"/>
              </a:spcBef>
              <a:spcAft>
                <a:spcPts val="0"/>
              </a:spcAft>
              <a:buSzPts val="1100"/>
              <a:buNone/>
            </a:pPr>
            <a:r>
              <a:rPr lang="en" sz="1200">
                <a:solidFill>
                  <a:schemeClr val="dk1"/>
                </a:solidFill>
              </a:rPr>
              <a:t>The Governor of Pennsylvania along with eight neighboring governors and federal agencies have re-affirmed the commitment to work cooperatively for the purpose of creating a more environmentally and economically sustainable Chesapeake Bay watershed.</a:t>
            </a:r>
            <a:r>
              <a:rPr lang="en">
                <a:solidFill>
                  <a:schemeClr val="dk1"/>
                </a:solidFill>
              </a:rPr>
              <a:t>					</a:t>
            </a:r>
            <a:endParaRPr>
              <a:solidFill>
                <a:schemeClr val="dk1"/>
              </a:solidFill>
            </a:endParaRPr>
          </a:p>
          <a:p>
            <a:pPr indent="0" lvl="0" marL="0" rtl="0" algn="l">
              <a:lnSpc>
                <a:spcPct val="115000"/>
              </a:lnSpc>
              <a:spcBef>
                <a:spcPts val="1200"/>
              </a:spcBef>
              <a:spcAft>
                <a:spcPts val="0"/>
              </a:spcAft>
              <a:buSzPts val="1100"/>
              <a:buNone/>
            </a:pPr>
            <a:r>
              <a:rPr lang="en" sz="1200">
                <a:solidFill>
                  <a:schemeClr val="dk1"/>
                </a:solidFill>
              </a:rPr>
              <a:t>Mid-Atlantic Environmental Literacy Goal and the outcomes, each state is responsible to develop a state-specific environmental literacy plan by collaborating with vital partners representing state agencies, organizations and associations. (Our first was written in 2013, it was re written in 2015, to incorporate aspects of the NO CHild Left in Inside Act 2015.  Unfortunately it didn’t get much attention in the formal education world  the time because there was no one in my position from April 2012 to January 2019.</a:t>
            </a:r>
            <a:r>
              <a:rPr lang="en">
                <a:solidFill>
                  <a:schemeClr val="dk1"/>
                </a:solidFill>
              </a:rPr>
              <a:t>	</a:t>
            </a:r>
            <a:endParaRPr/>
          </a:p>
          <a:p>
            <a:pPr indent="0" lvl="0" marL="0" rtl="0" algn="l">
              <a:lnSpc>
                <a:spcPct val="100000"/>
              </a:lnSpc>
              <a:spcBef>
                <a:spcPts val="1200"/>
              </a:spcBef>
              <a:spcAft>
                <a:spcPts val="0"/>
              </a:spcAft>
              <a:buSzPts val="1100"/>
              <a:buNone/>
            </a:pPr>
            <a:r>
              <a:rPr lang="en"/>
              <a:t>Modeled after components of CBWA but integrated NAAEE guidance points as well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Applies to whole state as recommendations designed by interagency  PA ACEE and issupported by all partner agencies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LEA Env Lit Plans</a:t>
            </a:r>
            <a:endParaRPr/>
          </a:p>
          <a:p>
            <a:pPr indent="0" lvl="0" marL="0" rtl="0" algn="l">
              <a:lnSpc>
                <a:spcPct val="100000"/>
              </a:lnSpc>
              <a:spcBef>
                <a:spcPts val="0"/>
              </a:spcBef>
              <a:spcAft>
                <a:spcPts val="0"/>
              </a:spcAft>
              <a:buSzPts val="1100"/>
              <a:buNone/>
            </a:pPr>
            <a:r>
              <a:rPr lang="en"/>
              <a:t>Structured around Green Ribbon School Pillars with added pieces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u="sng">
                <a:solidFill>
                  <a:schemeClr val="hlink"/>
                </a:solidFill>
                <a:hlinkClick r:id="rId2"/>
              </a:rPr>
              <a:t>https://www.baybackpack.com/files/PA-Environmental-Literacy-Plan-TEMPLATE.docx</a:t>
            </a:r>
            <a:r>
              <a:rPr lang="en"/>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LEA Env Lit Plans</a:t>
            </a:r>
            <a:endParaRPr/>
          </a:p>
          <a:p>
            <a:pPr indent="0" lvl="0" marL="0" rtl="0" algn="l">
              <a:lnSpc>
                <a:spcPct val="100000"/>
              </a:lnSpc>
              <a:spcBef>
                <a:spcPts val="0"/>
              </a:spcBef>
              <a:spcAft>
                <a:spcPts val="0"/>
              </a:spcAft>
              <a:buSzPts val="1100"/>
              <a:buNone/>
            </a:pPr>
            <a:r>
              <a:rPr lang="en"/>
              <a:t>Refer back to Elit Survey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Structured around Green Ribbon School Pillars with added pieces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u="sng">
                <a:solidFill>
                  <a:schemeClr val="hlink"/>
                </a:solidFill>
                <a:hlinkClick r:id="rId2"/>
              </a:rPr>
              <a:t>https://www.baybackpack.com/files/PA-Environmental-Literacy-Plan-TEMPLATE.docx</a:t>
            </a:r>
            <a:r>
              <a:rPr lang="en"/>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4d660af6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34d660af6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4d6a8ebdc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4d6a8ebdca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4d6a8ebdc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34d6a8ebdca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Watershed Introduction - virtual option - Invite participants to move one of the yellow text boxes to where they live or work and add their name to the box.</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4d6a8ebd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4d6a8ebd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4d6a8ebdc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4d6a8ebdc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4d6a8ebdc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4d6a8ebdc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4d6a8ebdc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4d6a8ebdc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0990" lvl="0" marL="342900" rtl="0" algn="l">
              <a:lnSpc>
                <a:spcPct val="80000"/>
              </a:lnSpc>
              <a:spcBef>
                <a:spcPts val="0"/>
              </a:spcBef>
              <a:spcAft>
                <a:spcPts val="0"/>
              </a:spcAft>
              <a:buClr>
                <a:schemeClr val="dk1"/>
              </a:buClr>
              <a:buSzPts val="1100"/>
              <a:buChar char="•"/>
            </a:pPr>
            <a:r>
              <a:rPr lang="en">
                <a:solidFill>
                  <a:schemeClr val="dk1"/>
                </a:solidFill>
              </a:rPr>
              <a:t>PDE Mission:</a:t>
            </a:r>
            <a:endParaRPr>
              <a:solidFill>
                <a:schemeClr val="dk1"/>
              </a:solidFill>
            </a:endParaRPr>
          </a:p>
          <a:p>
            <a:pPr indent="-257809" lvl="1" marL="742950" rtl="0" algn="l">
              <a:lnSpc>
                <a:spcPct val="80000"/>
              </a:lnSpc>
              <a:spcBef>
                <a:spcPts val="308"/>
              </a:spcBef>
              <a:spcAft>
                <a:spcPts val="0"/>
              </a:spcAft>
              <a:buClr>
                <a:schemeClr val="dk1"/>
              </a:buClr>
              <a:buSzPts val="1100"/>
              <a:buChar char="–"/>
            </a:pPr>
            <a:r>
              <a:rPr lang="en">
                <a:solidFill>
                  <a:schemeClr val="dk1"/>
                </a:solidFill>
              </a:rPr>
              <a:t>Ensure that every learner has access to a world-class education system that academically prepares children and adults to succeed as productive citizens. </a:t>
            </a:r>
            <a:endParaRPr>
              <a:solidFill>
                <a:schemeClr val="dk1"/>
              </a:solidFill>
            </a:endParaRPr>
          </a:p>
          <a:p>
            <a:pPr indent="-257809" lvl="1" marL="742950" rtl="0" algn="l">
              <a:lnSpc>
                <a:spcPct val="80000"/>
              </a:lnSpc>
              <a:spcBef>
                <a:spcPts val="308"/>
              </a:spcBef>
              <a:spcAft>
                <a:spcPts val="0"/>
              </a:spcAft>
              <a:buClr>
                <a:schemeClr val="dk1"/>
              </a:buClr>
              <a:buSzPts val="1100"/>
              <a:buChar char="–"/>
            </a:pPr>
            <a:r>
              <a:rPr lang="en">
                <a:solidFill>
                  <a:schemeClr val="dk1"/>
                </a:solidFill>
              </a:rPr>
              <a:t>Establish a culture that is committed to improving opportunities throughout the commonwealth by ensuring that technical support, resources, and optimal learning environments are available for all students, whether children or adults. Using Environment &amp; Ecology context as themes for lesson, unit, and curriculum development.</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u="sng">
                <a:solidFill>
                  <a:srgbClr val="0000FF"/>
                </a:solidFill>
                <a:hlinkClick r:id="rId2">
                  <a:extLst>
                    <a:ext uri="{A12FA001-AC4F-418D-AE19-62706E023703}">
                      <ahyp:hlinkClr val="tx"/>
                    </a:ext>
                  </a:extLst>
                </a:hlinkClick>
              </a:rPr>
              <a:t>PA Environmental Education Act (1993, 2007, 2008)</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Modeled after </a:t>
            </a:r>
            <a:r>
              <a:rPr lang="en" u="sng">
                <a:solidFill>
                  <a:srgbClr val="0000FF"/>
                </a:solidFill>
                <a:hlinkClick r:id="rId3">
                  <a:extLst>
                    <a:ext uri="{A12FA001-AC4F-418D-AE19-62706E023703}">
                      <ahyp:hlinkClr val="tx"/>
                    </a:ext>
                  </a:extLst>
                </a:hlinkClick>
              </a:rPr>
              <a:t>National Environmental Education Act (1990)</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u="sng">
                <a:solidFill>
                  <a:srgbClr val="0000FF"/>
                </a:solidFill>
                <a:hlinkClick r:id="rId4">
                  <a:extLst>
                    <a:ext uri="{A12FA001-AC4F-418D-AE19-62706E023703}">
                      <ahyp:hlinkClr val="tx"/>
                    </a:ext>
                  </a:extLst>
                </a:hlinkClick>
              </a:rPr>
              <a:t>Chesapeake Bay Watershed Agreement (2015)</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a:solidFill>
                  <a:schemeClr val="dk1"/>
                </a:solidFill>
              </a:rPr>
              <a:t>PA Advisory Council on Environmental Education</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PA Environmental Literacy Plan (2015) in support of ESSA and No Child Left inside act of 2015 </a:t>
            </a:r>
            <a:endParaRPr>
              <a:solidFill>
                <a:schemeClr val="dk1"/>
              </a:solidFill>
            </a:endParaRPr>
          </a:p>
          <a:p>
            <a:pPr indent="-184150" lvl="2" marL="1143000" rtl="0" algn="l">
              <a:lnSpc>
                <a:spcPct val="80000"/>
              </a:lnSpc>
              <a:spcBef>
                <a:spcPts val="352"/>
              </a:spcBef>
              <a:spcAft>
                <a:spcPts val="0"/>
              </a:spcAft>
              <a:buClr>
                <a:schemeClr val="dk1"/>
              </a:buClr>
              <a:buSzPts val="1100"/>
              <a:buChar char="•"/>
            </a:pPr>
            <a:r>
              <a:rPr lang="en">
                <a:solidFill>
                  <a:schemeClr val="dk1"/>
                </a:solidFill>
              </a:rPr>
              <a:t>Applys the essence of the CBWA to the entire state.  PA drainst into not only the CBWA but to the OHio/Mississippi/Gulf of Mexico</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a:solidFill>
                  <a:schemeClr val="dk1"/>
                </a:solidFill>
              </a:rPr>
              <a:t>PA Academic Standards (EE &amp; Science and Technology)</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a:solidFill>
                  <a:schemeClr val="dk1"/>
                </a:solidFill>
              </a:rPr>
              <a:t>United Nations Sustainability Goals</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Belgrade Charter</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Tbilisi Agreement’’Delaware River Basin Commission </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International Joint Commission (Great Lakes)</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4d6a8ebdc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4d6a8ebdc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Virtual Option 1:</a:t>
            </a:r>
            <a:r>
              <a:rPr lang="en">
                <a:solidFill>
                  <a:schemeClr val="dk1"/>
                </a:solidFill>
                <a:latin typeface="Proxima Nova"/>
                <a:ea typeface="Proxima Nova"/>
                <a:cs typeface="Proxima Nova"/>
                <a:sym typeface="Proxima Nova"/>
              </a:rPr>
              <a:t> Using the slide numbered “1” found in </a:t>
            </a:r>
            <a:r>
              <a:rPr lang="en">
                <a:solidFill>
                  <a:schemeClr val="dk1"/>
                </a:solidFill>
                <a:latin typeface="Proxima Nova"/>
                <a:ea typeface="Proxima Nova"/>
                <a:cs typeface="Proxima Nova"/>
                <a:sym typeface="Proxima Nova"/>
              </a:rPr>
              <a:t>additional</a:t>
            </a:r>
            <a:r>
              <a:rPr lang="en">
                <a:solidFill>
                  <a:schemeClr val="dk1"/>
                </a:solidFill>
                <a:latin typeface="Proxima Nova"/>
                <a:ea typeface="Proxima Nova"/>
                <a:cs typeface="Proxima Nova"/>
                <a:sym typeface="Proxima Nova"/>
              </a:rPr>
              <a:t> resources at the end of this presentation, ask participants to work in small groups to organize the essential elements and supporting practices stickies to illustrate the flow of the MWEE.</a:t>
            </a:r>
            <a:endParaRPr>
              <a:solidFill>
                <a:schemeClr val="dk1"/>
              </a:solidFill>
              <a:latin typeface="Proxima Nova"/>
              <a:ea typeface="Proxima Nova"/>
              <a:cs typeface="Proxima Nova"/>
              <a:sym typeface="Proxima Nova"/>
            </a:endParaRPr>
          </a:p>
          <a:p>
            <a:pPr indent="0" lvl="0" marL="0" rtl="0" algn="l">
              <a:lnSpc>
                <a:spcPct val="100000"/>
              </a:lnSpc>
              <a:spcBef>
                <a:spcPts val="100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Virtual Option 2: </a:t>
            </a:r>
            <a:r>
              <a:rPr lang="en">
                <a:solidFill>
                  <a:schemeClr val="dk1"/>
                </a:solidFill>
                <a:latin typeface="Proxima Nova"/>
                <a:ea typeface="Proxima Nova"/>
                <a:cs typeface="Proxima Nova"/>
                <a:sym typeface="Proxima Nova"/>
              </a:rPr>
              <a:t>In small group ask participants to respond to the prompts found in the slides numbered 2-5 found in the additional resources at the end of this presentation.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Quick questions/reflections on MWEE 101 experience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SUPPORTING PRACTICES = just as we model with you, it continues to teacher and on to students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Not a one hit wonder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Chat response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1000"/>
              </a:spcBef>
              <a:spcAft>
                <a:spcPts val="0"/>
              </a:spcAft>
              <a:buSzPts val="1100"/>
              <a:buNone/>
            </a:pPr>
            <a:r>
              <a:t/>
            </a:r>
            <a:endParaRPr>
              <a:solidFill>
                <a:schemeClr val="dk1"/>
              </a:solidFill>
            </a:endParaRPr>
          </a:p>
          <a:p>
            <a:pPr indent="-300990" lvl="0" marL="342900" rtl="0" algn="l">
              <a:lnSpc>
                <a:spcPct val="80000"/>
              </a:lnSpc>
              <a:spcBef>
                <a:spcPts val="0"/>
              </a:spcBef>
              <a:spcAft>
                <a:spcPts val="0"/>
              </a:spcAft>
              <a:buClr>
                <a:schemeClr val="dk1"/>
              </a:buClr>
              <a:buSzPts val="1100"/>
              <a:buChar char="•"/>
            </a:pPr>
            <a:r>
              <a:rPr lang="en">
                <a:solidFill>
                  <a:schemeClr val="dk1"/>
                </a:solidFill>
              </a:rPr>
              <a:t>PDE Mission:</a:t>
            </a:r>
            <a:endParaRPr>
              <a:solidFill>
                <a:schemeClr val="dk1"/>
              </a:solidFill>
            </a:endParaRPr>
          </a:p>
          <a:p>
            <a:pPr indent="-257809" lvl="1" marL="742950" rtl="0" algn="l">
              <a:lnSpc>
                <a:spcPct val="80000"/>
              </a:lnSpc>
              <a:spcBef>
                <a:spcPts val="308"/>
              </a:spcBef>
              <a:spcAft>
                <a:spcPts val="0"/>
              </a:spcAft>
              <a:buClr>
                <a:schemeClr val="dk1"/>
              </a:buClr>
              <a:buSzPts val="1100"/>
              <a:buChar char="–"/>
            </a:pPr>
            <a:r>
              <a:rPr lang="en">
                <a:solidFill>
                  <a:schemeClr val="dk1"/>
                </a:solidFill>
              </a:rPr>
              <a:t>Ensure that every learner has access to a world-class education system that academically prepares children and adults to succeed as productive citizens. </a:t>
            </a:r>
            <a:endParaRPr>
              <a:solidFill>
                <a:schemeClr val="dk1"/>
              </a:solidFill>
            </a:endParaRPr>
          </a:p>
          <a:p>
            <a:pPr indent="-257809" lvl="1" marL="742950" rtl="0" algn="l">
              <a:lnSpc>
                <a:spcPct val="80000"/>
              </a:lnSpc>
              <a:spcBef>
                <a:spcPts val="308"/>
              </a:spcBef>
              <a:spcAft>
                <a:spcPts val="0"/>
              </a:spcAft>
              <a:buClr>
                <a:schemeClr val="dk1"/>
              </a:buClr>
              <a:buSzPts val="1100"/>
              <a:buChar char="–"/>
            </a:pPr>
            <a:r>
              <a:rPr lang="en">
                <a:solidFill>
                  <a:schemeClr val="dk1"/>
                </a:solidFill>
              </a:rPr>
              <a:t>Establish a culture that is committed to improving opportunities throughout the commonwealth by ensuring that technical support, resources, and optimal learning environments are available for all students, whether children or adults. Using Environment &amp; Ecology context as themes for lesson, unit, and curriculum development.</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u="sng">
                <a:solidFill>
                  <a:schemeClr val="dk1"/>
                </a:solidFill>
                <a:hlinkClick r:id="rId2">
                  <a:extLst>
                    <a:ext uri="{A12FA001-AC4F-418D-AE19-62706E023703}">
                      <ahyp:hlinkClr val="tx"/>
                    </a:ext>
                  </a:extLst>
                </a:hlinkClick>
              </a:rPr>
              <a:t>PA Environmental Education Act (1993, 2007, 2008)</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Modeled after </a:t>
            </a:r>
            <a:r>
              <a:rPr lang="en" u="sng">
                <a:solidFill>
                  <a:schemeClr val="dk1"/>
                </a:solidFill>
                <a:hlinkClick r:id="rId3">
                  <a:extLst>
                    <a:ext uri="{A12FA001-AC4F-418D-AE19-62706E023703}">
                      <ahyp:hlinkClr val="tx"/>
                    </a:ext>
                  </a:extLst>
                </a:hlinkClick>
              </a:rPr>
              <a:t>National Environmental Education Act (1990)</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u="sng">
                <a:solidFill>
                  <a:schemeClr val="dk1"/>
                </a:solidFill>
                <a:hlinkClick r:id="rId4">
                  <a:extLst>
                    <a:ext uri="{A12FA001-AC4F-418D-AE19-62706E023703}">
                      <ahyp:hlinkClr val="tx"/>
                    </a:ext>
                  </a:extLst>
                </a:hlinkClick>
              </a:rPr>
              <a:t>Chesapeake Bay Watershed Agreement (2015)</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a:solidFill>
                  <a:schemeClr val="dk1"/>
                </a:solidFill>
              </a:rPr>
              <a:t>PA Advisory Council on Environmental Education</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PA Environmental Literacy Plan (2015) in support of ESSA and No Child Left inside act of 2015 </a:t>
            </a:r>
            <a:endParaRPr>
              <a:solidFill>
                <a:schemeClr val="dk1"/>
              </a:solidFill>
            </a:endParaRPr>
          </a:p>
          <a:p>
            <a:pPr indent="-184150" lvl="2" marL="1143000" rtl="0" algn="l">
              <a:lnSpc>
                <a:spcPct val="80000"/>
              </a:lnSpc>
              <a:spcBef>
                <a:spcPts val="352"/>
              </a:spcBef>
              <a:spcAft>
                <a:spcPts val="0"/>
              </a:spcAft>
              <a:buClr>
                <a:schemeClr val="dk1"/>
              </a:buClr>
              <a:buSzPts val="1100"/>
              <a:buChar char="•"/>
            </a:pPr>
            <a:r>
              <a:rPr lang="en">
                <a:solidFill>
                  <a:schemeClr val="dk1"/>
                </a:solidFill>
              </a:rPr>
              <a:t>Applies</a:t>
            </a:r>
            <a:r>
              <a:rPr lang="en">
                <a:solidFill>
                  <a:schemeClr val="dk1"/>
                </a:solidFill>
              </a:rPr>
              <a:t> the essence of the CBWA to the entire state.  PA drainst into not only the CBWA but to the OHio/Mississippi/Gulf of Mexico</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a:solidFill>
                  <a:schemeClr val="dk1"/>
                </a:solidFill>
              </a:rPr>
              <a:t>PA Academic Standards (EE &amp; Science and Technology)</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a:solidFill>
                  <a:schemeClr val="dk1"/>
                </a:solidFill>
              </a:rPr>
              <a:t>United Nations Sustainability Goals</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Belgrade Charter</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Tbilisi Agreement’’Delaware River Basin Commission </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International Joint Commission (Great Lakes)</a:t>
            </a:r>
            <a:endParaRPr>
              <a:solidFill>
                <a:schemeClr val="dk1"/>
              </a:solidFill>
            </a:endParaRPr>
          </a:p>
          <a:p>
            <a:pPr indent="0" lvl="0" marL="0" rtl="0" algn="l">
              <a:lnSpc>
                <a:spcPct val="125000"/>
              </a:lnSpc>
              <a:spcBef>
                <a:spcPts val="1000"/>
              </a:spcBef>
              <a:spcAft>
                <a:spcPts val="0"/>
              </a:spcAft>
              <a:buSzPts val="1100"/>
              <a:buNone/>
            </a:pPr>
            <a:r>
              <a:rPr lang="en">
                <a:solidFill>
                  <a:schemeClr val="dk1"/>
                </a:solidFill>
              </a:rPr>
              <a:t>PA EE Act</a:t>
            </a:r>
            <a:endParaRPr>
              <a:solidFill>
                <a:schemeClr val="dk1"/>
              </a:solidFill>
            </a:endParaRPr>
          </a:p>
          <a:p>
            <a:pPr indent="0" lvl="0" marL="0" rtl="0" algn="l">
              <a:lnSpc>
                <a:spcPct val="125000"/>
              </a:lnSpc>
              <a:spcBef>
                <a:spcPts val="1000"/>
              </a:spcBef>
              <a:spcAft>
                <a:spcPts val="0"/>
              </a:spcAft>
              <a:buSzPts val="1100"/>
              <a:buNone/>
            </a:pPr>
            <a:r>
              <a:rPr lang="en" u="sng">
                <a:solidFill>
                  <a:schemeClr val="dk1"/>
                </a:solidFill>
                <a:hlinkClick r:id="rId5">
                  <a:extLst>
                    <a:ext uri="{A12FA001-AC4F-418D-AE19-62706E023703}">
                      <ahyp:hlinkClr val="tx"/>
                    </a:ext>
                  </a:extLst>
                </a:hlinkClick>
              </a:rPr>
              <a:t>https://www.legis.state.pa.us/cfdocs/Legis/LI/uconsCheck.cfm?txtType=PDF&amp;yr=1993&amp;sessInd=0&amp;smthLwInd=0&amp;act=0024</a:t>
            </a:r>
            <a:r>
              <a:rPr lang="en">
                <a:solidFill>
                  <a:schemeClr val="dk1"/>
                </a:solidFill>
              </a:rPr>
              <a:t>.</a:t>
            </a:r>
            <a:endParaRPr>
              <a:solidFill>
                <a:schemeClr val="dk1"/>
              </a:solidFill>
            </a:endParaRPr>
          </a:p>
          <a:p>
            <a:pPr indent="0" lvl="0" marL="0" rtl="0" algn="l">
              <a:lnSpc>
                <a:spcPct val="125000"/>
              </a:lnSpc>
              <a:spcBef>
                <a:spcPts val="1000"/>
              </a:spcBef>
              <a:spcAft>
                <a:spcPts val="0"/>
              </a:spcAft>
              <a:buSzPts val="1100"/>
              <a:buNone/>
            </a:pPr>
            <a:r>
              <a:rPr lang="en">
                <a:solidFill>
                  <a:schemeClr val="dk1"/>
                </a:solidFill>
              </a:rPr>
              <a:t>Defines PA Advisory Council on EE who developed the state level ELIT plan - 2015</a:t>
            </a:r>
            <a:endParaRPr>
              <a:solidFill>
                <a:schemeClr val="dk1"/>
              </a:solidFill>
            </a:endParaRPr>
          </a:p>
          <a:p>
            <a:pPr indent="0" lvl="0" marL="0" rtl="0" algn="l">
              <a:lnSpc>
                <a:spcPct val="125000"/>
              </a:lnSpc>
              <a:spcBef>
                <a:spcPts val="1000"/>
              </a:spcBef>
              <a:spcAft>
                <a:spcPts val="0"/>
              </a:spcAft>
              <a:buSzPts val="1100"/>
              <a:buNone/>
            </a:pPr>
            <a:r>
              <a:rPr lang="en" u="sng">
                <a:solidFill>
                  <a:schemeClr val="dk1"/>
                </a:solidFill>
                <a:hlinkClick r:id="rId6">
                  <a:extLst>
                    <a:ext uri="{A12FA001-AC4F-418D-AE19-62706E023703}">
                      <ahyp:hlinkClr val="tx"/>
                    </a:ext>
                  </a:extLst>
                </a:hlinkClick>
              </a:rPr>
              <a:t>https://www.education.pa.gov/Teachers%20-%20Administrators/GreenSchools/Pages/default.aspx</a:t>
            </a:r>
            <a:endParaRPr>
              <a:solidFill>
                <a:schemeClr val="dk1"/>
              </a:solidFill>
            </a:endParaRPr>
          </a:p>
          <a:p>
            <a:pPr indent="-300990" lvl="0" marL="342900" rtl="0" algn="l">
              <a:lnSpc>
                <a:spcPct val="80000"/>
              </a:lnSpc>
              <a:spcBef>
                <a:spcPts val="0"/>
              </a:spcBef>
              <a:spcAft>
                <a:spcPts val="0"/>
              </a:spcAft>
              <a:buClr>
                <a:schemeClr val="dk1"/>
              </a:buClr>
              <a:buSzPts val="1100"/>
              <a:buChar char="•"/>
            </a:pPr>
            <a:r>
              <a:rPr lang="en">
                <a:solidFill>
                  <a:schemeClr val="dk1"/>
                </a:solidFill>
              </a:rPr>
              <a:t> Mission:</a:t>
            </a:r>
            <a:endParaRPr>
              <a:solidFill>
                <a:schemeClr val="dk1"/>
              </a:solidFill>
            </a:endParaRPr>
          </a:p>
          <a:p>
            <a:pPr indent="-257809" lvl="1" marL="742950" rtl="0" algn="l">
              <a:lnSpc>
                <a:spcPct val="80000"/>
              </a:lnSpc>
              <a:spcBef>
                <a:spcPts val="308"/>
              </a:spcBef>
              <a:spcAft>
                <a:spcPts val="0"/>
              </a:spcAft>
              <a:buClr>
                <a:schemeClr val="dk1"/>
              </a:buClr>
              <a:buSzPts val="1100"/>
              <a:buChar char="–"/>
            </a:pPr>
            <a:r>
              <a:rPr lang="en">
                <a:solidFill>
                  <a:schemeClr val="dk1"/>
                </a:solidFill>
              </a:rPr>
              <a:t>Ensure that every learner has access to a world-class education system that academically prepares children and adults to succeed as productive citizens. </a:t>
            </a:r>
            <a:endParaRPr>
              <a:solidFill>
                <a:schemeClr val="dk1"/>
              </a:solidFill>
            </a:endParaRPr>
          </a:p>
          <a:p>
            <a:pPr indent="-257809" lvl="1" marL="742950" rtl="0" algn="l">
              <a:lnSpc>
                <a:spcPct val="80000"/>
              </a:lnSpc>
              <a:spcBef>
                <a:spcPts val="308"/>
              </a:spcBef>
              <a:spcAft>
                <a:spcPts val="0"/>
              </a:spcAft>
              <a:buClr>
                <a:schemeClr val="dk1"/>
              </a:buClr>
              <a:buSzPts val="1100"/>
              <a:buChar char="–"/>
            </a:pPr>
            <a:r>
              <a:rPr lang="en">
                <a:solidFill>
                  <a:schemeClr val="dk1"/>
                </a:solidFill>
              </a:rPr>
              <a:t>Establish a culture that is committed to improving opportunities throughout the commonwealth by ensuring that technical support, resources, and optimal learning environments are available for all students, whether children or adults. Using Environment &amp; Ecology context as themes for lesson, unit, and curriculum development.</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u="sng">
                <a:solidFill>
                  <a:schemeClr val="dk1"/>
                </a:solidFill>
                <a:hlinkClick r:id="rId7">
                  <a:extLst>
                    <a:ext uri="{A12FA001-AC4F-418D-AE19-62706E023703}">
                      <ahyp:hlinkClr val="tx"/>
                    </a:ext>
                  </a:extLst>
                </a:hlinkClick>
              </a:rPr>
              <a:t>PA Environmental Education Act (1993, 2007, 2008)</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Modeled after </a:t>
            </a:r>
            <a:r>
              <a:rPr lang="en" u="sng">
                <a:solidFill>
                  <a:schemeClr val="dk1"/>
                </a:solidFill>
                <a:hlinkClick r:id="rId8">
                  <a:extLst>
                    <a:ext uri="{A12FA001-AC4F-418D-AE19-62706E023703}">
                      <ahyp:hlinkClr val="tx"/>
                    </a:ext>
                  </a:extLst>
                </a:hlinkClick>
              </a:rPr>
              <a:t>National Environmental Education Act (1990)</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u="sng">
                <a:solidFill>
                  <a:schemeClr val="dk1"/>
                </a:solidFill>
                <a:hlinkClick r:id="rId9">
                  <a:extLst>
                    <a:ext uri="{A12FA001-AC4F-418D-AE19-62706E023703}">
                      <ahyp:hlinkClr val="tx"/>
                    </a:ext>
                  </a:extLst>
                </a:hlinkClick>
              </a:rPr>
              <a:t>Chesapeake Bay Watershed Agreement (2015)</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a:solidFill>
                  <a:schemeClr val="dk1"/>
                </a:solidFill>
              </a:rPr>
              <a:t>PA Advisory Council on Environmental Education</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PA Environmental Literacy Plan (2015) in support of ESSA and No Child Left inside act of 2015 </a:t>
            </a:r>
            <a:endParaRPr>
              <a:solidFill>
                <a:schemeClr val="dk1"/>
              </a:solidFill>
            </a:endParaRPr>
          </a:p>
          <a:p>
            <a:pPr indent="-184150" lvl="2" marL="1143000" rtl="0" algn="l">
              <a:lnSpc>
                <a:spcPct val="80000"/>
              </a:lnSpc>
              <a:spcBef>
                <a:spcPts val="352"/>
              </a:spcBef>
              <a:spcAft>
                <a:spcPts val="0"/>
              </a:spcAft>
              <a:buClr>
                <a:schemeClr val="dk1"/>
              </a:buClr>
              <a:buSzPts val="1100"/>
              <a:buChar char="•"/>
            </a:pPr>
            <a:r>
              <a:rPr lang="en">
                <a:solidFill>
                  <a:schemeClr val="dk1"/>
                </a:solidFill>
              </a:rPr>
              <a:t>Applys the essence of the CBWA to the entire state.  PA drainst into not only the CBWA but to the OHio/Mississippi/Gulf of Mexico</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a:solidFill>
                  <a:schemeClr val="dk1"/>
                </a:solidFill>
              </a:rPr>
              <a:t>PA Academic Standards (EE &amp; Science and Technology)</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t/>
            </a:r>
            <a:endParaRPr>
              <a:solidFill>
                <a:schemeClr val="dk1"/>
              </a:solidFill>
            </a:endParaRPr>
          </a:p>
          <a:p>
            <a:pPr indent="-300990" lvl="0" marL="342900" rtl="0" algn="l">
              <a:lnSpc>
                <a:spcPct val="80000"/>
              </a:lnSpc>
              <a:spcBef>
                <a:spcPts val="352"/>
              </a:spcBef>
              <a:spcAft>
                <a:spcPts val="0"/>
              </a:spcAft>
              <a:buClr>
                <a:schemeClr val="dk1"/>
              </a:buClr>
              <a:buSzPts val="1100"/>
              <a:buChar char="•"/>
            </a:pPr>
            <a:r>
              <a:rPr lang="en">
                <a:solidFill>
                  <a:schemeClr val="dk1"/>
                </a:solidFill>
              </a:rPr>
              <a:t>United Nations Sustainability Goals</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Belgrade Charter</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Tbilisi Agreement’’Delaware River Basin Commission </a:t>
            </a:r>
            <a:endParaRPr>
              <a:solidFill>
                <a:schemeClr val="dk1"/>
              </a:solidFill>
            </a:endParaRPr>
          </a:p>
          <a:p>
            <a:pPr indent="-241300" lvl="1" marL="742950" rtl="0" algn="l">
              <a:lnSpc>
                <a:spcPct val="80000"/>
              </a:lnSpc>
              <a:spcBef>
                <a:spcPts val="352"/>
              </a:spcBef>
              <a:spcAft>
                <a:spcPts val="0"/>
              </a:spcAft>
              <a:buClr>
                <a:schemeClr val="dk1"/>
              </a:buClr>
              <a:buSzPts val="1100"/>
              <a:buChar char="–"/>
            </a:pPr>
            <a:r>
              <a:rPr lang="en">
                <a:solidFill>
                  <a:schemeClr val="dk1"/>
                </a:solidFill>
              </a:rPr>
              <a:t>International Joint Commission (Great Lakes)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100"/>
              <a:buNone/>
            </a:pPr>
            <a:r>
              <a:rPr lang="en">
                <a:solidFill>
                  <a:schemeClr val="dk1"/>
                </a:solidFill>
              </a:rPr>
              <a:t>MWEE is a framework, process, method for teaching and learning not a curriculum</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Chapter 4 Regulations - a minimum benchmark for student understandings during educational career.</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Schools must at least achieve but are welcome to aim for higher levels of understanding and process.</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3-d Standards modeling/learning is a inquiry/problem/project based way to explore phenomena.</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Performance expectations (standards)​</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Three-dimensional​</a:t>
            </a:r>
            <a:endParaRPr>
              <a:solidFill>
                <a:schemeClr val="dk1"/>
              </a:solidFill>
            </a:endParaRPr>
          </a:p>
          <a:p>
            <a:pPr indent="-298450" lvl="0" marL="952500" rtl="0" algn="l">
              <a:lnSpc>
                <a:spcPct val="100000"/>
              </a:lnSpc>
              <a:spcBef>
                <a:spcPts val="1200"/>
              </a:spcBef>
              <a:spcAft>
                <a:spcPts val="0"/>
              </a:spcAft>
              <a:buClr>
                <a:schemeClr val="dk1"/>
              </a:buClr>
              <a:buSzPts val="1100"/>
              <a:buChar char="●"/>
            </a:pPr>
            <a:r>
              <a:rPr lang="en">
                <a:solidFill>
                  <a:schemeClr val="dk1"/>
                </a:solidFill>
              </a:rPr>
              <a:t>Practices​</a:t>
            </a:r>
            <a:endParaRPr>
              <a:solidFill>
                <a:schemeClr val="dk1"/>
              </a:solidFill>
            </a:endParaRPr>
          </a:p>
          <a:p>
            <a:pPr indent="-298450" lvl="0" marL="952500" rtl="0" algn="l">
              <a:lnSpc>
                <a:spcPct val="100000"/>
              </a:lnSpc>
              <a:spcBef>
                <a:spcPts val="0"/>
              </a:spcBef>
              <a:spcAft>
                <a:spcPts val="0"/>
              </a:spcAft>
              <a:buClr>
                <a:schemeClr val="dk1"/>
              </a:buClr>
              <a:buSzPts val="1100"/>
              <a:buChar char="●"/>
            </a:pPr>
            <a:r>
              <a:rPr lang="en">
                <a:solidFill>
                  <a:schemeClr val="dk1"/>
                </a:solidFill>
              </a:rPr>
              <a:t>Core Ideas​</a:t>
            </a:r>
            <a:endParaRPr>
              <a:solidFill>
                <a:schemeClr val="dk1"/>
              </a:solidFill>
            </a:endParaRPr>
          </a:p>
          <a:p>
            <a:pPr indent="-298450" lvl="0" marL="952500" rtl="0" algn="l">
              <a:lnSpc>
                <a:spcPct val="100000"/>
              </a:lnSpc>
              <a:spcBef>
                <a:spcPts val="0"/>
              </a:spcBef>
              <a:spcAft>
                <a:spcPts val="0"/>
              </a:spcAft>
              <a:buClr>
                <a:schemeClr val="dk1"/>
              </a:buClr>
              <a:buSzPts val="1100"/>
              <a:buChar char="●"/>
            </a:pPr>
            <a:r>
              <a:rPr lang="en">
                <a:solidFill>
                  <a:schemeClr val="dk1"/>
                </a:solidFill>
              </a:rPr>
              <a:t>Crosscutting Concepts​</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PA Connections​</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Content Connections</a:t>
            </a:r>
            <a:endParaRPr>
              <a:solidFill>
                <a:schemeClr val="dk1"/>
              </a:solidFill>
            </a:endParaRPr>
          </a:p>
          <a:p>
            <a:pPr indent="0" lvl="0" marL="114300" rtl="0" algn="l">
              <a:lnSpc>
                <a:spcPct val="100000"/>
              </a:lnSpc>
              <a:spcBef>
                <a:spcPts val="1200"/>
              </a:spcBef>
              <a:spcAft>
                <a:spcPts val="0"/>
              </a:spcAft>
              <a:buSzPts val="1100"/>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Brainstorm in chat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Curriculum alignment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More active student engagement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21st century skills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EJ</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Local Relevance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907c58660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0907c58660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7" name="Google Shape;57;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8" name="Google Shape;58;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9" name="Google Shape;5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5" name="Google Shape;65;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6" name="Google Shape;6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3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9" name="Google Shape;6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Semibold"/>
              <a:buChar char="●"/>
              <a:defRPr>
                <a:latin typeface="Proxima Nova Semibold"/>
                <a:ea typeface="Proxima Nova Semibold"/>
                <a:cs typeface="Proxima Nova Semibold"/>
                <a:sym typeface="Proxima Nova Semibold"/>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3" name="Google Shape;7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p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7" name="Google Shape;77;p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3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1" name="Google Shape;81;p3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2" name="Google Shape;8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3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5" name="Google Shape;8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 name="Shape 13"/>
        <p:cNvGrpSpPr/>
        <p:nvPr/>
      </p:nvGrpSpPr>
      <p:grpSpPr>
        <a:xfrm>
          <a:off x="0" y="0"/>
          <a:ext cx="0" cy="0"/>
          <a:chOff x="0" y="0"/>
          <a:chExt cx="0" cy="0"/>
        </a:xfrm>
      </p:grpSpPr>
      <p:sp>
        <p:nvSpPr>
          <p:cNvPr id="14" name="Google Shape;14;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 name="Google Shape;16;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 name="Google Shape;17;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8" name="Google Shape;8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3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3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2" name="Google Shape;9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2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2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53" name="Google Shape;5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d18lev1ok5leia.cloudfront.net/baybackpack/Documents/DRAFT-Environmental-Literacy-Plan-Lancaster-Lebanon-Intermediate-Unit-13-Center-based-Programs.pdf"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www.baybackpack.com/files/Documents/MWEE-Guide-2025.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www.baybackpack.com/files/Documents/MWEE-Guide-2025.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www.baybackpack.com/files/Documents/MWEE-Guide-2025.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www.baybackpack.com/files/Documents/MWEE-Guide-2025.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chesapeakebay.net/what/goals/environmental_literacy" TargetMode="External"/><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98" name="Shape 98"/>
        <p:cNvGrpSpPr/>
        <p:nvPr/>
      </p:nvGrpSpPr>
      <p:grpSpPr>
        <a:xfrm>
          <a:off x="0" y="0"/>
          <a:ext cx="0" cy="0"/>
          <a:chOff x="0" y="0"/>
          <a:chExt cx="0" cy="0"/>
        </a:xfrm>
      </p:grpSpPr>
      <p:pic>
        <p:nvPicPr>
          <p:cNvPr id="99" name="Google Shape;99;p1"/>
          <p:cNvPicPr preferRelativeResize="0"/>
          <p:nvPr/>
        </p:nvPicPr>
        <p:blipFill rotWithShape="1">
          <a:blip r:embed="rId3">
            <a:alphaModFix/>
          </a:blip>
          <a:srcRect b="0" l="0" r="0" t="0"/>
          <a:stretch/>
        </p:blipFill>
        <p:spPr>
          <a:xfrm>
            <a:off x="848100" y="152400"/>
            <a:ext cx="7447804"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66" name="Shape 166"/>
        <p:cNvGrpSpPr/>
        <p:nvPr/>
      </p:nvGrpSpPr>
      <p:grpSpPr>
        <a:xfrm>
          <a:off x="0" y="0"/>
          <a:ext cx="0" cy="0"/>
          <a:chOff x="0" y="0"/>
          <a:chExt cx="0" cy="0"/>
        </a:xfrm>
      </p:grpSpPr>
      <p:sp>
        <p:nvSpPr>
          <p:cNvPr id="167" name="Google Shape;167;p10"/>
          <p:cNvSpPr txBox="1"/>
          <p:nvPr>
            <p:ph type="title"/>
          </p:nvPr>
        </p:nvSpPr>
        <p:spPr>
          <a:xfrm>
            <a:off x="238550" y="277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PA Environmental Literacy Plan</a:t>
            </a:r>
            <a:endParaRPr/>
          </a:p>
        </p:txBody>
      </p:sp>
      <p:sp>
        <p:nvSpPr>
          <p:cNvPr id="168" name="Google Shape;168;p10"/>
          <p:cNvSpPr txBox="1"/>
          <p:nvPr/>
        </p:nvSpPr>
        <p:spPr>
          <a:xfrm>
            <a:off x="29400" y="1245200"/>
            <a:ext cx="39141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a:ea typeface="Proxima Nova"/>
                <a:cs typeface="Proxima Nova"/>
                <a:sym typeface="Proxima Nova"/>
              </a:rPr>
              <a:t>Examines 8 focus areas:</a:t>
            </a:r>
            <a:endParaRPr b="0" i="0" sz="1800" u="none" cap="none" strike="noStrike">
              <a:solidFill>
                <a:srgbClr val="000000"/>
              </a:solidFill>
              <a:latin typeface="Proxima Nova"/>
              <a:ea typeface="Proxima Nova"/>
              <a:cs typeface="Proxima Nova"/>
              <a:sym typeface="Proxima Nova"/>
            </a:endParaRPr>
          </a:p>
          <a:p>
            <a:pPr indent="-342900" lvl="0" marL="457200" marR="0" rtl="0" algn="l">
              <a:lnSpc>
                <a:spcPct val="100000"/>
              </a:lnSpc>
              <a:spcBef>
                <a:spcPts val="0"/>
              </a:spcBef>
              <a:spcAft>
                <a:spcPts val="0"/>
              </a:spcAft>
              <a:buClr>
                <a:srgbClr val="000000"/>
              </a:buClr>
              <a:buSzPts val="1800"/>
              <a:buFont typeface="Proxima Nova"/>
              <a:buChar char="●"/>
            </a:pPr>
            <a:r>
              <a:rPr b="0" i="0" lang="en" sz="1800" u="none" cap="none" strike="noStrike">
                <a:solidFill>
                  <a:srgbClr val="000000"/>
                </a:solidFill>
                <a:latin typeface="Proxima Nova"/>
                <a:ea typeface="Proxima Nova"/>
                <a:cs typeface="Proxima Nova"/>
                <a:sym typeface="Proxima Nova"/>
              </a:rPr>
              <a:t>The School System</a:t>
            </a:r>
            <a:endParaRPr b="0" i="0" sz="1800" u="none" cap="none" strike="noStrike">
              <a:solidFill>
                <a:srgbClr val="000000"/>
              </a:solidFill>
              <a:latin typeface="Proxima Nova"/>
              <a:ea typeface="Proxima Nova"/>
              <a:cs typeface="Proxima Nova"/>
              <a:sym typeface="Proxima Nova"/>
            </a:endParaRPr>
          </a:p>
          <a:p>
            <a:pPr indent="-342900" lvl="0" marL="457200" marR="0" rtl="0" algn="l">
              <a:lnSpc>
                <a:spcPct val="100000"/>
              </a:lnSpc>
              <a:spcBef>
                <a:spcPts val="0"/>
              </a:spcBef>
              <a:spcAft>
                <a:spcPts val="0"/>
              </a:spcAft>
              <a:buClr>
                <a:srgbClr val="000000"/>
              </a:buClr>
              <a:buSzPts val="1800"/>
              <a:buFont typeface="Proxima Nova"/>
              <a:buChar char="●"/>
            </a:pPr>
            <a:r>
              <a:rPr b="0" i="0" lang="en" sz="1800" u="none" cap="none" strike="noStrike">
                <a:solidFill>
                  <a:srgbClr val="000000"/>
                </a:solidFill>
                <a:latin typeface="Proxima Nova"/>
                <a:ea typeface="Proxima Nova"/>
                <a:cs typeface="Proxima Nova"/>
                <a:sym typeface="Proxima Nova"/>
              </a:rPr>
              <a:t>Life-Long Learners and Civic Engagement </a:t>
            </a:r>
            <a:endParaRPr b="0" i="0" sz="1800" u="none" cap="none" strike="noStrike">
              <a:solidFill>
                <a:srgbClr val="000000"/>
              </a:solidFill>
              <a:latin typeface="Proxima Nova"/>
              <a:ea typeface="Proxima Nova"/>
              <a:cs typeface="Proxima Nova"/>
              <a:sym typeface="Proxima Nova"/>
            </a:endParaRPr>
          </a:p>
          <a:p>
            <a:pPr indent="-342900" lvl="0" marL="457200" marR="0" rtl="0" algn="l">
              <a:lnSpc>
                <a:spcPct val="100000"/>
              </a:lnSpc>
              <a:spcBef>
                <a:spcPts val="0"/>
              </a:spcBef>
              <a:spcAft>
                <a:spcPts val="0"/>
              </a:spcAft>
              <a:buClr>
                <a:srgbClr val="000000"/>
              </a:buClr>
              <a:buSzPts val="1800"/>
              <a:buFont typeface="Proxima Nova"/>
              <a:buChar char="●"/>
            </a:pPr>
            <a:r>
              <a:rPr b="0" i="0" lang="en" sz="1800" u="none" cap="none" strike="noStrike">
                <a:solidFill>
                  <a:srgbClr val="000000"/>
                </a:solidFill>
                <a:latin typeface="Proxima Nova"/>
                <a:ea typeface="Proxima Nova"/>
                <a:cs typeface="Proxima Nova"/>
                <a:sym typeface="Proxima Nova"/>
              </a:rPr>
              <a:t>Sustainable Practices, Healthy Living and the Environment</a:t>
            </a:r>
            <a:endParaRPr b="0" i="0" sz="1800" u="none" cap="none" strike="noStrike">
              <a:solidFill>
                <a:srgbClr val="000000"/>
              </a:solidFill>
              <a:latin typeface="Proxima Nova"/>
              <a:ea typeface="Proxima Nova"/>
              <a:cs typeface="Proxima Nova"/>
              <a:sym typeface="Proxima Nova"/>
            </a:endParaRPr>
          </a:p>
          <a:p>
            <a:pPr indent="-342900" lvl="0" marL="457200" marR="0" rtl="0" algn="l">
              <a:lnSpc>
                <a:spcPct val="100000"/>
              </a:lnSpc>
              <a:spcBef>
                <a:spcPts val="0"/>
              </a:spcBef>
              <a:spcAft>
                <a:spcPts val="0"/>
              </a:spcAft>
              <a:buClr>
                <a:srgbClr val="000000"/>
              </a:buClr>
              <a:buSzPts val="1800"/>
              <a:buFont typeface="Proxima Nova"/>
              <a:buChar char="●"/>
            </a:pPr>
            <a:r>
              <a:rPr b="0" i="0" lang="en" sz="1800" u="none" cap="none" strike="noStrike">
                <a:solidFill>
                  <a:srgbClr val="000000"/>
                </a:solidFill>
                <a:latin typeface="Proxima Nova"/>
                <a:ea typeface="Proxima Nova"/>
                <a:cs typeface="Proxima Nova"/>
                <a:sym typeface="Proxima Nova"/>
              </a:rPr>
              <a:t>Funding and Implementation</a:t>
            </a:r>
            <a:endParaRPr b="0" i="0" sz="1800" u="none" cap="none" strike="noStrike">
              <a:solidFill>
                <a:srgbClr val="000000"/>
              </a:solidFill>
              <a:latin typeface="Proxima Nova"/>
              <a:ea typeface="Proxima Nova"/>
              <a:cs typeface="Proxima Nova"/>
              <a:sym typeface="Proxima Nova"/>
            </a:endParaRPr>
          </a:p>
          <a:p>
            <a:pPr indent="-342900" lvl="0" marL="457200" marR="0" rtl="0" algn="l">
              <a:lnSpc>
                <a:spcPct val="100000"/>
              </a:lnSpc>
              <a:spcBef>
                <a:spcPts val="0"/>
              </a:spcBef>
              <a:spcAft>
                <a:spcPts val="0"/>
              </a:spcAft>
              <a:buClr>
                <a:srgbClr val="000000"/>
              </a:buClr>
              <a:buSzPts val="1800"/>
              <a:buFont typeface="Proxima Nova"/>
              <a:buChar char="●"/>
            </a:pPr>
            <a:r>
              <a:rPr b="0" i="0" lang="en" sz="1800" u="none" cap="none" strike="noStrike">
                <a:solidFill>
                  <a:srgbClr val="000000"/>
                </a:solidFill>
                <a:latin typeface="Proxima Nova"/>
                <a:ea typeface="Proxima Nova"/>
                <a:cs typeface="Proxima Nova"/>
                <a:sym typeface="Proxima Nova"/>
              </a:rPr>
              <a:t>Partnerships</a:t>
            </a:r>
            <a:endParaRPr b="0" i="0" sz="1800" u="none" cap="none" strike="noStrike">
              <a:solidFill>
                <a:srgbClr val="000000"/>
              </a:solidFill>
              <a:latin typeface="Proxima Nova"/>
              <a:ea typeface="Proxima Nova"/>
              <a:cs typeface="Proxima Nova"/>
              <a:sym typeface="Proxima Nova"/>
            </a:endParaRPr>
          </a:p>
          <a:p>
            <a:pPr indent="-342900" lvl="0" marL="457200" marR="0" rtl="0" algn="l">
              <a:lnSpc>
                <a:spcPct val="100000"/>
              </a:lnSpc>
              <a:spcBef>
                <a:spcPts val="0"/>
              </a:spcBef>
              <a:spcAft>
                <a:spcPts val="0"/>
              </a:spcAft>
              <a:buClr>
                <a:srgbClr val="000000"/>
              </a:buClr>
              <a:buSzPts val="1800"/>
              <a:buFont typeface="Proxima Nova"/>
              <a:buChar char="●"/>
            </a:pPr>
            <a:r>
              <a:rPr b="0" i="0" lang="en" sz="1800" u="none" cap="none" strike="noStrike">
                <a:solidFill>
                  <a:srgbClr val="000000"/>
                </a:solidFill>
                <a:latin typeface="Proxima Nova"/>
                <a:ea typeface="Proxima Nova"/>
                <a:cs typeface="Proxima Nova"/>
                <a:sym typeface="Proxima Nova"/>
              </a:rPr>
              <a:t>Early Childhood Education</a:t>
            </a:r>
            <a:endParaRPr b="0" i="0" sz="1800" u="none" cap="none" strike="noStrike">
              <a:solidFill>
                <a:srgbClr val="000000"/>
              </a:solidFill>
              <a:latin typeface="Proxima Nova"/>
              <a:ea typeface="Proxima Nova"/>
              <a:cs typeface="Proxima Nova"/>
              <a:sym typeface="Proxima Nova"/>
            </a:endParaRPr>
          </a:p>
          <a:p>
            <a:pPr indent="-342900" lvl="0" marL="457200" marR="0" rtl="0" algn="l">
              <a:lnSpc>
                <a:spcPct val="100000"/>
              </a:lnSpc>
              <a:spcBef>
                <a:spcPts val="0"/>
              </a:spcBef>
              <a:spcAft>
                <a:spcPts val="0"/>
              </a:spcAft>
              <a:buClr>
                <a:srgbClr val="000000"/>
              </a:buClr>
              <a:buSzPts val="1800"/>
              <a:buFont typeface="Proxima Nova"/>
              <a:buChar char="●"/>
            </a:pPr>
            <a:r>
              <a:rPr b="0" i="0" lang="en" sz="1800" u="none" cap="none" strike="noStrike">
                <a:solidFill>
                  <a:srgbClr val="000000"/>
                </a:solidFill>
                <a:latin typeface="Proxima Nova"/>
                <a:ea typeface="Proxima Nova"/>
                <a:cs typeface="Proxima Nova"/>
                <a:sym typeface="Proxima Nova"/>
              </a:rPr>
              <a:t>Pre-Service Education</a:t>
            </a:r>
            <a:endParaRPr b="0" i="0" sz="1800" u="none" cap="none" strike="noStrike">
              <a:solidFill>
                <a:srgbClr val="000000"/>
              </a:solidFill>
              <a:latin typeface="Proxima Nova"/>
              <a:ea typeface="Proxima Nova"/>
              <a:cs typeface="Proxima Nova"/>
              <a:sym typeface="Proxima Nova"/>
            </a:endParaRPr>
          </a:p>
          <a:p>
            <a:pPr indent="-342900" lvl="0" marL="457200" marR="0" rtl="0" algn="l">
              <a:lnSpc>
                <a:spcPct val="100000"/>
              </a:lnSpc>
              <a:spcBef>
                <a:spcPts val="0"/>
              </a:spcBef>
              <a:spcAft>
                <a:spcPts val="0"/>
              </a:spcAft>
              <a:buClr>
                <a:srgbClr val="000000"/>
              </a:buClr>
              <a:buSzPts val="1800"/>
              <a:buFont typeface="Proxima Nova"/>
              <a:buChar char="●"/>
            </a:pPr>
            <a:r>
              <a:rPr b="0" i="0" lang="en" sz="1800" u="none" cap="none" strike="noStrike">
                <a:solidFill>
                  <a:srgbClr val="000000"/>
                </a:solidFill>
                <a:latin typeface="Proxima Nova"/>
                <a:ea typeface="Proxima Nova"/>
                <a:cs typeface="Proxima Nova"/>
                <a:sym typeface="Proxima Nova"/>
              </a:rPr>
              <a:t>Professional Development</a:t>
            </a:r>
            <a:endParaRPr b="0" i="0" sz="1800" u="none" cap="none" strike="noStrike">
              <a:solidFill>
                <a:srgbClr val="000000"/>
              </a:solidFill>
              <a:latin typeface="Proxima Nova"/>
              <a:ea typeface="Proxima Nova"/>
              <a:cs typeface="Proxima Nova"/>
              <a:sym typeface="Proxima Nova"/>
            </a:endParaRPr>
          </a:p>
        </p:txBody>
      </p:sp>
      <p:graphicFrame>
        <p:nvGraphicFramePr>
          <p:cNvPr id="169" name="Google Shape;169;p10"/>
          <p:cNvGraphicFramePr/>
          <p:nvPr/>
        </p:nvGraphicFramePr>
        <p:xfrm>
          <a:off x="3672850" y="904500"/>
          <a:ext cx="3000000" cy="3000000"/>
        </p:xfrm>
        <a:graphic>
          <a:graphicData uri="http://schemas.openxmlformats.org/drawingml/2006/table">
            <a:tbl>
              <a:tblPr>
                <a:noFill/>
                <a:tableStyleId>{52C2C31A-FD22-4663-8636-6287CA637248}</a:tableStyleId>
              </a:tblPr>
              <a:tblGrid>
                <a:gridCol w="1673675"/>
                <a:gridCol w="1910875"/>
                <a:gridCol w="1727900"/>
              </a:tblGrid>
              <a:tr h="38530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t>Recommendations</a:t>
                      </a:r>
                      <a:endParaRPr b="1" sz="1000" u="none" cap="none" strike="noStrike"/>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t>Action Steps</a:t>
                      </a:r>
                      <a:endParaRPr b="1" sz="1000" u="none" cap="none" strike="noStrike"/>
                    </a:p>
                    <a:p>
                      <a:pPr indent="0" lvl="0" marL="0" marR="0" rtl="0" algn="ctr">
                        <a:lnSpc>
                          <a:spcPct val="115000"/>
                        </a:lnSpc>
                        <a:spcBef>
                          <a:spcPts val="0"/>
                        </a:spcBef>
                        <a:spcAft>
                          <a:spcPts val="0"/>
                        </a:spcAft>
                        <a:buClr>
                          <a:srgbClr val="000000"/>
                        </a:buClr>
                        <a:buSzPts val="1000"/>
                        <a:buFont typeface="Arial"/>
                        <a:buNone/>
                      </a:pPr>
                      <a:r>
                        <a:rPr b="1" lang="en" sz="1000" u="none" cap="none" strike="noStrike"/>
                        <a:t>Providers</a:t>
                      </a:r>
                      <a:endParaRPr b="1" sz="1000" u="none" cap="none" strike="noStrike"/>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15161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t>School System - Recommendation 3:</a:t>
                      </a:r>
                      <a:endParaRPr b="1" sz="1000" u="none" cap="none" strike="noStrike"/>
                    </a:p>
                    <a:p>
                      <a:pPr indent="0" lvl="0" marL="0" marR="0" rtl="0" algn="l">
                        <a:lnSpc>
                          <a:spcPct val="115000"/>
                        </a:lnSpc>
                        <a:spcBef>
                          <a:spcPts val="0"/>
                        </a:spcBef>
                        <a:spcAft>
                          <a:spcPts val="0"/>
                        </a:spcAft>
                        <a:buClr>
                          <a:srgbClr val="000000"/>
                        </a:buClr>
                        <a:buSzPts val="1000"/>
                        <a:buFont typeface="Arial"/>
                        <a:buNone/>
                      </a:pPr>
                      <a:r>
                        <a:rPr lang="en" sz="1000" u="none" cap="none" strike="noStrike"/>
                        <a:t>Engage students in meaningful outdoor learning experiences to address the PA Academic Standards (Chapter 4).</a:t>
                      </a:r>
                      <a:endParaRPr sz="1000" u="none" cap="none" strike="noStrike"/>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1. Incorporate meaningful outdoor learning experiences at the primary, intermediate, middle and high school levels.</a:t>
                      </a:r>
                      <a:endParaRPr sz="1000" u="none" cap="none" strike="noStrike"/>
                    </a:p>
                    <a:p>
                      <a:pPr indent="0" lvl="0" marL="0" marR="0" rtl="0" algn="l">
                        <a:lnSpc>
                          <a:spcPct val="115000"/>
                        </a:lnSpc>
                        <a:spcBef>
                          <a:spcPts val="0"/>
                        </a:spcBef>
                        <a:spcAft>
                          <a:spcPts val="0"/>
                        </a:spcAft>
                        <a:buClr>
                          <a:srgbClr val="000000"/>
                        </a:buClr>
                        <a:buSzPts val="1000"/>
                        <a:buFont typeface="Arial"/>
                        <a:buNone/>
                      </a:pPr>
                      <a:r>
                        <a:rPr lang="en" sz="1000" u="none" cap="none" strike="noStrike"/>
                        <a:t> </a:t>
                      </a:r>
                      <a:endParaRPr sz="1000" u="none" cap="none" strike="noStrike"/>
                    </a:p>
                    <a:p>
                      <a:pPr indent="0" lvl="0" marL="0" marR="0" rtl="0" algn="l">
                        <a:lnSpc>
                          <a:spcPct val="115000"/>
                        </a:lnSpc>
                        <a:spcBef>
                          <a:spcPts val="0"/>
                        </a:spcBef>
                        <a:spcAft>
                          <a:spcPts val="0"/>
                        </a:spcAft>
                        <a:buClr>
                          <a:srgbClr val="000000"/>
                        </a:buClr>
                        <a:buSzPts val="1000"/>
                        <a:buFont typeface="Arial"/>
                        <a:buNone/>
                      </a:pPr>
                      <a:r>
                        <a:rPr lang="en" sz="1000" u="none" cap="none" strike="noStrike"/>
                        <a:t>2. Utilize environmentally- oriented service learning and citizen science projects throughout the K-12 continuum to solidify student environmental literacy.</a:t>
                      </a:r>
                      <a:endParaRPr sz="1000" u="none" cap="none" strike="noStrike"/>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3. Work to encourage environmental related after-school and summer enrichment programs for students.</a:t>
                      </a:r>
                      <a:endParaRPr sz="1000" u="none" cap="none" strike="noStrike"/>
                    </a:p>
                    <a:p>
                      <a:pPr indent="0" lvl="0" marL="0" marR="0" rtl="0" algn="l">
                        <a:lnSpc>
                          <a:spcPct val="115000"/>
                        </a:lnSpc>
                        <a:spcBef>
                          <a:spcPts val="0"/>
                        </a:spcBef>
                        <a:spcAft>
                          <a:spcPts val="0"/>
                        </a:spcAft>
                        <a:buClr>
                          <a:srgbClr val="000000"/>
                        </a:buClr>
                        <a:buSzPts val="1000"/>
                        <a:buFont typeface="Arial"/>
                        <a:buNone/>
                      </a:pPr>
                      <a:r>
                        <a:rPr lang="en" sz="1000" u="none" cap="none" strike="noStrike"/>
                        <a:t> </a:t>
                      </a:r>
                      <a:endParaRPr sz="1000" u="none" cap="none" strike="noStrike"/>
                    </a:p>
                    <a:p>
                      <a:pPr indent="0" lvl="0" marL="0" marR="0" rtl="0" algn="l">
                        <a:lnSpc>
                          <a:spcPct val="115000"/>
                        </a:lnSpc>
                        <a:spcBef>
                          <a:spcPts val="0"/>
                        </a:spcBef>
                        <a:spcAft>
                          <a:spcPts val="0"/>
                        </a:spcAft>
                        <a:buClr>
                          <a:srgbClr val="000000"/>
                        </a:buClr>
                        <a:buSzPts val="1000"/>
                        <a:buFont typeface="Arial"/>
                        <a:buNone/>
                      </a:pPr>
                      <a:r>
                        <a:rPr lang="en" sz="1000" u="none" cap="none" strike="noStrike"/>
                        <a:t>4. Promote the use of real world environmental concerns in project based learning experiences.</a:t>
                      </a:r>
                      <a:endParaRPr sz="1000" u="none" cap="none" strike="noStrike"/>
                    </a:p>
                    <a:p>
                      <a:pPr indent="0" lvl="0" marL="0" marR="0" rtl="0" algn="l">
                        <a:lnSpc>
                          <a:spcPct val="115000"/>
                        </a:lnSpc>
                        <a:spcBef>
                          <a:spcPts val="0"/>
                        </a:spcBef>
                        <a:spcAft>
                          <a:spcPts val="0"/>
                        </a:spcAft>
                        <a:buClr>
                          <a:srgbClr val="000000"/>
                        </a:buClr>
                        <a:buSzPts val="1000"/>
                        <a:buFont typeface="Arial"/>
                        <a:buNone/>
                      </a:pPr>
                      <a:r>
                        <a:rPr lang="en" sz="1000" u="none" cap="none" strike="noStrike"/>
                        <a:t> </a:t>
                      </a:r>
                      <a:endParaRPr sz="1000" u="none" cap="none" strike="noStrike"/>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927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t>Life Long Learner Recommendation 5 </a:t>
                      </a:r>
                      <a:r>
                        <a:rPr lang="en" sz="1000" u="none" cap="none" strike="noStrike"/>
                        <a:t>Provide environmental learning opportunities to a diverse population not currently represented in the leadership or decision making.</a:t>
                      </a:r>
                      <a:endParaRPr b="1" sz="1000" u="none" cap="none" strike="noStrike"/>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1. Engage minority and stakeholder groups so that all stakeholders have equitable access to environmental education.</a:t>
                      </a:r>
                      <a:endParaRPr sz="1000" u="none" cap="none" strike="noStrike"/>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School districts, higher education, conservation districts, environmental non-profits, governmental agencies, businesses, industries, Penn State Cooperative Extension and/or families</a:t>
                      </a:r>
                      <a:endParaRPr sz="1000" u="none" cap="none" strike="noStrike"/>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73" name="Shape 173"/>
        <p:cNvGrpSpPr/>
        <p:nvPr/>
      </p:nvGrpSpPr>
      <p:grpSpPr>
        <a:xfrm>
          <a:off x="0" y="0"/>
          <a:ext cx="0" cy="0"/>
          <a:chOff x="0" y="0"/>
          <a:chExt cx="0" cy="0"/>
        </a:xfrm>
      </p:grpSpPr>
      <p:sp>
        <p:nvSpPr>
          <p:cNvPr id="174" name="Google Shape;174;p11"/>
          <p:cNvSpPr txBox="1"/>
          <p:nvPr>
            <p:ph type="title"/>
          </p:nvPr>
        </p:nvSpPr>
        <p:spPr>
          <a:xfrm>
            <a:off x="311700" y="2190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700"/>
              <a:t>LEA/District Support</a:t>
            </a:r>
            <a:endParaRPr sz="2700"/>
          </a:p>
          <a:p>
            <a:pPr indent="0" lvl="0" marL="0" rtl="0" algn="l">
              <a:lnSpc>
                <a:spcPct val="100000"/>
              </a:lnSpc>
              <a:spcBef>
                <a:spcPts val="0"/>
              </a:spcBef>
              <a:spcAft>
                <a:spcPts val="0"/>
              </a:spcAft>
              <a:buSzPts val="2800"/>
              <a:buNone/>
            </a:pPr>
            <a:r>
              <a:rPr lang="en" sz="2300"/>
              <a:t>Environmental Literacy/Sustainability Plan</a:t>
            </a:r>
            <a:endParaRPr sz="2400"/>
          </a:p>
          <a:p>
            <a:pPr indent="0" lvl="0" marL="0" rtl="0" algn="l">
              <a:lnSpc>
                <a:spcPct val="100000"/>
              </a:lnSpc>
              <a:spcBef>
                <a:spcPts val="0"/>
              </a:spcBef>
              <a:spcAft>
                <a:spcPts val="0"/>
              </a:spcAft>
              <a:buSzPts val="2800"/>
              <a:buNone/>
            </a:pPr>
            <a:r>
              <a:t/>
            </a:r>
            <a:endParaRPr sz="2300"/>
          </a:p>
        </p:txBody>
      </p:sp>
      <p:graphicFrame>
        <p:nvGraphicFramePr>
          <p:cNvPr id="175" name="Google Shape;175;p11"/>
          <p:cNvGraphicFramePr/>
          <p:nvPr/>
        </p:nvGraphicFramePr>
        <p:xfrm>
          <a:off x="364942" y="1146550"/>
          <a:ext cx="3000000" cy="3000000"/>
        </p:xfrm>
        <a:graphic>
          <a:graphicData uri="http://schemas.openxmlformats.org/drawingml/2006/table">
            <a:tbl>
              <a:tblPr>
                <a:noFill/>
                <a:tableStyleId>{3826387D-D895-4993-A27A-9205B97B9130}</a:tableStyleId>
              </a:tblPr>
              <a:tblGrid>
                <a:gridCol w="2057400"/>
                <a:gridCol w="1913700"/>
                <a:gridCol w="2201100"/>
                <a:gridCol w="2057400"/>
              </a:tblGrid>
              <a:tr h="6669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bin"/>
                          <a:ea typeface="Cabin"/>
                          <a:cs typeface="Cabin"/>
                          <a:sym typeface="Cabin"/>
                        </a:rPr>
                        <a:t>Pillar 1: </a:t>
                      </a:r>
                      <a:r>
                        <a:rPr b="1" lang="en" sz="1200" u="none" cap="none" strike="noStrike"/>
                        <a:t>Reduced Environmental Impact</a:t>
                      </a:r>
                      <a:endParaRPr sz="1200" u="none" cap="none" strike="noStrike">
                        <a:latin typeface="Cabin"/>
                        <a:ea typeface="Cabin"/>
                        <a:cs typeface="Cabin"/>
                        <a:sym typeface="Cabi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bin"/>
                          <a:ea typeface="Cabin"/>
                          <a:cs typeface="Cabin"/>
                          <a:sym typeface="Cabin"/>
                        </a:rPr>
                        <a:t>Pillar 2: </a:t>
                      </a:r>
                      <a:r>
                        <a:rPr b="1" lang="en" sz="1200" u="none" cap="none" strike="noStrike"/>
                        <a:t>Positive Impact on Student and Staff Health</a:t>
                      </a:r>
                      <a:endParaRPr sz="1200" u="none" cap="none" strike="noStrike">
                        <a:latin typeface="Cabin"/>
                        <a:ea typeface="Cabin"/>
                        <a:cs typeface="Cabin"/>
                        <a:sym typeface="Cabin"/>
                      </a:endParaRPr>
                    </a:p>
                  </a:txBody>
                  <a:tcPr marT="63500" marB="63500" marR="63500" marL="63500">
                    <a:lnL cap="flat" cmpd="sng" w="12700">
                      <a:solidFill>
                        <a:srgbClr val="000000"/>
                      </a:solidFill>
                      <a:prstDash val="solid"/>
                      <a:round/>
                      <a:headEnd len="sm" w="sm" type="none"/>
                      <a:tailEnd len="sm" w="sm" type="none"/>
                    </a:lnL>
                    <a:lnT cap="flat" cmpd="sng" w="12700">
                      <a:solidFill>
                        <a:srgbClr val="434343"/>
                      </a:solidFill>
                      <a:prstDash val="solid"/>
                      <a:round/>
                      <a:headEnd len="sm" w="sm" type="none"/>
                      <a:tailEnd len="sm" w="sm" type="none"/>
                    </a:lnT>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bin"/>
                          <a:ea typeface="Cabin"/>
                          <a:cs typeface="Cabin"/>
                          <a:sym typeface="Cabin"/>
                        </a:rPr>
                        <a:t>Pillar 3: </a:t>
                      </a:r>
                      <a:r>
                        <a:rPr b="1" lang="en" sz="1200" u="none" cap="none" strike="noStrike"/>
                        <a:t>Effective Environmental and Sustainability Education</a:t>
                      </a:r>
                      <a:endParaRPr sz="1200" u="none" cap="none" strike="noStrike">
                        <a:latin typeface="Cabin"/>
                        <a:ea typeface="Cabin"/>
                        <a:cs typeface="Cabin"/>
                        <a:sym typeface="Cabin"/>
                      </a:endParaRPr>
                    </a:p>
                  </a:txBody>
                  <a:tcPr marT="63500" marB="63500" marR="63500" marL="63500">
                    <a:lnT cap="flat" cmpd="sng" w="12700">
                      <a:solidFill>
                        <a:srgbClr val="434343"/>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7500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💡Energy conservation and efficiency 🔌</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🦠Environmental Health Program ⚠️</a:t>
                      </a:r>
                      <a:endParaRPr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📖Curriculum</a:t>
                      </a:r>
                      <a:endParaRPr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(Refer to Appendix A: Environmental Literacy Framework)</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🔗Community Partnerships</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512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💧Improved water quality, efficiency and conservation 🚰</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🥗Nutrition, Fitness and Outdoor Time ⚽️</a:t>
                      </a:r>
                      <a:endParaRPr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👩‍🏫Instruction</a:t>
                      </a:r>
                      <a:endParaRPr b="1"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(Refer to Appendix A: Environmental Literacy Framework)</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💵Funding</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37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🗑Reduced waste production, improved recycling and composting programs ♻️</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🧑🏽‍💻Professional Development</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📚Program Sustainability</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37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 🛣 Use of alternative transportation to, during and from school 🚌</a:t>
                      </a:r>
                      <a:endParaRPr b="1"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3775">
                <a:tc gridSpan="4">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Note: consider the use of MWEE at each grade level or selective grade levels</a:t>
                      </a:r>
                      <a:endParaRPr sz="1000" u="none" cap="none" strike="noStrike">
                        <a:latin typeface="Calibri"/>
                        <a:ea typeface="Calibri"/>
                        <a:cs typeface="Calibri"/>
                        <a:sym typeface="Calibri"/>
                      </a:endParaRPr>
                    </a:p>
                  </a:txBody>
                  <a:tcPr marT="63500" marB="63500" marR="63500" marL="635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79" name="Shape 179"/>
        <p:cNvGrpSpPr/>
        <p:nvPr/>
      </p:nvGrpSpPr>
      <p:grpSpPr>
        <a:xfrm>
          <a:off x="0" y="0"/>
          <a:ext cx="0" cy="0"/>
          <a:chOff x="0" y="0"/>
          <a:chExt cx="0" cy="0"/>
        </a:xfrm>
      </p:grpSpPr>
      <p:sp>
        <p:nvSpPr>
          <p:cNvPr id="180" name="Google Shape;180;g34d660af64a_0_0"/>
          <p:cNvSpPr txBox="1"/>
          <p:nvPr>
            <p:ph type="title"/>
          </p:nvPr>
        </p:nvSpPr>
        <p:spPr>
          <a:xfrm>
            <a:off x="311700" y="150750"/>
            <a:ext cx="2984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Environmental Literacy </a:t>
            </a:r>
            <a:endParaRPr/>
          </a:p>
          <a:p>
            <a:pPr indent="0" lvl="0" marL="0" rtl="0" algn="l">
              <a:lnSpc>
                <a:spcPct val="100000"/>
              </a:lnSpc>
              <a:spcBef>
                <a:spcPts val="0"/>
              </a:spcBef>
              <a:spcAft>
                <a:spcPts val="0"/>
              </a:spcAft>
              <a:buSzPts val="2800"/>
              <a:buNone/>
            </a:pPr>
            <a:r>
              <a:rPr lang="en"/>
              <a:t>Plan</a:t>
            </a:r>
            <a:endParaRPr/>
          </a:p>
        </p:txBody>
      </p:sp>
      <p:sp>
        <p:nvSpPr>
          <p:cNvPr id="181" name="Google Shape;181;g34d660af64a_0_0"/>
          <p:cNvSpPr txBox="1"/>
          <p:nvPr>
            <p:ph idx="1" type="body"/>
          </p:nvPr>
        </p:nvSpPr>
        <p:spPr>
          <a:xfrm>
            <a:off x="311700" y="1893775"/>
            <a:ext cx="1943400" cy="186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u="sng">
                <a:solidFill>
                  <a:schemeClr val="accent6"/>
                </a:solidFill>
                <a:hlinkClick r:id="rId3">
                  <a:extLst>
                    <a:ext uri="{A12FA001-AC4F-418D-AE19-62706E023703}">
                      <ahyp:hlinkClr val="tx"/>
                    </a:ext>
                  </a:extLst>
                </a:hlinkClick>
              </a:rPr>
              <a:t>Lancaster-Lebanon Intermediate Unit 13</a:t>
            </a:r>
            <a:endParaRPr>
              <a:solidFill>
                <a:schemeClr val="accent6"/>
              </a:solidFill>
            </a:endParaRPr>
          </a:p>
        </p:txBody>
      </p:sp>
      <p:pic>
        <p:nvPicPr>
          <p:cNvPr id="182" name="Google Shape;182;g34d660af64a_0_0"/>
          <p:cNvPicPr preferRelativeResize="0"/>
          <p:nvPr/>
        </p:nvPicPr>
        <p:blipFill>
          <a:blip r:embed="rId4">
            <a:alphaModFix/>
          </a:blip>
          <a:stretch>
            <a:fillRect/>
          </a:stretch>
        </p:blipFill>
        <p:spPr>
          <a:xfrm>
            <a:off x="2407500" y="875850"/>
            <a:ext cx="6584100" cy="36371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86" name="Shape 186"/>
        <p:cNvGrpSpPr/>
        <p:nvPr/>
      </p:nvGrpSpPr>
      <p:grpSpPr>
        <a:xfrm>
          <a:off x="0" y="0"/>
          <a:ext cx="0" cy="0"/>
          <a:chOff x="0" y="0"/>
          <a:chExt cx="0" cy="0"/>
        </a:xfrm>
      </p:grpSpPr>
      <p:sp>
        <p:nvSpPr>
          <p:cNvPr id="187" name="Google Shape;187;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latin typeface="Proxima Nova Semibold"/>
                <a:ea typeface="Proxima Nova Semibold"/>
                <a:cs typeface="Proxima Nova Semibold"/>
                <a:sym typeface="Proxima Nova Semibold"/>
              </a:rPr>
              <a:t>How do you see a LEA, IU or school level Environmental Literacy &amp; Sustainability Plan helping the implementation and continuation of a MWEE?</a:t>
            </a:r>
            <a:endParaRPr sz="2400">
              <a:latin typeface="Proxima Nova Semibold"/>
              <a:ea typeface="Proxima Nova Semibold"/>
              <a:cs typeface="Proxima Nova Semibold"/>
              <a:sym typeface="Proxima Nova Semibold"/>
            </a:endParaRPr>
          </a:p>
        </p:txBody>
      </p:sp>
      <p:pic>
        <p:nvPicPr>
          <p:cNvPr id="188" name="Google Shape;188;p13"/>
          <p:cNvPicPr preferRelativeResize="0"/>
          <p:nvPr/>
        </p:nvPicPr>
        <p:blipFill rotWithShape="1">
          <a:blip r:embed="rId3">
            <a:alphaModFix/>
          </a:blip>
          <a:srcRect b="0" l="0" r="0" t="0"/>
          <a:stretch/>
        </p:blipFill>
        <p:spPr>
          <a:xfrm>
            <a:off x="575851" y="788901"/>
            <a:ext cx="3565450" cy="356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92" name="Shape 192"/>
        <p:cNvGrpSpPr/>
        <p:nvPr/>
      </p:nvGrpSpPr>
      <p:grpSpPr>
        <a:xfrm>
          <a:off x="0" y="0"/>
          <a:ext cx="0" cy="0"/>
          <a:chOff x="0" y="0"/>
          <a:chExt cx="0" cy="0"/>
        </a:xfrm>
      </p:grpSpPr>
      <p:sp>
        <p:nvSpPr>
          <p:cNvPr id="193" name="Google Shape;193;g34d6a8ebdca_0_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latin typeface="Proxima Nova Semibold"/>
                <a:ea typeface="Proxima Nova Semibold"/>
                <a:cs typeface="Proxima Nova Semibold"/>
                <a:sym typeface="Proxima Nova Semibold"/>
              </a:rPr>
              <a:t>Additional Resources</a:t>
            </a:r>
            <a:endParaRPr sz="2400">
              <a:latin typeface="Proxima Nova Semibold"/>
              <a:ea typeface="Proxima Nova Semibold"/>
              <a:cs typeface="Proxima Nova Semibold"/>
              <a:sym typeface="Proxima Nova Semibold"/>
            </a:endParaRPr>
          </a:p>
        </p:txBody>
      </p:sp>
      <p:pic>
        <p:nvPicPr>
          <p:cNvPr id="194" name="Google Shape;194;g34d6a8ebdca_0_16"/>
          <p:cNvPicPr preferRelativeResize="0"/>
          <p:nvPr/>
        </p:nvPicPr>
        <p:blipFill rotWithShape="1">
          <a:blip r:embed="rId3">
            <a:alphaModFix/>
          </a:blip>
          <a:srcRect b="0" l="0" r="0" t="0"/>
          <a:stretch/>
        </p:blipFill>
        <p:spPr>
          <a:xfrm>
            <a:off x="575851" y="788901"/>
            <a:ext cx="3565450" cy="3565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98" name="Shape 198"/>
        <p:cNvGrpSpPr/>
        <p:nvPr/>
      </p:nvGrpSpPr>
      <p:grpSpPr>
        <a:xfrm>
          <a:off x="0" y="0"/>
          <a:ext cx="0" cy="0"/>
          <a:chOff x="0" y="0"/>
          <a:chExt cx="0" cy="0"/>
        </a:xfrm>
      </p:grpSpPr>
      <p:pic>
        <p:nvPicPr>
          <p:cNvPr id="199" name="Google Shape;199;g34d6a8ebdca_0_68"/>
          <p:cNvPicPr preferRelativeResize="0"/>
          <p:nvPr/>
        </p:nvPicPr>
        <p:blipFill rotWithShape="1">
          <a:blip r:embed="rId3">
            <a:alphaModFix/>
          </a:blip>
          <a:srcRect b="0" l="0" r="0" t="0"/>
          <a:stretch/>
        </p:blipFill>
        <p:spPr>
          <a:xfrm>
            <a:off x="1227047" y="0"/>
            <a:ext cx="7916954" cy="5143501"/>
          </a:xfrm>
          <a:prstGeom prst="rect">
            <a:avLst/>
          </a:prstGeom>
          <a:noFill/>
          <a:ln>
            <a:noFill/>
          </a:ln>
        </p:spPr>
      </p:pic>
      <p:sp>
        <p:nvSpPr>
          <p:cNvPr id="200" name="Google Shape;200;g34d6a8ebdca_0_68"/>
          <p:cNvSpPr txBox="1"/>
          <p:nvPr/>
        </p:nvSpPr>
        <p:spPr>
          <a:xfrm>
            <a:off x="184825" y="148200"/>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01" name="Google Shape;201;g34d6a8ebdca_0_68"/>
          <p:cNvSpPr txBox="1"/>
          <p:nvPr/>
        </p:nvSpPr>
        <p:spPr>
          <a:xfrm>
            <a:off x="337225" y="300600"/>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02" name="Google Shape;202;g34d6a8ebdca_0_68"/>
          <p:cNvSpPr txBox="1"/>
          <p:nvPr/>
        </p:nvSpPr>
        <p:spPr>
          <a:xfrm>
            <a:off x="489625" y="453000"/>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03" name="Google Shape;203;g34d6a8ebdca_0_68"/>
          <p:cNvSpPr txBox="1"/>
          <p:nvPr/>
        </p:nvSpPr>
        <p:spPr>
          <a:xfrm>
            <a:off x="583700" y="1860738"/>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04" name="Google Shape;204;g34d6a8ebdca_0_68"/>
          <p:cNvSpPr txBox="1"/>
          <p:nvPr/>
        </p:nvSpPr>
        <p:spPr>
          <a:xfrm>
            <a:off x="184825" y="1007638"/>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05" name="Google Shape;205;g34d6a8ebdca_0_68"/>
          <p:cNvSpPr txBox="1"/>
          <p:nvPr/>
        </p:nvSpPr>
        <p:spPr>
          <a:xfrm>
            <a:off x="337225" y="1562263"/>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06" name="Google Shape;206;g34d6a8ebdca_0_68"/>
          <p:cNvSpPr txBox="1"/>
          <p:nvPr/>
        </p:nvSpPr>
        <p:spPr>
          <a:xfrm>
            <a:off x="337225" y="2713825"/>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07" name="Google Shape;207;g34d6a8ebdca_0_68"/>
          <p:cNvSpPr txBox="1"/>
          <p:nvPr/>
        </p:nvSpPr>
        <p:spPr>
          <a:xfrm>
            <a:off x="0" y="1897963"/>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08" name="Google Shape;208;g34d6a8ebdca_0_68"/>
          <p:cNvSpPr txBox="1"/>
          <p:nvPr/>
        </p:nvSpPr>
        <p:spPr>
          <a:xfrm>
            <a:off x="129025" y="2366725"/>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09" name="Google Shape;209;g34d6a8ebdca_0_68"/>
          <p:cNvSpPr txBox="1"/>
          <p:nvPr/>
        </p:nvSpPr>
        <p:spPr>
          <a:xfrm>
            <a:off x="489625" y="3038125"/>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10" name="Google Shape;210;g34d6a8ebdca_0_68"/>
          <p:cNvSpPr txBox="1"/>
          <p:nvPr/>
        </p:nvSpPr>
        <p:spPr>
          <a:xfrm>
            <a:off x="184825" y="3203000"/>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11" name="Google Shape;211;g34d6a8ebdca_0_68"/>
          <p:cNvSpPr txBox="1"/>
          <p:nvPr/>
        </p:nvSpPr>
        <p:spPr>
          <a:xfrm>
            <a:off x="489625" y="3579925"/>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12" name="Google Shape;212;g34d6a8ebdca_0_68"/>
          <p:cNvSpPr txBox="1"/>
          <p:nvPr/>
        </p:nvSpPr>
        <p:spPr>
          <a:xfrm>
            <a:off x="0" y="3975650"/>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
        <p:nvSpPr>
          <p:cNvPr id="213" name="Google Shape;213;g34d6a8ebdca_0_68"/>
          <p:cNvSpPr txBox="1"/>
          <p:nvPr/>
        </p:nvSpPr>
        <p:spPr>
          <a:xfrm>
            <a:off x="184825" y="4517450"/>
            <a:ext cx="817800" cy="5418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Name</a:t>
            </a:r>
            <a:endParaRPr sz="1100">
              <a:solidFill>
                <a:schemeClr val="dk2"/>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7" name="Shape 217"/>
        <p:cNvGrpSpPr/>
        <p:nvPr/>
      </p:nvGrpSpPr>
      <p:grpSpPr>
        <a:xfrm>
          <a:off x="0" y="0"/>
          <a:ext cx="0" cy="0"/>
          <a:chOff x="0" y="0"/>
          <a:chExt cx="0" cy="0"/>
        </a:xfrm>
      </p:grpSpPr>
      <p:sp>
        <p:nvSpPr>
          <p:cNvPr id="218" name="Google Shape;218;g34d6a8ebdca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4d6a8ebdca_0_0"/>
          <p:cNvSpPr txBox="1"/>
          <p:nvPr/>
        </p:nvSpPr>
        <p:spPr>
          <a:xfrm>
            <a:off x="409350" y="433950"/>
            <a:ext cx="1452000" cy="8223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Issue Definition</a:t>
            </a:r>
            <a:endParaRPr b="1" sz="1800">
              <a:solidFill>
                <a:schemeClr val="dk2"/>
              </a:solidFill>
              <a:latin typeface="Proxima Nova"/>
              <a:ea typeface="Proxima Nova"/>
              <a:cs typeface="Proxima Nova"/>
              <a:sym typeface="Proxima Nova"/>
            </a:endParaRPr>
          </a:p>
        </p:txBody>
      </p:sp>
      <p:sp>
        <p:nvSpPr>
          <p:cNvPr id="220" name="Google Shape;220;g34d6a8ebdca_0_0"/>
          <p:cNvSpPr txBox="1"/>
          <p:nvPr/>
        </p:nvSpPr>
        <p:spPr>
          <a:xfrm>
            <a:off x="2311250" y="433950"/>
            <a:ext cx="1452000" cy="11022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Outdoor Field Experience</a:t>
            </a:r>
            <a:endParaRPr b="1" sz="1800">
              <a:solidFill>
                <a:schemeClr val="dk2"/>
              </a:solidFill>
              <a:latin typeface="Proxima Nova"/>
              <a:ea typeface="Proxima Nova"/>
              <a:cs typeface="Proxima Nova"/>
              <a:sym typeface="Proxima Nova"/>
            </a:endParaRPr>
          </a:p>
        </p:txBody>
      </p:sp>
      <p:sp>
        <p:nvSpPr>
          <p:cNvPr id="221" name="Google Shape;221;g34d6a8ebdca_0_0"/>
          <p:cNvSpPr txBox="1"/>
          <p:nvPr/>
        </p:nvSpPr>
        <p:spPr>
          <a:xfrm>
            <a:off x="4668000" y="433950"/>
            <a:ext cx="1707000" cy="8223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Environmental Action Project</a:t>
            </a:r>
            <a:endParaRPr b="1" sz="1800">
              <a:solidFill>
                <a:schemeClr val="dk2"/>
              </a:solidFill>
              <a:latin typeface="Proxima Nova"/>
              <a:ea typeface="Proxima Nova"/>
              <a:cs typeface="Proxima Nova"/>
              <a:sym typeface="Proxima Nova"/>
            </a:endParaRPr>
          </a:p>
        </p:txBody>
      </p:sp>
      <p:sp>
        <p:nvSpPr>
          <p:cNvPr id="222" name="Google Shape;222;g34d6a8ebdca_0_0"/>
          <p:cNvSpPr txBox="1"/>
          <p:nvPr/>
        </p:nvSpPr>
        <p:spPr>
          <a:xfrm>
            <a:off x="6744825" y="433950"/>
            <a:ext cx="1452000" cy="11022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Synthesis and Conclusions</a:t>
            </a:r>
            <a:endParaRPr b="1" sz="1800">
              <a:solidFill>
                <a:schemeClr val="dk2"/>
              </a:solidFill>
              <a:latin typeface="Proxima Nova"/>
              <a:ea typeface="Proxima Nova"/>
              <a:cs typeface="Proxima Nova"/>
              <a:sym typeface="Proxima Nova"/>
            </a:endParaRPr>
          </a:p>
        </p:txBody>
      </p:sp>
      <p:sp>
        <p:nvSpPr>
          <p:cNvPr id="223" name="Google Shape;223;g34d6a8ebdca_0_0"/>
          <p:cNvSpPr txBox="1"/>
          <p:nvPr/>
        </p:nvSpPr>
        <p:spPr>
          <a:xfrm>
            <a:off x="486725" y="3665450"/>
            <a:ext cx="1452000" cy="822300"/>
          </a:xfrm>
          <a:prstGeom prst="rect">
            <a:avLst/>
          </a:prstGeom>
          <a:solidFill>
            <a:srgbClr val="00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Learning Integration</a:t>
            </a:r>
            <a:endParaRPr b="1" sz="1800">
              <a:solidFill>
                <a:schemeClr val="dk2"/>
              </a:solidFill>
              <a:latin typeface="Proxima Nova"/>
              <a:ea typeface="Proxima Nova"/>
              <a:cs typeface="Proxima Nova"/>
              <a:sym typeface="Proxima Nova"/>
            </a:endParaRPr>
          </a:p>
        </p:txBody>
      </p:sp>
      <p:sp>
        <p:nvSpPr>
          <p:cNvPr id="224" name="Google Shape;224;g34d6a8ebdca_0_0"/>
          <p:cNvSpPr txBox="1"/>
          <p:nvPr/>
        </p:nvSpPr>
        <p:spPr>
          <a:xfrm>
            <a:off x="2311250" y="3765350"/>
            <a:ext cx="1452000" cy="822300"/>
          </a:xfrm>
          <a:prstGeom prst="rect">
            <a:avLst/>
          </a:prstGeom>
          <a:solidFill>
            <a:srgbClr val="00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Teacher Facilitation</a:t>
            </a:r>
            <a:endParaRPr b="1" sz="1800">
              <a:solidFill>
                <a:schemeClr val="dk2"/>
              </a:solidFill>
              <a:latin typeface="Proxima Nova"/>
              <a:ea typeface="Proxima Nova"/>
              <a:cs typeface="Proxima Nova"/>
              <a:sym typeface="Proxima Nova"/>
            </a:endParaRPr>
          </a:p>
        </p:txBody>
      </p:sp>
      <p:sp>
        <p:nvSpPr>
          <p:cNvPr id="225" name="Google Shape;225;g34d6a8ebdca_0_0"/>
          <p:cNvSpPr txBox="1"/>
          <p:nvPr/>
        </p:nvSpPr>
        <p:spPr>
          <a:xfrm>
            <a:off x="4388100" y="3765350"/>
            <a:ext cx="1452000" cy="822300"/>
          </a:xfrm>
          <a:prstGeom prst="rect">
            <a:avLst/>
          </a:prstGeom>
          <a:solidFill>
            <a:srgbClr val="00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Local Context</a:t>
            </a:r>
            <a:endParaRPr b="1" sz="1800">
              <a:solidFill>
                <a:schemeClr val="dk2"/>
              </a:solidFill>
              <a:latin typeface="Proxima Nova"/>
              <a:ea typeface="Proxima Nova"/>
              <a:cs typeface="Proxima Nova"/>
              <a:sym typeface="Proxima Nova"/>
            </a:endParaRPr>
          </a:p>
        </p:txBody>
      </p:sp>
      <p:sp>
        <p:nvSpPr>
          <p:cNvPr id="226" name="Google Shape;226;g34d6a8ebdca_0_0"/>
          <p:cNvSpPr txBox="1"/>
          <p:nvPr/>
        </p:nvSpPr>
        <p:spPr>
          <a:xfrm>
            <a:off x="6849825" y="3765350"/>
            <a:ext cx="1452000" cy="822300"/>
          </a:xfrm>
          <a:prstGeom prst="rect">
            <a:avLst/>
          </a:prstGeom>
          <a:solidFill>
            <a:srgbClr val="00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Sustained Experience</a:t>
            </a:r>
            <a:endParaRPr b="1" sz="1800">
              <a:solidFill>
                <a:schemeClr val="dk2"/>
              </a:solidFill>
              <a:latin typeface="Proxima Nova"/>
              <a:ea typeface="Proxima Nova"/>
              <a:cs typeface="Proxima Nova"/>
              <a:sym typeface="Proxima Nova"/>
            </a:endParaRPr>
          </a:p>
        </p:txBody>
      </p:sp>
      <p:sp>
        <p:nvSpPr>
          <p:cNvPr id="227" name="Google Shape;227;g34d6a8ebdca_0_0"/>
          <p:cNvSpPr txBox="1"/>
          <p:nvPr/>
        </p:nvSpPr>
        <p:spPr>
          <a:xfrm>
            <a:off x="8612325" y="4680725"/>
            <a:ext cx="2571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1</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1" name="Shape 231"/>
        <p:cNvGrpSpPr/>
        <p:nvPr/>
      </p:nvGrpSpPr>
      <p:grpSpPr>
        <a:xfrm>
          <a:off x="0" y="0"/>
          <a:ext cx="0" cy="0"/>
          <a:chOff x="0" y="0"/>
          <a:chExt cx="0" cy="0"/>
        </a:xfrm>
      </p:grpSpPr>
      <p:sp>
        <p:nvSpPr>
          <p:cNvPr id="232" name="Google Shape;232;g34d6a8ebdca_0_22"/>
          <p:cNvSpPr txBox="1"/>
          <p:nvPr/>
        </p:nvSpPr>
        <p:spPr>
          <a:xfrm>
            <a:off x="8612325" y="4680725"/>
            <a:ext cx="2571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2</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233" name="Google Shape;233;g34d6a8ebdca_0_22"/>
          <p:cNvSpPr txBox="1"/>
          <p:nvPr/>
        </p:nvSpPr>
        <p:spPr>
          <a:xfrm>
            <a:off x="2468200" y="1694225"/>
            <a:ext cx="4396500" cy="127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Environmental Action Project</a:t>
            </a:r>
            <a:endParaRPr b="1" sz="1800">
              <a:solidFill>
                <a:schemeClr val="dk2"/>
              </a:solidFill>
              <a:latin typeface="Proxima Nova"/>
              <a:ea typeface="Proxima Nova"/>
              <a:cs typeface="Proxima Nova"/>
              <a:sym typeface="Proxima Nova"/>
            </a:endParaRPr>
          </a:p>
          <a:p>
            <a:pPr indent="0" lvl="0" marL="0" rtl="0" algn="ctr">
              <a:spcBef>
                <a:spcPts val="0"/>
              </a:spcBef>
              <a:spcAft>
                <a:spcPts val="0"/>
              </a:spcAft>
              <a:buNone/>
            </a:pPr>
            <a:r>
              <a:rPr lang="en" sz="1300" u="sng">
                <a:solidFill>
                  <a:schemeClr val="hlink"/>
                </a:solidFill>
                <a:latin typeface="Proxima Nova"/>
                <a:ea typeface="Proxima Nova"/>
                <a:cs typeface="Proxima Nova"/>
                <a:sym typeface="Proxima Nova"/>
                <a:hlinkClick r:id="rId3"/>
              </a:rPr>
              <a:t>MWEE Guide (p.9-10)</a:t>
            </a:r>
            <a:endParaRPr sz="1300">
              <a:solidFill>
                <a:schemeClr val="dk2"/>
              </a:solidFill>
              <a:latin typeface="Proxima Nova"/>
              <a:ea typeface="Proxima Nova"/>
              <a:cs typeface="Proxima Nova"/>
              <a:sym typeface="Proxima Nova"/>
            </a:endParaRPr>
          </a:p>
          <a:p>
            <a:pPr indent="0" lvl="0" marL="0" rtl="0" algn="ctr">
              <a:spcBef>
                <a:spcPts val="0"/>
              </a:spcBef>
              <a:spcAft>
                <a:spcPts val="0"/>
              </a:spcAft>
              <a:buNone/>
            </a:pPr>
            <a:r>
              <a:rPr i="1" lang="en" sz="1300">
                <a:solidFill>
                  <a:schemeClr val="dk2"/>
                </a:solidFill>
                <a:latin typeface="Proxima Nova"/>
                <a:ea typeface="Proxima Nova"/>
                <a:cs typeface="Proxima Nova"/>
                <a:sym typeface="Proxima Nova"/>
              </a:rPr>
              <a:t>Students brainstorm and evaluated solutions to the issue and then take action! Action comes in many forms but it should be student-driven.</a:t>
            </a:r>
            <a:endParaRPr i="1" sz="1300">
              <a:solidFill>
                <a:schemeClr val="dk2"/>
              </a:solidFill>
              <a:latin typeface="Proxima Nova"/>
              <a:ea typeface="Proxima Nova"/>
              <a:cs typeface="Proxima Nova"/>
              <a:sym typeface="Proxima Nova"/>
            </a:endParaRPr>
          </a:p>
          <a:p>
            <a:pPr indent="0" lvl="0" marL="0" rtl="0" algn="ctr">
              <a:spcBef>
                <a:spcPts val="0"/>
              </a:spcBef>
              <a:spcAft>
                <a:spcPts val="0"/>
              </a:spcAft>
              <a:buNone/>
            </a:pPr>
            <a:r>
              <a:t/>
            </a:r>
            <a:endParaRPr sz="1300">
              <a:solidFill>
                <a:schemeClr val="dk2"/>
              </a:solidFill>
              <a:latin typeface="Proxima Nova"/>
              <a:ea typeface="Proxima Nova"/>
              <a:cs typeface="Proxima Nova"/>
              <a:sym typeface="Proxima Nova"/>
            </a:endParaRPr>
          </a:p>
        </p:txBody>
      </p:sp>
      <p:sp>
        <p:nvSpPr>
          <p:cNvPr id="234" name="Google Shape;234;g34d6a8ebdca_0_22"/>
          <p:cNvSpPr txBox="1"/>
          <p:nvPr/>
        </p:nvSpPr>
        <p:spPr>
          <a:xfrm>
            <a:off x="142575" y="183425"/>
            <a:ext cx="2088000" cy="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235" name="Google Shape;235;g34d6a8ebdca_0_22"/>
          <p:cNvSpPr txBox="1"/>
          <p:nvPr/>
        </p:nvSpPr>
        <p:spPr>
          <a:xfrm>
            <a:off x="142575" y="183425"/>
            <a:ext cx="35988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What might this element look like practically in your practice (classroom/program)?</a:t>
            </a:r>
            <a:endParaRPr sz="1300">
              <a:solidFill>
                <a:schemeClr val="dk2"/>
              </a:solidFill>
              <a:latin typeface="Proxima Nova"/>
              <a:ea typeface="Proxima Nova"/>
              <a:cs typeface="Proxima Nova"/>
              <a:sym typeface="Proxima Nova"/>
            </a:endParaRPr>
          </a:p>
        </p:txBody>
      </p:sp>
      <p:sp>
        <p:nvSpPr>
          <p:cNvPr id="236" name="Google Shape;236;g34d6a8ebdca_0_22"/>
          <p:cNvSpPr txBox="1"/>
          <p:nvPr/>
        </p:nvSpPr>
        <p:spPr>
          <a:xfrm>
            <a:off x="6406450" y="183425"/>
            <a:ext cx="25629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What makes this essential element the most important?</a:t>
            </a:r>
            <a:endParaRPr sz="1300">
              <a:solidFill>
                <a:schemeClr val="dk2"/>
              </a:solidFill>
              <a:latin typeface="Proxima Nova"/>
              <a:ea typeface="Proxima Nova"/>
              <a:cs typeface="Proxima Nova"/>
              <a:sym typeface="Proxima Nova"/>
            </a:endParaRPr>
          </a:p>
        </p:txBody>
      </p:sp>
      <p:sp>
        <p:nvSpPr>
          <p:cNvPr id="237" name="Google Shape;237;g34d6a8ebdca_0_22"/>
          <p:cNvSpPr txBox="1"/>
          <p:nvPr/>
        </p:nvSpPr>
        <p:spPr>
          <a:xfrm>
            <a:off x="346275" y="4163825"/>
            <a:ext cx="25629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Why is this an essential element?</a:t>
            </a:r>
            <a:endParaRPr sz="1300">
              <a:solidFill>
                <a:schemeClr val="dk2"/>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1" name="Shape 241"/>
        <p:cNvGrpSpPr/>
        <p:nvPr/>
      </p:nvGrpSpPr>
      <p:grpSpPr>
        <a:xfrm>
          <a:off x="0" y="0"/>
          <a:ext cx="0" cy="0"/>
          <a:chOff x="0" y="0"/>
          <a:chExt cx="0" cy="0"/>
        </a:xfrm>
      </p:grpSpPr>
      <p:sp>
        <p:nvSpPr>
          <p:cNvPr id="242" name="Google Shape;242;g34d6a8ebdca_0_40"/>
          <p:cNvSpPr txBox="1"/>
          <p:nvPr/>
        </p:nvSpPr>
        <p:spPr>
          <a:xfrm>
            <a:off x="8612325" y="4680725"/>
            <a:ext cx="2571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3</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243" name="Google Shape;243;g34d6a8ebdca_0_40"/>
          <p:cNvSpPr txBox="1"/>
          <p:nvPr/>
        </p:nvSpPr>
        <p:spPr>
          <a:xfrm>
            <a:off x="2468200" y="1694225"/>
            <a:ext cx="4396500" cy="1500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Outdoor Field Experiences</a:t>
            </a:r>
            <a:endParaRPr b="1" sz="1800">
              <a:solidFill>
                <a:schemeClr val="dk2"/>
              </a:solidFill>
              <a:latin typeface="Proxima Nova"/>
              <a:ea typeface="Proxima Nova"/>
              <a:cs typeface="Proxima Nova"/>
              <a:sym typeface="Proxima Nova"/>
            </a:endParaRPr>
          </a:p>
          <a:p>
            <a:pPr indent="0" lvl="0" marL="0" rtl="0" algn="ctr">
              <a:spcBef>
                <a:spcPts val="0"/>
              </a:spcBef>
              <a:spcAft>
                <a:spcPts val="0"/>
              </a:spcAft>
              <a:buNone/>
            </a:pPr>
            <a:r>
              <a:rPr lang="en" sz="1300" u="sng">
                <a:solidFill>
                  <a:schemeClr val="hlink"/>
                </a:solidFill>
                <a:latin typeface="Proxima Nova"/>
                <a:ea typeface="Proxima Nova"/>
                <a:cs typeface="Proxima Nova"/>
                <a:sym typeface="Proxima Nova"/>
                <a:hlinkClick r:id="rId3"/>
              </a:rPr>
              <a:t>MWEE Guide (p.9)</a:t>
            </a:r>
            <a:endParaRPr sz="1300">
              <a:solidFill>
                <a:schemeClr val="dk2"/>
              </a:solidFill>
              <a:latin typeface="Proxima Nova"/>
              <a:ea typeface="Proxima Nova"/>
              <a:cs typeface="Proxima Nova"/>
              <a:sym typeface="Proxima Nova"/>
            </a:endParaRPr>
          </a:p>
          <a:p>
            <a:pPr indent="0" lvl="0" marL="0" rtl="0" algn="ctr">
              <a:spcBef>
                <a:spcPts val="0"/>
              </a:spcBef>
              <a:spcAft>
                <a:spcPts val="0"/>
              </a:spcAft>
              <a:buNone/>
            </a:pPr>
            <a:r>
              <a:rPr i="1" lang="en" sz="1300">
                <a:solidFill>
                  <a:schemeClr val="dk2"/>
                </a:solidFill>
                <a:latin typeface="Proxima Nova"/>
                <a:ea typeface="Proxima Nova"/>
                <a:cs typeface="Proxima Nova"/>
                <a:sym typeface="Proxima Nova"/>
              </a:rPr>
              <a:t>Students participate in multiple outdoor field experiences sufficient to investigate the issue. This may include collecting data or making observations. They may occur on school grounds or at an off-site location.</a:t>
            </a:r>
            <a:endParaRPr i="1" sz="1300">
              <a:solidFill>
                <a:schemeClr val="dk2"/>
              </a:solidFill>
              <a:latin typeface="Proxima Nova"/>
              <a:ea typeface="Proxima Nova"/>
              <a:cs typeface="Proxima Nova"/>
              <a:sym typeface="Proxima Nova"/>
            </a:endParaRPr>
          </a:p>
          <a:p>
            <a:pPr indent="0" lvl="0" marL="0" rtl="0" algn="ctr">
              <a:spcBef>
                <a:spcPts val="0"/>
              </a:spcBef>
              <a:spcAft>
                <a:spcPts val="0"/>
              </a:spcAft>
              <a:buNone/>
            </a:pPr>
            <a:r>
              <a:t/>
            </a:r>
            <a:endParaRPr sz="1300">
              <a:solidFill>
                <a:schemeClr val="dk2"/>
              </a:solidFill>
              <a:latin typeface="Proxima Nova"/>
              <a:ea typeface="Proxima Nova"/>
              <a:cs typeface="Proxima Nova"/>
              <a:sym typeface="Proxima Nova"/>
            </a:endParaRPr>
          </a:p>
        </p:txBody>
      </p:sp>
      <p:sp>
        <p:nvSpPr>
          <p:cNvPr id="244" name="Google Shape;244;g34d6a8ebdca_0_40"/>
          <p:cNvSpPr txBox="1"/>
          <p:nvPr/>
        </p:nvSpPr>
        <p:spPr>
          <a:xfrm>
            <a:off x="142575" y="183425"/>
            <a:ext cx="2088000" cy="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245" name="Google Shape;245;g34d6a8ebdca_0_40"/>
          <p:cNvSpPr txBox="1"/>
          <p:nvPr/>
        </p:nvSpPr>
        <p:spPr>
          <a:xfrm>
            <a:off x="142575" y="183425"/>
            <a:ext cx="35988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What might this element look like practically in your practice (classroom/program)?</a:t>
            </a:r>
            <a:endParaRPr sz="1300">
              <a:solidFill>
                <a:schemeClr val="dk2"/>
              </a:solidFill>
              <a:latin typeface="Proxima Nova"/>
              <a:ea typeface="Proxima Nova"/>
              <a:cs typeface="Proxima Nova"/>
              <a:sym typeface="Proxima Nova"/>
            </a:endParaRPr>
          </a:p>
        </p:txBody>
      </p:sp>
      <p:sp>
        <p:nvSpPr>
          <p:cNvPr id="246" name="Google Shape;246;g34d6a8ebdca_0_40"/>
          <p:cNvSpPr txBox="1"/>
          <p:nvPr/>
        </p:nvSpPr>
        <p:spPr>
          <a:xfrm>
            <a:off x="6406450" y="183425"/>
            <a:ext cx="25629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What makes this essential element the most important?</a:t>
            </a:r>
            <a:endParaRPr sz="1300">
              <a:solidFill>
                <a:schemeClr val="dk2"/>
              </a:solidFill>
              <a:latin typeface="Proxima Nova"/>
              <a:ea typeface="Proxima Nova"/>
              <a:cs typeface="Proxima Nova"/>
              <a:sym typeface="Proxima Nova"/>
            </a:endParaRPr>
          </a:p>
        </p:txBody>
      </p:sp>
      <p:sp>
        <p:nvSpPr>
          <p:cNvPr id="247" name="Google Shape;247;g34d6a8ebdca_0_40"/>
          <p:cNvSpPr txBox="1"/>
          <p:nvPr/>
        </p:nvSpPr>
        <p:spPr>
          <a:xfrm>
            <a:off x="346275" y="4163825"/>
            <a:ext cx="25629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Why is this an essential element?</a:t>
            </a:r>
            <a:endParaRPr sz="1300">
              <a:solidFill>
                <a:schemeClr val="dk2"/>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1" name="Shape 251"/>
        <p:cNvGrpSpPr/>
        <p:nvPr/>
      </p:nvGrpSpPr>
      <p:grpSpPr>
        <a:xfrm>
          <a:off x="0" y="0"/>
          <a:ext cx="0" cy="0"/>
          <a:chOff x="0" y="0"/>
          <a:chExt cx="0" cy="0"/>
        </a:xfrm>
      </p:grpSpPr>
      <p:sp>
        <p:nvSpPr>
          <p:cNvPr id="252" name="Google Shape;252;g34d6a8ebdca_0_49"/>
          <p:cNvSpPr txBox="1"/>
          <p:nvPr/>
        </p:nvSpPr>
        <p:spPr>
          <a:xfrm>
            <a:off x="8612325" y="4680725"/>
            <a:ext cx="2571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4</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253" name="Google Shape;253;g34d6a8ebdca_0_49"/>
          <p:cNvSpPr txBox="1"/>
          <p:nvPr/>
        </p:nvSpPr>
        <p:spPr>
          <a:xfrm>
            <a:off x="2468200" y="1694225"/>
            <a:ext cx="4396500" cy="127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Issue Definition</a:t>
            </a:r>
            <a:endParaRPr b="1" sz="1800">
              <a:solidFill>
                <a:schemeClr val="dk2"/>
              </a:solidFill>
              <a:latin typeface="Proxima Nova"/>
              <a:ea typeface="Proxima Nova"/>
              <a:cs typeface="Proxima Nova"/>
              <a:sym typeface="Proxima Nova"/>
            </a:endParaRPr>
          </a:p>
          <a:p>
            <a:pPr indent="0" lvl="0" marL="0" rtl="0" algn="ctr">
              <a:spcBef>
                <a:spcPts val="0"/>
              </a:spcBef>
              <a:spcAft>
                <a:spcPts val="0"/>
              </a:spcAft>
              <a:buNone/>
            </a:pPr>
            <a:r>
              <a:rPr lang="en" sz="1300" u="sng">
                <a:solidFill>
                  <a:schemeClr val="hlink"/>
                </a:solidFill>
                <a:latin typeface="Proxima Nova"/>
                <a:ea typeface="Proxima Nova"/>
                <a:cs typeface="Proxima Nova"/>
                <a:sym typeface="Proxima Nova"/>
                <a:hlinkClick r:id="rId3"/>
              </a:rPr>
              <a:t>MWEE Guide (p.7)</a:t>
            </a:r>
            <a:endParaRPr sz="1300">
              <a:solidFill>
                <a:schemeClr val="dk2"/>
              </a:solidFill>
              <a:latin typeface="Proxima Nova"/>
              <a:ea typeface="Proxima Nova"/>
              <a:cs typeface="Proxima Nova"/>
              <a:sym typeface="Proxima Nova"/>
            </a:endParaRPr>
          </a:p>
          <a:p>
            <a:pPr indent="0" lvl="0" marL="0" rtl="0" algn="ctr">
              <a:spcBef>
                <a:spcPts val="0"/>
              </a:spcBef>
              <a:spcAft>
                <a:spcPts val="0"/>
              </a:spcAft>
              <a:buNone/>
            </a:pPr>
            <a:r>
              <a:rPr i="1" lang="en" sz="1300">
                <a:solidFill>
                  <a:schemeClr val="dk2"/>
                </a:solidFill>
                <a:latin typeface="Proxima Nova"/>
                <a:ea typeface="Proxima Nova"/>
                <a:cs typeface="Proxima Nova"/>
                <a:sym typeface="Proxima Nova"/>
              </a:rPr>
              <a:t>Students</a:t>
            </a:r>
            <a:r>
              <a:rPr i="1" lang="en" sz="1300">
                <a:solidFill>
                  <a:schemeClr val="dk2"/>
                </a:solidFill>
                <a:latin typeface="Proxima Nova"/>
                <a:ea typeface="Proxima Nova"/>
                <a:cs typeface="Proxima Nova"/>
                <a:sym typeface="Proxima Nova"/>
              </a:rPr>
              <a:t> focus on an environmental question, problem, or issue requiring background research and investigation.</a:t>
            </a:r>
            <a:endParaRPr sz="1300">
              <a:solidFill>
                <a:schemeClr val="dk2"/>
              </a:solidFill>
              <a:latin typeface="Proxima Nova"/>
              <a:ea typeface="Proxima Nova"/>
              <a:cs typeface="Proxima Nova"/>
              <a:sym typeface="Proxima Nova"/>
            </a:endParaRPr>
          </a:p>
        </p:txBody>
      </p:sp>
      <p:sp>
        <p:nvSpPr>
          <p:cNvPr id="254" name="Google Shape;254;g34d6a8ebdca_0_49"/>
          <p:cNvSpPr txBox="1"/>
          <p:nvPr/>
        </p:nvSpPr>
        <p:spPr>
          <a:xfrm>
            <a:off x="142575" y="183425"/>
            <a:ext cx="2088000" cy="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255" name="Google Shape;255;g34d6a8ebdca_0_49"/>
          <p:cNvSpPr txBox="1"/>
          <p:nvPr/>
        </p:nvSpPr>
        <p:spPr>
          <a:xfrm>
            <a:off x="142575" y="183425"/>
            <a:ext cx="35988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What might this element look like practically in your practice (classroom/program)?</a:t>
            </a:r>
            <a:endParaRPr sz="1300">
              <a:solidFill>
                <a:schemeClr val="dk2"/>
              </a:solidFill>
              <a:latin typeface="Proxima Nova"/>
              <a:ea typeface="Proxima Nova"/>
              <a:cs typeface="Proxima Nova"/>
              <a:sym typeface="Proxima Nova"/>
            </a:endParaRPr>
          </a:p>
        </p:txBody>
      </p:sp>
      <p:sp>
        <p:nvSpPr>
          <p:cNvPr id="256" name="Google Shape;256;g34d6a8ebdca_0_49"/>
          <p:cNvSpPr txBox="1"/>
          <p:nvPr/>
        </p:nvSpPr>
        <p:spPr>
          <a:xfrm>
            <a:off x="6406450" y="183425"/>
            <a:ext cx="25629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What makes this essential element the most important?</a:t>
            </a:r>
            <a:endParaRPr sz="1300">
              <a:solidFill>
                <a:schemeClr val="dk2"/>
              </a:solidFill>
              <a:latin typeface="Proxima Nova"/>
              <a:ea typeface="Proxima Nova"/>
              <a:cs typeface="Proxima Nova"/>
              <a:sym typeface="Proxima Nova"/>
            </a:endParaRPr>
          </a:p>
        </p:txBody>
      </p:sp>
      <p:sp>
        <p:nvSpPr>
          <p:cNvPr id="257" name="Google Shape;257;g34d6a8ebdca_0_49"/>
          <p:cNvSpPr txBox="1"/>
          <p:nvPr/>
        </p:nvSpPr>
        <p:spPr>
          <a:xfrm>
            <a:off x="346275" y="4163825"/>
            <a:ext cx="25629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Why is this an essential element?</a:t>
            </a:r>
            <a:endParaRPr sz="1300">
              <a:solidFill>
                <a:schemeClr val="dk2"/>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03" name="Shape 103"/>
        <p:cNvGrpSpPr/>
        <p:nvPr/>
      </p:nvGrpSpPr>
      <p:grpSpPr>
        <a:xfrm>
          <a:off x="0" y="0"/>
          <a:ext cx="0" cy="0"/>
          <a:chOff x="0" y="0"/>
          <a:chExt cx="0" cy="0"/>
        </a:xfrm>
      </p:grpSpPr>
      <p:sp>
        <p:nvSpPr>
          <p:cNvPr id="104" name="Google Shape;104;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Framing the MWEE</a:t>
            </a:r>
            <a:endParaRPr/>
          </a:p>
        </p:txBody>
      </p:sp>
      <p:sp>
        <p:nvSpPr>
          <p:cNvPr id="105" name="Google Shape;105;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Pennsylvania Policies and Education Standards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1" name="Shape 261"/>
        <p:cNvGrpSpPr/>
        <p:nvPr/>
      </p:nvGrpSpPr>
      <p:grpSpPr>
        <a:xfrm>
          <a:off x="0" y="0"/>
          <a:ext cx="0" cy="0"/>
          <a:chOff x="0" y="0"/>
          <a:chExt cx="0" cy="0"/>
        </a:xfrm>
      </p:grpSpPr>
      <p:sp>
        <p:nvSpPr>
          <p:cNvPr id="262" name="Google Shape;262;g34d6a8ebdca_0_58"/>
          <p:cNvSpPr txBox="1"/>
          <p:nvPr/>
        </p:nvSpPr>
        <p:spPr>
          <a:xfrm>
            <a:off x="8612325" y="4680725"/>
            <a:ext cx="2571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5</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263" name="Google Shape;263;g34d6a8ebdca_0_58"/>
          <p:cNvSpPr txBox="1"/>
          <p:nvPr/>
        </p:nvSpPr>
        <p:spPr>
          <a:xfrm>
            <a:off x="2468200" y="1694225"/>
            <a:ext cx="4396500" cy="127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Proxima Nova"/>
                <a:ea typeface="Proxima Nova"/>
                <a:cs typeface="Proxima Nova"/>
                <a:sym typeface="Proxima Nova"/>
              </a:rPr>
              <a:t>Synthesis and Conclusions</a:t>
            </a:r>
            <a:endParaRPr b="1" sz="1800">
              <a:solidFill>
                <a:schemeClr val="dk2"/>
              </a:solidFill>
              <a:latin typeface="Proxima Nova"/>
              <a:ea typeface="Proxima Nova"/>
              <a:cs typeface="Proxima Nova"/>
              <a:sym typeface="Proxima Nova"/>
            </a:endParaRPr>
          </a:p>
          <a:p>
            <a:pPr indent="0" lvl="0" marL="0" rtl="0" algn="ctr">
              <a:spcBef>
                <a:spcPts val="0"/>
              </a:spcBef>
              <a:spcAft>
                <a:spcPts val="0"/>
              </a:spcAft>
              <a:buNone/>
            </a:pPr>
            <a:r>
              <a:rPr lang="en" sz="1300" u="sng">
                <a:solidFill>
                  <a:schemeClr val="hlink"/>
                </a:solidFill>
                <a:latin typeface="Proxima Nova"/>
                <a:ea typeface="Proxima Nova"/>
                <a:cs typeface="Proxima Nova"/>
                <a:sym typeface="Proxima Nova"/>
                <a:hlinkClick r:id="rId3"/>
              </a:rPr>
              <a:t>MWEE Guide (p.9)</a:t>
            </a:r>
            <a:endParaRPr sz="1300">
              <a:solidFill>
                <a:schemeClr val="dk2"/>
              </a:solidFill>
              <a:latin typeface="Proxima Nova"/>
              <a:ea typeface="Proxima Nova"/>
              <a:cs typeface="Proxima Nova"/>
              <a:sym typeface="Proxima Nova"/>
            </a:endParaRPr>
          </a:p>
          <a:p>
            <a:pPr indent="0" lvl="0" marL="0" rtl="0" algn="ctr">
              <a:spcBef>
                <a:spcPts val="0"/>
              </a:spcBef>
              <a:spcAft>
                <a:spcPts val="0"/>
              </a:spcAft>
              <a:buNone/>
            </a:pPr>
            <a:r>
              <a:rPr i="1" lang="en" sz="1300">
                <a:solidFill>
                  <a:schemeClr val="dk2"/>
                </a:solidFill>
                <a:latin typeface="Proxima Nova"/>
                <a:ea typeface="Proxima Nova"/>
                <a:cs typeface="Proxima Nova"/>
                <a:sym typeface="Proxima Nova"/>
              </a:rPr>
              <a:t>Students identify, synthesis, and apply evidence from their investigations to draw conclusions and make actionable claims about the issue.</a:t>
            </a:r>
            <a:endParaRPr i="1" sz="1300">
              <a:solidFill>
                <a:schemeClr val="dk2"/>
              </a:solidFill>
              <a:latin typeface="Proxima Nova"/>
              <a:ea typeface="Proxima Nova"/>
              <a:cs typeface="Proxima Nova"/>
              <a:sym typeface="Proxima Nova"/>
            </a:endParaRPr>
          </a:p>
          <a:p>
            <a:pPr indent="0" lvl="0" marL="0" rtl="0" algn="ctr">
              <a:spcBef>
                <a:spcPts val="0"/>
              </a:spcBef>
              <a:spcAft>
                <a:spcPts val="0"/>
              </a:spcAft>
              <a:buNone/>
            </a:pPr>
            <a:r>
              <a:t/>
            </a:r>
            <a:endParaRPr sz="1300">
              <a:solidFill>
                <a:schemeClr val="dk2"/>
              </a:solidFill>
              <a:latin typeface="Proxima Nova"/>
              <a:ea typeface="Proxima Nova"/>
              <a:cs typeface="Proxima Nova"/>
              <a:sym typeface="Proxima Nova"/>
            </a:endParaRPr>
          </a:p>
        </p:txBody>
      </p:sp>
      <p:sp>
        <p:nvSpPr>
          <p:cNvPr id="264" name="Google Shape;264;g34d6a8ebdca_0_58"/>
          <p:cNvSpPr txBox="1"/>
          <p:nvPr/>
        </p:nvSpPr>
        <p:spPr>
          <a:xfrm>
            <a:off x="142575" y="183425"/>
            <a:ext cx="2088000" cy="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265" name="Google Shape;265;g34d6a8ebdca_0_58"/>
          <p:cNvSpPr txBox="1"/>
          <p:nvPr/>
        </p:nvSpPr>
        <p:spPr>
          <a:xfrm>
            <a:off x="142575" y="183425"/>
            <a:ext cx="35988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What might this element look like practically in your practice (classroom/program)?</a:t>
            </a:r>
            <a:endParaRPr sz="1300">
              <a:solidFill>
                <a:schemeClr val="dk2"/>
              </a:solidFill>
              <a:latin typeface="Proxima Nova"/>
              <a:ea typeface="Proxima Nova"/>
              <a:cs typeface="Proxima Nova"/>
              <a:sym typeface="Proxima Nova"/>
            </a:endParaRPr>
          </a:p>
        </p:txBody>
      </p:sp>
      <p:sp>
        <p:nvSpPr>
          <p:cNvPr id="266" name="Google Shape;266;g34d6a8ebdca_0_58"/>
          <p:cNvSpPr txBox="1"/>
          <p:nvPr/>
        </p:nvSpPr>
        <p:spPr>
          <a:xfrm>
            <a:off x="6406450" y="183425"/>
            <a:ext cx="25629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What makes this essential element the most important?</a:t>
            </a:r>
            <a:endParaRPr sz="1300">
              <a:solidFill>
                <a:schemeClr val="dk2"/>
              </a:solidFill>
              <a:latin typeface="Proxima Nova"/>
              <a:ea typeface="Proxima Nova"/>
              <a:cs typeface="Proxima Nova"/>
              <a:sym typeface="Proxima Nova"/>
            </a:endParaRPr>
          </a:p>
        </p:txBody>
      </p:sp>
      <p:sp>
        <p:nvSpPr>
          <p:cNvPr id="267" name="Google Shape;267;g34d6a8ebdca_0_58"/>
          <p:cNvSpPr txBox="1"/>
          <p:nvPr/>
        </p:nvSpPr>
        <p:spPr>
          <a:xfrm>
            <a:off x="346275" y="4163825"/>
            <a:ext cx="25629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Proxima Nova"/>
                <a:ea typeface="Proxima Nova"/>
                <a:cs typeface="Proxima Nova"/>
                <a:sym typeface="Proxima Nova"/>
              </a:rPr>
              <a:t>Why is this an essential element?</a:t>
            </a:r>
            <a:endParaRPr sz="1300">
              <a:solidFill>
                <a:schemeClr val="dk2"/>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09" name="Shape 109"/>
        <p:cNvGrpSpPr/>
        <p:nvPr/>
      </p:nvGrpSpPr>
      <p:grpSpPr>
        <a:xfrm>
          <a:off x="0" y="0"/>
          <a:ext cx="0" cy="0"/>
          <a:chOff x="0" y="0"/>
          <a:chExt cx="0" cy="0"/>
        </a:xfrm>
      </p:grpSpPr>
      <p:sp>
        <p:nvSpPr>
          <p:cNvPr id="110" name="Google Shape;110;p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Reflecting on MWEE 101 Online Course</a:t>
            </a:r>
            <a:endParaRPr sz="3000"/>
          </a:p>
        </p:txBody>
      </p:sp>
      <p:sp>
        <p:nvSpPr>
          <p:cNvPr id="111" name="Google Shape;111;p4"/>
          <p:cNvSpPr txBox="1"/>
          <p:nvPr/>
        </p:nvSpPr>
        <p:spPr>
          <a:xfrm>
            <a:off x="763125" y="2156100"/>
            <a:ext cx="30000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200"/>
              <a:buFont typeface="Arial"/>
              <a:buNone/>
            </a:pPr>
            <a:r>
              <a:rPr b="0" i="0" lang="en" sz="4200" u="none" cap="none" strike="noStrike">
                <a:solidFill>
                  <a:schemeClr val="dk1"/>
                </a:solidFill>
                <a:latin typeface="Proxima Nova Semibold"/>
                <a:ea typeface="Proxima Nova Semibold"/>
                <a:cs typeface="Proxima Nova Semibold"/>
                <a:sym typeface="Proxima Nova Semibold"/>
              </a:rPr>
              <a:t>Activity 2</a:t>
            </a:r>
            <a:endParaRPr b="0" i="0" sz="4200" u="none" cap="none" strike="noStrike">
              <a:solidFill>
                <a:schemeClr val="dk1"/>
              </a:solidFill>
              <a:latin typeface="Proxima Nova Semibold"/>
              <a:ea typeface="Proxima Nova Semibold"/>
              <a:cs typeface="Proxima Nova Semibold"/>
              <a:sym typeface="Proxima Nova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15" name="Shape 115"/>
        <p:cNvGrpSpPr/>
        <p:nvPr/>
      </p:nvGrpSpPr>
      <p:grpSpPr>
        <a:xfrm>
          <a:off x="0" y="0"/>
          <a:ext cx="0" cy="0"/>
          <a:chOff x="0" y="0"/>
          <a:chExt cx="0" cy="0"/>
        </a:xfrm>
      </p:grpSpPr>
      <p:sp>
        <p:nvSpPr>
          <p:cNvPr id="116" name="Google Shape;116;p5"/>
          <p:cNvSpPr txBox="1"/>
          <p:nvPr>
            <p:ph type="title"/>
          </p:nvPr>
        </p:nvSpPr>
        <p:spPr>
          <a:xfrm>
            <a:off x="364525" y="1343375"/>
            <a:ext cx="2542200" cy="212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Essential </a:t>
            </a:r>
            <a:endParaRPr/>
          </a:p>
          <a:p>
            <a:pPr indent="0" lvl="0" marL="0" rtl="0" algn="ctr">
              <a:lnSpc>
                <a:spcPct val="100000"/>
              </a:lnSpc>
              <a:spcBef>
                <a:spcPts val="0"/>
              </a:spcBef>
              <a:spcAft>
                <a:spcPts val="0"/>
              </a:spcAft>
              <a:buSzPts val="2800"/>
              <a:buNone/>
            </a:pPr>
            <a:r>
              <a:rPr lang="en"/>
              <a:t>Elements </a:t>
            </a:r>
            <a:endParaRPr/>
          </a:p>
          <a:p>
            <a:pPr indent="0" lvl="0" marL="0" rtl="0" algn="ctr">
              <a:lnSpc>
                <a:spcPct val="100000"/>
              </a:lnSpc>
              <a:spcBef>
                <a:spcPts val="0"/>
              </a:spcBef>
              <a:spcAft>
                <a:spcPts val="0"/>
              </a:spcAft>
              <a:buSzPts val="2800"/>
              <a:buNone/>
            </a:pPr>
            <a:r>
              <a:rPr lang="en"/>
              <a:t>&amp;</a:t>
            </a:r>
            <a:endParaRPr/>
          </a:p>
          <a:p>
            <a:pPr indent="0" lvl="0" marL="0" rtl="0" algn="ctr">
              <a:lnSpc>
                <a:spcPct val="100000"/>
              </a:lnSpc>
              <a:spcBef>
                <a:spcPts val="0"/>
              </a:spcBef>
              <a:spcAft>
                <a:spcPts val="0"/>
              </a:spcAft>
              <a:buSzPts val="2800"/>
              <a:buNone/>
            </a:pPr>
            <a:r>
              <a:rPr lang="en"/>
              <a:t>Supporting Practices</a:t>
            </a:r>
            <a:endParaRPr/>
          </a:p>
        </p:txBody>
      </p:sp>
      <p:pic>
        <p:nvPicPr>
          <p:cNvPr id="117" name="Google Shape;117;p5"/>
          <p:cNvPicPr preferRelativeResize="0"/>
          <p:nvPr/>
        </p:nvPicPr>
        <p:blipFill rotWithShape="1">
          <a:blip r:embed="rId3">
            <a:alphaModFix/>
          </a:blip>
          <a:srcRect b="4211" l="4074" r="4331" t="4203"/>
          <a:stretch/>
        </p:blipFill>
        <p:spPr>
          <a:xfrm>
            <a:off x="4069150" y="355800"/>
            <a:ext cx="4431900" cy="44319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21" name="Shape 121"/>
        <p:cNvGrpSpPr/>
        <p:nvPr/>
      </p:nvGrpSpPr>
      <p:grpSpPr>
        <a:xfrm>
          <a:off x="0" y="0"/>
          <a:ext cx="0" cy="0"/>
          <a:chOff x="0" y="0"/>
          <a:chExt cx="0" cy="0"/>
        </a:xfrm>
      </p:grpSpPr>
      <p:sp>
        <p:nvSpPr>
          <p:cNvPr id="122" name="Google Shape;122;p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latin typeface="Proxima Nova Semibold"/>
                <a:ea typeface="Proxima Nova Semibold"/>
                <a:cs typeface="Proxima Nova Semibold"/>
                <a:sym typeface="Proxima Nova Semibold"/>
              </a:rPr>
              <a:t>What are the core elements (policies, standards, efforts, etc.) that guide the way you approach teaching environmental literacy in Pennsylvania?</a:t>
            </a:r>
            <a:endParaRPr sz="2400">
              <a:latin typeface="Proxima Nova Semibold"/>
              <a:ea typeface="Proxima Nova Semibold"/>
              <a:cs typeface="Proxima Nova Semibold"/>
              <a:sym typeface="Proxima Nova Semibold"/>
            </a:endParaRPr>
          </a:p>
        </p:txBody>
      </p:sp>
      <p:sp>
        <p:nvSpPr>
          <p:cNvPr id="123" name="Google Shape;123;p6"/>
          <p:cNvSpPr txBox="1"/>
          <p:nvPr/>
        </p:nvSpPr>
        <p:spPr>
          <a:xfrm>
            <a:off x="319275" y="2224825"/>
            <a:ext cx="4045200" cy="693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rPr b="0" i="0" lang="en" sz="4200" u="none" cap="none" strike="noStrike">
                <a:solidFill>
                  <a:srgbClr val="FFFFFF"/>
                </a:solidFill>
                <a:latin typeface="Proxima Nova Semibold"/>
                <a:ea typeface="Proxima Nova Semibold"/>
                <a:cs typeface="Proxima Nova Semibold"/>
                <a:sym typeface="Proxima Nova Semibold"/>
              </a:rPr>
              <a:t>Activity 3</a:t>
            </a:r>
            <a:endParaRPr b="0" i="0" sz="4200" u="none" cap="none" strike="noStrike">
              <a:solidFill>
                <a:srgbClr val="FFFFFF"/>
              </a:solidFill>
              <a:latin typeface="Proxima Nova Semibold"/>
              <a:ea typeface="Proxima Nova Semibold"/>
              <a:cs typeface="Proxima Nova Semibold"/>
              <a:sym typeface="Proxima Nova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27" name="Shape 127"/>
        <p:cNvGrpSpPr/>
        <p:nvPr/>
      </p:nvGrpSpPr>
      <p:grpSpPr>
        <a:xfrm>
          <a:off x="0" y="0"/>
          <a:ext cx="0" cy="0"/>
          <a:chOff x="0" y="0"/>
          <a:chExt cx="0" cy="0"/>
        </a:xfrm>
      </p:grpSpPr>
      <p:pic>
        <p:nvPicPr>
          <p:cNvPr id="128" name="Google Shape;128;p7">
            <a:hlinkClick r:id="rId3"/>
          </p:cNvPr>
          <p:cNvPicPr preferRelativeResize="0"/>
          <p:nvPr/>
        </p:nvPicPr>
        <p:blipFill rotWithShape="1">
          <a:blip r:embed="rId4">
            <a:alphaModFix/>
          </a:blip>
          <a:srcRect b="0" l="0" r="0" t="0"/>
          <a:stretch/>
        </p:blipFill>
        <p:spPr>
          <a:xfrm>
            <a:off x="3297150" y="1222988"/>
            <a:ext cx="2710700" cy="2494575"/>
          </a:xfrm>
          <a:prstGeom prst="rect">
            <a:avLst/>
          </a:prstGeom>
          <a:noFill/>
          <a:ln cap="flat" cmpd="sng" w="9525">
            <a:solidFill>
              <a:schemeClr val="dk2"/>
            </a:solidFill>
            <a:prstDash val="solid"/>
            <a:round/>
            <a:headEnd len="sm" w="sm" type="none"/>
            <a:tailEnd len="sm" w="sm" type="none"/>
          </a:ln>
        </p:spPr>
      </p:pic>
      <p:sp>
        <p:nvSpPr>
          <p:cNvPr id="129" name="Google Shape;12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Three Key Pieces: Policy and Programs</a:t>
            </a:r>
            <a:endParaRPr/>
          </a:p>
        </p:txBody>
      </p:sp>
      <p:sp>
        <p:nvSpPr>
          <p:cNvPr id="130" name="Google Shape;130;p7"/>
          <p:cNvSpPr/>
          <p:nvPr/>
        </p:nvSpPr>
        <p:spPr>
          <a:xfrm>
            <a:off x="416175" y="1223000"/>
            <a:ext cx="2710800" cy="2494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7"/>
          <p:cNvSpPr/>
          <p:nvPr/>
        </p:nvSpPr>
        <p:spPr>
          <a:xfrm>
            <a:off x="6207575" y="1223000"/>
            <a:ext cx="2710800" cy="2494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7"/>
          <p:cNvSpPr txBox="1"/>
          <p:nvPr/>
        </p:nvSpPr>
        <p:spPr>
          <a:xfrm>
            <a:off x="6207575" y="1222850"/>
            <a:ext cx="2710800" cy="99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Proxima Nova"/>
                <a:ea typeface="Proxima Nova"/>
                <a:cs typeface="Proxima Nova"/>
                <a:sym typeface="Proxima Nova"/>
              </a:rPr>
              <a:t>PA Pathways to Green Schools</a:t>
            </a:r>
            <a:endParaRPr b="1" i="0" sz="2400" u="none" cap="none" strike="noStrike">
              <a:solidFill>
                <a:srgbClr val="000000"/>
              </a:solidFill>
              <a:latin typeface="Proxima Nova"/>
              <a:ea typeface="Proxima Nova"/>
              <a:cs typeface="Proxima Nova"/>
              <a:sym typeface="Proxima Nova"/>
            </a:endParaRPr>
          </a:p>
        </p:txBody>
      </p:sp>
      <p:sp>
        <p:nvSpPr>
          <p:cNvPr id="133" name="Google Shape;133;p7"/>
          <p:cNvSpPr txBox="1"/>
          <p:nvPr/>
        </p:nvSpPr>
        <p:spPr>
          <a:xfrm>
            <a:off x="386625" y="1223050"/>
            <a:ext cx="2710800" cy="2494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Proxima Nova"/>
                <a:ea typeface="Proxima Nova"/>
                <a:cs typeface="Proxima Nova"/>
                <a:sym typeface="Proxima Nova"/>
              </a:rPr>
              <a:t>Pennsylvania Environmental Education Act</a:t>
            </a:r>
            <a:endParaRPr b="1" i="0" sz="19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Proxima Nova"/>
              <a:ea typeface="Proxima Nova"/>
              <a:cs typeface="Proxima Nova"/>
              <a:sym typeface="Proxima Nova"/>
            </a:endParaRPr>
          </a:p>
        </p:txBody>
      </p:sp>
      <p:pic>
        <p:nvPicPr>
          <p:cNvPr id="134" name="Google Shape;134;p7"/>
          <p:cNvPicPr preferRelativeResize="0"/>
          <p:nvPr/>
        </p:nvPicPr>
        <p:blipFill rotWithShape="1">
          <a:blip r:embed="rId5">
            <a:alphaModFix/>
          </a:blip>
          <a:srcRect b="0" l="0" r="0" t="0"/>
          <a:stretch/>
        </p:blipFill>
        <p:spPr>
          <a:xfrm>
            <a:off x="6642147" y="2193424"/>
            <a:ext cx="1714248" cy="1524073"/>
          </a:xfrm>
          <a:prstGeom prst="rect">
            <a:avLst/>
          </a:prstGeom>
          <a:noFill/>
          <a:ln>
            <a:noFill/>
          </a:ln>
        </p:spPr>
      </p:pic>
      <p:pic>
        <p:nvPicPr>
          <p:cNvPr id="135" name="Google Shape;135;p7"/>
          <p:cNvPicPr preferRelativeResize="0"/>
          <p:nvPr/>
        </p:nvPicPr>
        <p:blipFill rotWithShape="1">
          <a:blip r:embed="rId6">
            <a:alphaModFix/>
          </a:blip>
          <a:srcRect b="0" l="0" r="0" t="0"/>
          <a:stretch/>
        </p:blipFill>
        <p:spPr>
          <a:xfrm>
            <a:off x="416175" y="2876787"/>
            <a:ext cx="866070" cy="851650"/>
          </a:xfrm>
          <a:prstGeom prst="rect">
            <a:avLst/>
          </a:prstGeom>
          <a:noFill/>
          <a:ln>
            <a:noFill/>
          </a:ln>
        </p:spPr>
      </p:pic>
      <p:pic>
        <p:nvPicPr>
          <p:cNvPr id="136" name="Google Shape;136;p7"/>
          <p:cNvPicPr preferRelativeResize="0"/>
          <p:nvPr/>
        </p:nvPicPr>
        <p:blipFill rotWithShape="1">
          <a:blip r:embed="rId5">
            <a:alphaModFix/>
          </a:blip>
          <a:srcRect b="0" l="0" r="0" t="0"/>
          <a:stretch/>
        </p:blipFill>
        <p:spPr>
          <a:xfrm>
            <a:off x="1288188" y="1222856"/>
            <a:ext cx="907676" cy="799920"/>
          </a:xfrm>
          <a:prstGeom prst="rect">
            <a:avLst/>
          </a:prstGeom>
          <a:noFill/>
          <a:ln>
            <a:noFill/>
          </a:ln>
        </p:spPr>
      </p:pic>
      <p:pic>
        <p:nvPicPr>
          <p:cNvPr id="137" name="Google Shape;137;p7"/>
          <p:cNvPicPr preferRelativeResize="0"/>
          <p:nvPr/>
        </p:nvPicPr>
        <p:blipFill rotWithShape="1">
          <a:blip r:embed="rId7">
            <a:alphaModFix/>
          </a:blip>
          <a:srcRect b="0" l="0" r="0" t="0"/>
          <a:stretch/>
        </p:blipFill>
        <p:spPr>
          <a:xfrm>
            <a:off x="2231350" y="2887719"/>
            <a:ext cx="866075" cy="8297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41" name="Shape 141"/>
        <p:cNvGrpSpPr/>
        <p:nvPr/>
      </p:nvGrpSpPr>
      <p:grpSpPr>
        <a:xfrm>
          <a:off x="0" y="0"/>
          <a:ext cx="0" cy="0"/>
          <a:chOff x="0" y="0"/>
          <a:chExt cx="0" cy="0"/>
        </a:xfrm>
      </p:grpSpPr>
      <p:sp>
        <p:nvSpPr>
          <p:cNvPr id="142" name="Google Shape;142;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State Education Standards in Pennsylvania</a:t>
            </a:r>
            <a:endParaRPr/>
          </a:p>
        </p:txBody>
      </p:sp>
      <p:sp>
        <p:nvSpPr>
          <p:cNvPr id="143" name="Google Shape;143;p8"/>
          <p:cNvSpPr/>
          <p:nvPr/>
        </p:nvSpPr>
        <p:spPr>
          <a:xfrm>
            <a:off x="416175" y="1223000"/>
            <a:ext cx="2710800" cy="2494500"/>
          </a:xfrm>
          <a:prstGeom prst="rect">
            <a:avLst/>
          </a:prstGeom>
          <a:solidFill>
            <a:schemeClr val="dk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Pennsylvania State Board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of Education</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Chapter 4 Regulations</a:t>
            </a:r>
            <a:endParaRPr b="1" i="0" sz="1600" u="none" cap="none" strike="noStrike">
              <a:solidFill>
                <a:srgbClr val="000000"/>
              </a:solidFill>
              <a:latin typeface="Arial"/>
              <a:ea typeface="Arial"/>
              <a:cs typeface="Arial"/>
              <a:sym typeface="Arial"/>
            </a:endParaRPr>
          </a:p>
        </p:txBody>
      </p:sp>
      <p:sp>
        <p:nvSpPr>
          <p:cNvPr id="144" name="Google Shape;144;p8"/>
          <p:cNvSpPr/>
          <p:nvPr/>
        </p:nvSpPr>
        <p:spPr>
          <a:xfrm>
            <a:off x="6207575" y="1223000"/>
            <a:ext cx="2710800" cy="2494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145" name="Google Shape;145;p8"/>
          <p:cNvSpPr/>
          <p:nvPr/>
        </p:nvSpPr>
        <p:spPr>
          <a:xfrm>
            <a:off x="3311875" y="1222988"/>
            <a:ext cx="2710800" cy="2494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Proxima Nova"/>
                <a:ea typeface="Proxima Nova"/>
                <a:cs typeface="Proxima Nova"/>
                <a:sym typeface="Proxima Nova"/>
              </a:rPr>
              <a:t>Proposed  PA Academic Standards</a:t>
            </a:r>
            <a:endParaRPr b="1" i="0" sz="18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p8"/>
          <p:cNvPicPr preferRelativeResize="0"/>
          <p:nvPr/>
        </p:nvPicPr>
        <p:blipFill rotWithShape="1">
          <a:blip r:embed="rId3">
            <a:alphaModFix/>
          </a:blip>
          <a:srcRect b="0" l="0" r="0" t="0"/>
          <a:stretch/>
        </p:blipFill>
        <p:spPr>
          <a:xfrm>
            <a:off x="3851150" y="1262497"/>
            <a:ext cx="1766301" cy="1490316"/>
          </a:xfrm>
          <a:prstGeom prst="rect">
            <a:avLst/>
          </a:prstGeom>
          <a:noFill/>
          <a:ln>
            <a:noFill/>
          </a:ln>
        </p:spPr>
      </p:pic>
      <p:pic>
        <p:nvPicPr>
          <p:cNvPr id="147" name="Google Shape;147;p8"/>
          <p:cNvPicPr preferRelativeResize="0"/>
          <p:nvPr/>
        </p:nvPicPr>
        <p:blipFill rotWithShape="1">
          <a:blip r:embed="rId4">
            <a:alphaModFix/>
          </a:blip>
          <a:srcRect b="0" l="0" r="0" t="0"/>
          <a:stretch/>
        </p:blipFill>
        <p:spPr>
          <a:xfrm>
            <a:off x="1199879" y="1960050"/>
            <a:ext cx="1029547" cy="1020400"/>
          </a:xfrm>
          <a:prstGeom prst="rect">
            <a:avLst/>
          </a:prstGeom>
          <a:noFill/>
          <a:ln>
            <a:noFill/>
          </a:ln>
        </p:spPr>
      </p:pic>
      <p:pic>
        <p:nvPicPr>
          <p:cNvPr id="148" name="Google Shape;148;p8"/>
          <p:cNvPicPr preferRelativeResize="0"/>
          <p:nvPr/>
        </p:nvPicPr>
        <p:blipFill rotWithShape="1">
          <a:blip r:embed="rId5">
            <a:alphaModFix/>
          </a:blip>
          <a:srcRect b="0" l="0" r="0" t="0"/>
          <a:stretch/>
        </p:blipFill>
        <p:spPr>
          <a:xfrm>
            <a:off x="6341625" y="1385075"/>
            <a:ext cx="1245175" cy="1245175"/>
          </a:xfrm>
          <a:prstGeom prst="rect">
            <a:avLst/>
          </a:prstGeom>
          <a:noFill/>
          <a:ln>
            <a:noFill/>
          </a:ln>
        </p:spPr>
      </p:pic>
      <p:pic>
        <p:nvPicPr>
          <p:cNvPr id="149" name="Google Shape;149;p8"/>
          <p:cNvPicPr preferRelativeResize="0"/>
          <p:nvPr/>
        </p:nvPicPr>
        <p:blipFill rotWithShape="1">
          <a:blip r:embed="rId6">
            <a:alphaModFix/>
          </a:blip>
          <a:srcRect b="0" l="0" r="0" t="0"/>
          <a:stretch/>
        </p:blipFill>
        <p:spPr>
          <a:xfrm>
            <a:off x="7729871" y="1385075"/>
            <a:ext cx="1102429" cy="1245175"/>
          </a:xfrm>
          <a:prstGeom prst="rect">
            <a:avLst/>
          </a:prstGeom>
          <a:noFill/>
          <a:ln>
            <a:noFill/>
          </a:ln>
        </p:spPr>
      </p:pic>
      <p:sp>
        <p:nvSpPr>
          <p:cNvPr id="150" name="Google Shape;150;p8"/>
          <p:cNvSpPr txBox="1"/>
          <p:nvPr/>
        </p:nvSpPr>
        <p:spPr>
          <a:xfrm>
            <a:off x="6601950" y="2889050"/>
            <a:ext cx="20709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Proxima Nova"/>
                <a:ea typeface="Proxima Nova"/>
                <a:cs typeface="Proxima Nova"/>
                <a:sym typeface="Proxima Nova"/>
              </a:rPr>
              <a:t>STEELS Standards</a:t>
            </a:r>
            <a:endParaRPr b="1" i="0" sz="17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54" name="Shape 154"/>
        <p:cNvGrpSpPr/>
        <p:nvPr/>
      </p:nvGrpSpPr>
      <p:grpSpPr>
        <a:xfrm>
          <a:off x="0" y="0"/>
          <a:ext cx="0" cy="0"/>
          <a:chOff x="0" y="0"/>
          <a:chExt cx="0" cy="0"/>
        </a:xfrm>
      </p:grpSpPr>
      <p:sp>
        <p:nvSpPr>
          <p:cNvPr id="155" name="Google Shape;155;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latin typeface="Proxima Nova Semibold"/>
                <a:ea typeface="Proxima Nova Semibold"/>
                <a:cs typeface="Proxima Nova Semibold"/>
                <a:sym typeface="Proxima Nova Semibold"/>
              </a:rPr>
              <a:t>How can MWEEs help to meet multiple state policies and standards, while also helping you meet your LEA’s needs? </a:t>
            </a:r>
            <a:endParaRPr sz="2400">
              <a:latin typeface="Proxima Nova Semibold"/>
              <a:ea typeface="Proxima Nova Semibold"/>
              <a:cs typeface="Proxima Nova Semibold"/>
              <a:sym typeface="Proxima Nova Semibold"/>
            </a:endParaRPr>
          </a:p>
        </p:txBody>
      </p:sp>
      <p:pic>
        <p:nvPicPr>
          <p:cNvPr id="156" name="Google Shape;156;p9"/>
          <p:cNvPicPr preferRelativeResize="0"/>
          <p:nvPr/>
        </p:nvPicPr>
        <p:blipFill rotWithShape="1">
          <a:blip r:embed="rId3">
            <a:alphaModFix/>
          </a:blip>
          <a:srcRect b="0" l="0" r="0" t="0"/>
          <a:stretch/>
        </p:blipFill>
        <p:spPr>
          <a:xfrm>
            <a:off x="575851" y="483901"/>
            <a:ext cx="3565450" cy="356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60" name="Shape 160"/>
        <p:cNvGrpSpPr/>
        <p:nvPr/>
      </p:nvGrpSpPr>
      <p:grpSpPr>
        <a:xfrm>
          <a:off x="0" y="0"/>
          <a:ext cx="0" cy="0"/>
          <a:chOff x="0" y="0"/>
          <a:chExt cx="0" cy="0"/>
        </a:xfrm>
      </p:grpSpPr>
      <p:sp>
        <p:nvSpPr>
          <p:cNvPr id="161" name="Google Shape;161;g20907c58660_1_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Environmental Literacy Plans</a:t>
            </a:r>
            <a:endParaRPr sz="3000"/>
          </a:p>
        </p:txBody>
      </p:sp>
      <p:sp>
        <p:nvSpPr>
          <p:cNvPr id="162" name="Google Shape;162;g20907c58660_1_8"/>
          <p:cNvSpPr txBox="1"/>
          <p:nvPr/>
        </p:nvSpPr>
        <p:spPr>
          <a:xfrm>
            <a:off x="763125" y="2156100"/>
            <a:ext cx="30000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200"/>
              <a:buFont typeface="Arial"/>
              <a:buNone/>
            </a:pPr>
            <a:r>
              <a:rPr b="0" i="0" lang="en" sz="4200" u="none" cap="none" strike="noStrike">
                <a:solidFill>
                  <a:schemeClr val="dk1"/>
                </a:solidFill>
                <a:latin typeface="Proxima Nova Semibold"/>
                <a:ea typeface="Proxima Nova Semibold"/>
                <a:cs typeface="Proxima Nova Semibold"/>
                <a:sym typeface="Proxima Nova Semibold"/>
              </a:rPr>
              <a:t>Activity 4</a:t>
            </a:r>
            <a:endParaRPr b="0" i="0" sz="4200" u="none" cap="none" strike="noStrike">
              <a:solidFill>
                <a:schemeClr val="dk1"/>
              </a:solidFill>
              <a:latin typeface="Proxima Nova Semibold"/>
              <a:ea typeface="Proxima Nova Semibold"/>
              <a:cs typeface="Proxima Nova Semibold"/>
              <a:sym typeface="Proxima Nova Semi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