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Proxima Nova"/>
      <p:regular r:id="rId25"/>
      <p:bold r:id="rId26"/>
      <p:italic r:id="rId27"/>
      <p:boldItalic r:id="rId28"/>
    </p:embeddedFont>
    <p:embeddedFont>
      <p:font typeface="Proxima Nova Extrabold"/>
      <p:bold r:id="rId29"/>
    </p:embeddedFont>
    <p:embeddedFont>
      <p:font typeface="Proxima Nova Semibold"/>
      <p:regular r:id="rId30"/>
      <p:bold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jdX68KLxYSlkIS0LhT+Wss9RfC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roximaNova-bold.fntdata"/><Relationship Id="rId25" Type="http://schemas.openxmlformats.org/officeDocument/2006/relationships/font" Target="fonts/ProximaNova-regular.fntdata"/><Relationship Id="rId28" Type="http://schemas.openxmlformats.org/officeDocument/2006/relationships/font" Target="fonts/ProximaNova-boldItalic.fntdata"/><Relationship Id="rId27" Type="http://schemas.openxmlformats.org/officeDocument/2006/relationships/font" Target="fonts/ProximaNova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roximaNovaExtrabo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roximaNovaSemibold-bold.fntdata"/><Relationship Id="rId30" Type="http://schemas.openxmlformats.org/officeDocument/2006/relationships/font" Target="fonts/ProximaNovaSemibold-regular.fntdata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ProximaNovaSemibold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d3bb9e89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34d3bb9e89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4d3bb9e89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34d3bb9e89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4d3bb9e89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34d3bb9e89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4d3bb9e89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34d3bb9e89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4d3bb9e89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34d3bb9e89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d3bb9e89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34d3bb9e89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4d3bb9e894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34d3bb9e89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4d3bb9e89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34d3bb9e89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d3bb9e8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34d3bb9e8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 sz="2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7" name="Google Shape;57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8" name="Google Shape;58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5" name="Google Shape;65;p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 sz="28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6" name="Google Shape;6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roxima Nova Extrabold"/>
              <a:buNone/>
              <a:defRPr sz="36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9" name="Google Shape;6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 Semibold"/>
              <a:buChar char="●"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3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p3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" name="Google Shape;16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" name="Google Shape;17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4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Proxima Nova Extrabold"/>
              <a:buNone/>
              <a:defRPr sz="36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2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b="0" i="0" sz="28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b="0" i="0" sz="2800" u="none" cap="none" strike="noStrike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baybackpack.com/files/Documents/Anne-Arundel-County-MD-ELP.pdf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baybackpack.com/files/Documents/Anne-Arundel-County-MD-ELP.pdf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baybackpack.com/files/Documents/Prince-Georges-County-MD-ELP.pdf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baybackpack.com/files/Documents/Prince-Georges-County-MD-ELP.pdf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baybackpack.com/files/Documents/Prince-Georges-County-MD-ELP.pdf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baybackpack.com/files/Documents/Queen-Annes-County-MD-ELP.pdf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baybackpack.com/files/Documents/Queen-Annes-County-MD-ELP.pdf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baybackpack.com/files/Documents/Queen-Annes-County-MD-ELP.pdf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chesapeakebay.net/what/goals/environmental_literacy" TargetMode="External"/><Relationship Id="rId4" Type="http://schemas.openxmlformats.org/officeDocument/2006/relationships/image" Target="../media/image5.png"/><Relationship Id="rId5" Type="http://schemas.openxmlformats.org/officeDocument/2006/relationships/hyperlink" Target="http://mdrules.elaws.us/comar/13a.04.17.01" TargetMode="External"/><Relationship Id="rId6" Type="http://schemas.openxmlformats.org/officeDocument/2006/relationships/image" Target="../media/image15.png"/><Relationship Id="rId7" Type="http://schemas.openxmlformats.org/officeDocument/2006/relationships/hyperlink" Target="https://dnr.maryland.gov/pgc/Pages/default.aspx" TargetMode="External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nextgenscience.org/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s://www.socialstudies.org/sites/default/files/2017/Jun/c3-framework-for-social-studies-rev0617.pdf" TargetMode="External"/><Relationship Id="rId6" Type="http://schemas.openxmlformats.org/officeDocument/2006/relationships/image" Target="../media/image21.png"/><Relationship Id="rId7" Type="http://schemas.openxmlformats.org/officeDocument/2006/relationships/hyperlink" Target="http://marylandpublicschools.org/programs/Documents/Environmental/MDEnvironmentalLitStandards.pdf" TargetMode="External"/><Relationship Id="rId8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baybackpack.com/files/Documents/Anne-Arundel-County-MD-ELP.pdf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Framing the MWEE</a:t>
            </a:r>
            <a:endParaRPr/>
          </a:p>
        </p:txBody>
      </p:sp>
      <p:sp>
        <p:nvSpPr>
          <p:cNvPr id="100" name="Google Shape;100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Maryland Policies and Education Standards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4d3bb9e894_0_6"/>
          <p:cNvSpPr txBox="1"/>
          <p:nvPr>
            <p:ph type="title"/>
          </p:nvPr>
        </p:nvSpPr>
        <p:spPr>
          <a:xfrm>
            <a:off x="311700" y="189150"/>
            <a:ext cx="2528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</a:t>
            </a:r>
            <a:endParaRPr/>
          </a:p>
        </p:txBody>
      </p:sp>
      <p:sp>
        <p:nvSpPr>
          <p:cNvPr id="168" name="Google Shape;168;g34d3bb9e894_0_6"/>
          <p:cNvSpPr txBox="1"/>
          <p:nvPr>
            <p:ph idx="1" type="body"/>
          </p:nvPr>
        </p:nvSpPr>
        <p:spPr>
          <a:xfrm>
            <a:off x="311700" y="2076250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Anne Arundel County Public Schools</a:t>
            </a:r>
            <a:endParaRPr>
              <a:solidFill>
                <a:schemeClr val="accent6"/>
              </a:solidFill>
              <a:extLst>
                <a:ext uri="http://customooxmlschemas.google.com/">
                  <go:slidesCustomData xmlns:go="http://customooxmlschemas.google.com/" textRoundtripDataId="4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Middle School</a:t>
            </a:r>
            <a:endParaRPr/>
          </a:p>
        </p:txBody>
      </p:sp>
      <p:pic>
        <p:nvPicPr>
          <p:cNvPr id="169" name="Google Shape;169;g34d3bb9e894_0_6"/>
          <p:cNvPicPr preferRelativeResize="0"/>
          <p:nvPr/>
        </p:nvPicPr>
        <p:blipFill rotWithShape="1">
          <a:blip r:embed="rId4">
            <a:alphaModFix/>
          </a:blip>
          <a:srcRect b="89021" l="0" r="0" t="0"/>
          <a:stretch/>
        </p:blipFill>
        <p:spPr>
          <a:xfrm>
            <a:off x="2255100" y="1152475"/>
            <a:ext cx="6766201" cy="440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4d3bb9e894_0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55100" y="1568550"/>
            <a:ext cx="6766200" cy="182612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34d3bb9e894_0_6"/>
          <p:cNvSpPr/>
          <p:nvPr/>
        </p:nvSpPr>
        <p:spPr>
          <a:xfrm>
            <a:off x="2254950" y="1152475"/>
            <a:ext cx="6766200" cy="22422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4d3bb9e894_0_14"/>
          <p:cNvSpPr txBox="1"/>
          <p:nvPr>
            <p:ph type="title"/>
          </p:nvPr>
        </p:nvSpPr>
        <p:spPr>
          <a:xfrm>
            <a:off x="311700" y="445025"/>
            <a:ext cx="29955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</a:t>
            </a:r>
            <a:endParaRPr/>
          </a:p>
        </p:txBody>
      </p:sp>
      <p:sp>
        <p:nvSpPr>
          <p:cNvPr id="177" name="Google Shape;177;g34d3bb9e894_0_14"/>
          <p:cNvSpPr txBox="1"/>
          <p:nvPr>
            <p:ph idx="1" type="body"/>
          </p:nvPr>
        </p:nvSpPr>
        <p:spPr>
          <a:xfrm>
            <a:off x="311700" y="1915350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Anne Arundel County Public Schools</a:t>
            </a:r>
            <a:endParaRPr>
              <a:solidFill>
                <a:schemeClr val="accent6"/>
              </a:solidFill>
              <a:extLst>
                <a:ext uri="http://customooxmlschemas.google.com/">
                  <go:slidesCustomData xmlns:go="http://customooxmlschemas.google.com/" textRoundtripDataId="7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High School</a:t>
            </a:r>
            <a:endParaRPr/>
          </a:p>
        </p:txBody>
      </p:sp>
      <p:pic>
        <p:nvPicPr>
          <p:cNvPr id="178" name="Google Shape;178;g34d3bb9e894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425" y="130626"/>
            <a:ext cx="5160324" cy="4591526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4d3bb9e894_0_20"/>
          <p:cNvSpPr txBox="1"/>
          <p:nvPr>
            <p:ph type="title"/>
          </p:nvPr>
        </p:nvSpPr>
        <p:spPr>
          <a:xfrm>
            <a:off x="311700" y="125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Plan</a:t>
            </a:r>
            <a:endParaRPr/>
          </a:p>
        </p:txBody>
      </p:sp>
      <p:sp>
        <p:nvSpPr>
          <p:cNvPr id="184" name="Google Shape;184;g34d3bb9e894_0_20"/>
          <p:cNvSpPr txBox="1"/>
          <p:nvPr>
            <p:ph idx="1" type="body"/>
          </p:nvPr>
        </p:nvSpPr>
        <p:spPr>
          <a:xfrm>
            <a:off x="311700" y="1152475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Prince George’s County Public Schools</a:t>
            </a:r>
            <a:endParaRPr>
              <a:solidFill>
                <a:schemeClr val="accent6"/>
              </a:solidFill>
              <a:extLst>
                <a:ext uri="http://customooxmlschemas.google.com/">
                  <go:slidesCustomData xmlns:go="http://customooxmlschemas.google.com/" textRoundtripDataId="10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Elementary School</a:t>
            </a:r>
            <a:endParaRPr/>
          </a:p>
        </p:txBody>
      </p:sp>
      <p:pic>
        <p:nvPicPr>
          <p:cNvPr id="185" name="Google Shape;185;g34d3bb9e894_0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2100" y="761250"/>
            <a:ext cx="5618266" cy="3973374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4d3bb9e894_0_26"/>
          <p:cNvSpPr/>
          <p:nvPr/>
        </p:nvSpPr>
        <p:spPr>
          <a:xfrm>
            <a:off x="2407600" y="941525"/>
            <a:ext cx="6417600" cy="35700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4d3bb9e894_0_26"/>
          <p:cNvSpPr txBox="1"/>
          <p:nvPr>
            <p:ph type="title"/>
          </p:nvPr>
        </p:nvSpPr>
        <p:spPr>
          <a:xfrm>
            <a:off x="311700" y="1763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Plan</a:t>
            </a:r>
            <a:endParaRPr/>
          </a:p>
        </p:txBody>
      </p:sp>
      <p:sp>
        <p:nvSpPr>
          <p:cNvPr id="192" name="Google Shape;192;g34d3bb9e894_0_26"/>
          <p:cNvSpPr txBox="1"/>
          <p:nvPr>
            <p:ph idx="1" type="body"/>
          </p:nvPr>
        </p:nvSpPr>
        <p:spPr>
          <a:xfrm>
            <a:off x="311700" y="1152475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Prince George’s County Public Schools</a:t>
            </a:r>
            <a:endParaRPr>
              <a:solidFill>
                <a:schemeClr val="accent6"/>
              </a:solidFill>
              <a:extLst>
                <a:ext uri="http://customooxmlschemas.google.com/">
                  <go:slidesCustomData xmlns:go="http://customooxmlschemas.google.com/" textRoundtripDataId="13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Middle School &amp; High School</a:t>
            </a:r>
            <a:endParaRPr/>
          </a:p>
        </p:txBody>
      </p:sp>
      <p:pic>
        <p:nvPicPr>
          <p:cNvPr id="193" name="Google Shape;193;g34d3bb9e894_0_26"/>
          <p:cNvPicPr preferRelativeResize="0"/>
          <p:nvPr/>
        </p:nvPicPr>
        <p:blipFill rotWithShape="1">
          <a:blip r:embed="rId4">
            <a:alphaModFix/>
          </a:blip>
          <a:srcRect b="89111" l="0" r="0" t="0"/>
          <a:stretch/>
        </p:blipFill>
        <p:spPr>
          <a:xfrm>
            <a:off x="2407500" y="941525"/>
            <a:ext cx="6417801" cy="49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4d3bb9e894_0_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07500" y="1400207"/>
            <a:ext cx="6417790" cy="3087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4d3bb9e894_0_34"/>
          <p:cNvSpPr txBox="1"/>
          <p:nvPr>
            <p:ph type="title"/>
          </p:nvPr>
        </p:nvSpPr>
        <p:spPr>
          <a:xfrm>
            <a:off x="311700" y="150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Plan</a:t>
            </a:r>
            <a:endParaRPr/>
          </a:p>
        </p:txBody>
      </p:sp>
      <p:sp>
        <p:nvSpPr>
          <p:cNvPr id="200" name="Google Shape;200;g34d3bb9e894_0_34"/>
          <p:cNvSpPr txBox="1"/>
          <p:nvPr>
            <p:ph idx="1" type="body"/>
          </p:nvPr>
        </p:nvSpPr>
        <p:spPr>
          <a:xfrm>
            <a:off x="311700" y="1152475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Prince George’s County Public Schools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01" name="Google Shape;201;g34d3bb9e894_0_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07500" y="789125"/>
            <a:ext cx="6312219" cy="3820975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4d3bb9e894_0_40"/>
          <p:cNvSpPr txBox="1"/>
          <p:nvPr>
            <p:ph type="title"/>
          </p:nvPr>
        </p:nvSpPr>
        <p:spPr>
          <a:xfrm>
            <a:off x="162925" y="125175"/>
            <a:ext cx="2590500" cy="12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</a:t>
            </a:r>
            <a:endParaRPr/>
          </a:p>
        </p:txBody>
      </p:sp>
      <p:sp>
        <p:nvSpPr>
          <p:cNvPr id="207" name="Google Shape;207;g34d3bb9e894_0_40"/>
          <p:cNvSpPr txBox="1"/>
          <p:nvPr>
            <p:ph idx="1" type="body"/>
          </p:nvPr>
        </p:nvSpPr>
        <p:spPr>
          <a:xfrm>
            <a:off x="311700" y="1762075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Queen Anne’s County Public Schools</a:t>
            </a:r>
            <a:endParaRPr>
              <a:solidFill>
                <a:schemeClr val="accent6"/>
              </a:solidFill>
              <a:extLst>
                <a:ext uri="http://customooxmlschemas.google.com/">
                  <go:slidesCustomData xmlns:go="http://customooxmlschemas.google.com/" textRoundtripDataId="17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18"/>
                  </a:ext>
                </a:extLst>
              </a:rPr>
              <a:t>Elementary School</a:t>
            </a:r>
            <a:endParaRPr/>
          </a:p>
        </p:txBody>
      </p:sp>
      <p:pic>
        <p:nvPicPr>
          <p:cNvPr id="208" name="Google Shape;208;g34d3bb9e894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9875" y="159875"/>
            <a:ext cx="5405925" cy="443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34d3bb9e894_0_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29875" y="625975"/>
            <a:ext cx="5405925" cy="430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34d3bb9e894_0_40"/>
          <p:cNvSpPr/>
          <p:nvPr/>
        </p:nvSpPr>
        <p:spPr>
          <a:xfrm>
            <a:off x="2628300" y="137075"/>
            <a:ext cx="5407500" cy="47943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4d3bb9e894_0_48"/>
          <p:cNvSpPr txBox="1"/>
          <p:nvPr>
            <p:ph type="title"/>
          </p:nvPr>
        </p:nvSpPr>
        <p:spPr>
          <a:xfrm>
            <a:off x="162925" y="125175"/>
            <a:ext cx="2590500" cy="12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</a:t>
            </a:r>
            <a:endParaRPr/>
          </a:p>
        </p:txBody>
      </p:sp>
      <p:sp>
        <p:nvSpPr>
          <p:cNvPr id="216" name="Google Shape;216;g34d3bb9e894_0_48"/>
          <p:cNvSpPr txBox="1"/>
          <p:nvPr>
            <p:ph idx="1" type="body"/>
          </p:nvPr>
        </p:nvSpPr>
        <p:spPr>
          <a:xfrm>
            <a:off x="311700" y="1762075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19"/>
                  </a:ext>
                </a:extLst>
              </a:rPr>
              <a:t>Queen Anne’s County Public Schools</a:t>
            </a:r>
            <a:endParaRPr>
              <a:solidFill>
                <a:schemeClr val="accent6"/>
              </a:solidFill>
              <a:extLst>
                <a:ext uri="http://customooxmlschemas.google.com/">
                  <go:slidesCustomData xmlns:go="http://customooxmlschemas.google.com/" textRoundtripDataId="20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21"/>
                  </a:ext>
                </a:extLst>
              </a:rPr>
              <a:t>Middle School</a:t>
            </a:r>
            <a:endParaRPr/>
          </a:p>
        </p:txBody>
      </p:sp>
      <p:pic>
        <p:nvPicPr>
          <p:cNvPr id="217" name="Google Shape;217;g34d3bb9e894_0_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7825" y="997400"/>
            <a:ext cx="6360875" cy="52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4d3bb9e894_0_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2138" y="1504375"/>
            <a:ext cx="6372225" cy="22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34d3bb9e894_0_48"/>
          <p:cNvSpPr/>
          <p:nvPr/>
        </p:nvSpPr>
        <p:spPr>
          <a:xfrm>
            <a:off x="2467825" y="997400"/>
            <a:ext cx="6360900" cy="27645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4d3bb9e894_0_56"/>
          <p:cNvSpPr txBox="1"/>
          <p:nvPr>
            <p:ph type="title"/>
          </p:nvPr>
        </p:nvSpPr>
        <p:spPr>
          <a:xfrm>
            <a:off x="162925" y="125175"/>
            <a:ext cx="2590500" cy="12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</a:t>
            </a:r>
            <a:endParaRPr/>
          </a:p>
        </p:txBody>
      </p:sp>
      <p:sp>
        <p:nvSpPr>
          <p:cNvPr id="225" name="Google Shape;225;g34d3bb9e894_0_56"/>
          <p:cNvSpPr txBox="1"/>
          <p:nvPr>
            <p:ph idx="1" type="body"/>
          </p:nvPr>
        </p:nvSpPr>
        <p:spPr>
          <a:xfrm>
            <a:off x="311700" y="1762075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22"/>
                  </a:ext>
                </a:extLst>
              </a:rPr>
              <a:t>Queen Anne’s County Public Schools</a:t>
            </a:r>
            <a:endParaRPr>
              <a:solidFill>
                <a:schemeClr val="accent6"/>
              </a:solidFill>
              <a:extLst>
                <a:ext uri="http://customooxmlschemas.google.com/">
                  <go:slidesCustomData xmlns:go="http://customooxmlschemas.google.com/" textRoundtripDataId="23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24"/>
                  </a:ext>
                </a:extLst>
              </a:rPr>
              <a:t>High School</a:t>
            </a:r>
            <a:endParaRPr/>
          </a:p>
        </p:txBody>
      </p:sp>
      <p:pic>
        <p:nvPicPr>
          <p:cNvPr id="226" name="Google Shape;226;g34d3bb9e894_0_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5100" y="1141025"/>
            <a:ext cx="6499949" cy="2751875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How do you see a district or county-wide Environmental Literacy Plan helping the implementation and continuation of a MWEE?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232" name="Google Shape;2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651" y="789026"/>
            <a:ext cx="3565450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Activity 1</a:t>
            </a:r>
            <a:endParaRPr/>
          </a:p>
        </p:txBody>
      </p:sp>
      <p:sp>
        <p:nvSpPr>
          <p:cNvPr id="106" name="Google Shape;106;p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3000"/>
              <a:t>Reflecting on MWEE 101 Online Course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title"/>
          </p:nvPr>
        </p:nvSpPr>
        <p:spPr>
          <a:xfrm>
            <a:off x="364525" y="1343375"/>
            <a:ext cx="2542200" cy="21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Essential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Elements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&amp;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Supporting Practices</a:t>
            </a: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4211" l="4074" r="4331" t="4203"/>
          <a:stretch/>
        </p:blipFill>
        <p:spPr>
          <a:xfrm>
            <a:off x="4118625" y="355800"/>
            <a:ext cx="4431900" cy="4431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are the core elements (policies, standards, efforts, etc.) that guide the way you approach teaching environmental literacy in Maryland?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335975" y="4510200"/>
            <a:ext cx="40452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" sz="42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Activity 2</a:t>
            </a:r>
            <a:endParaRPr b="0" i="0" sz="4200" u="none" cap="none" strike="noStrike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851" y="483901"/>
            <a:ext cx="3565450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Three Key Pieces of Policy</a:t>
            </a:r>
            <a:endParaRPr/>
          </a:p>
        </p:txBody>
      </p:sp>
      <p:pic>
        <p:nvPicPr>
          <p:cNvPr id="125" name="Google Shape;125;p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7150" y="1222988"/>
            <a:ext cx="2710700" cy="24945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6" name="Google Shape;126;p5"/>
          <p:cNvSpPr/>
          <p:nvPr/>
        </p:nvSpPr>
        <p:spPr>
          <a:xfrm>
            <a:off x="416175" y="1223000"/>
            <a:ext cx="2710800" cy="2494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6207575" y="1223000"/>
            <a:ext cx="2710800" cy="2494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6207575" y="2804150"/>
            <a:ext cx="27108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 Green Classrooms</a:t>
            </a:r>
            <a:endParaRPr b="1" i="0" sz="2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9" name="Google Shape;129;p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2875" y="1342825"/>
            <a:ext cx="20574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386625" y="3079450"/>
            <a:ext cx="27108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COMAR</a:t>
            </a:r>
            <a:endParaRPr b="1" i="0" sz="2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1" name="Google Shape;131;p5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62973" y="1530600"/>
            <a:ext cx="2400014" cy="11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State Education Standards in Maryland</a:t>
            </a: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416175" y="1223000"/>
            <a:ext cx="2710800" cy="2494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6207575" y="1223000"/>
            <a:ext cx="2710800" cy="2494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6207575" y="2639925"/>
            <a:ext cx="27108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Maryland Environmental Literacy Standards</a:t>
            </a:r>
            <a:endParaRPr b="1" i="0" sz="1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0" name="Google Shape;140;p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625" y="1770650"/>
            <a:ext cx="2465100" cy="132577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/>
          <p:nvPr/>
        </p:nvSpPr>
        <p:spPr>
          <a:xfrm>
            <a:off x="3311875" y="1223025"/>
            <a:ext cx="2710800" cy="2494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84119" y="1328487"/>
            <a:ext cx="1766304" cy="228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58823" y="1461100"/>
            <a:ext cx="2400014" cy="11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2400">
                <a:latin typeface="Proxima Nova Semibold"/>
                <a:ea typeface="Proxima Nova Semibold"/>
                <a:cs typeface="Proxima Nova Semibold"/>
                <a:sym typeface="Proxima Nova Semibold"/>
              </a:rPr>
              <a:t>How can MWEEs help to meet multiple state policies and standards? </a:t>
            </a:r>
            <a:endParaRPr sz="24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776" y="788901"/>
            <a:ext cx="3565450" cy="35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Plans</a:t>
            </a:r>
            <a:endParaRPr/>
          </a:p>
        </p:txBody>
      </p:sp>
      <p:sp>
        <p:nvSpPr>
          <p:cNvPr id="155" name="Google Shape;155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[Copy or link your district’s Environmental Literacy Plan here or use the examples pasted on the following slides]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7ABF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d3bb9e894_0_0"/>
          <p:cNvSpPr txBox="1"/>
          <p:nvPr>
            <p:ph type="title"/>
          </p:nvPr>
        </p:nvSpPr>
        <p:spPr>
          <a:xfrm>
            <a:off x="311700" y="150750"/>
            <a:ext cx="298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Environmental Literacy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</a:t>
            </a:r>
            <a:endParaRPr/>
          </a:p>
        </p:txBody>
      </p:sp>
      <p:sp>
        <p:nvSpPr>
          <p:cNvPr id="161" name="Google Shape;161;g34d3bb9e894_0_0"/>
          <p:cNvSpPr txBox="1"/>
          <p:nvPr>
            <p:ph idx="1" type="body"/>
          </p:nvPr>
        </p:nvSpPr>
        <p:spPr>
          <a:xfrm>
            <a:off x="311700" y="1893775"/>
            <a:ext cx="1943400" cy="18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Anne Arundel County Public Schools</a:t>
            </a:r>
            <a:endParaRPr>
              <a:solidFill>
                <a:schemeClr val="accent6"/>
              </a:solidFill>
              <a:extLst>
                <a:ext uri="http://customooxmlschemas.google.com/">
                  <go:slidesCustomData xmlns:go="http://customooxmlschemas.google.com/" textRoundtripDataId="1"/>
                </a:ext>
              </a:extLs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Elementary School</a:t>
            </a:r>
            <a:endParaRPr/>
          </a:p>
        </p:txBody>
      </p:sp>
      <p:pic>
        <p:nvPicPr>
          <p:cNvPr id="162" name="Google Shape;162;g34d3bb9e894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5100" y="723450"/>
            <a:ext cx="6731774" cy="398995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WEE">
  <a:themeElements>
    <a:clrScheme name="Simple Light">
      <a:dk1>
        <a:srgbClr val="FFFFFF"/>
      </a:dk1>
      <a:lt1>
        <a:srgbClr val="039BE5"/>
      </a:lt1>
      <a:dk2>
        <a:srgbClr val="404040"/>
      </a:dk2>
      <a:lt2>
        <a:srgbClr val="EEEEEE"/>
      </a:lt2>
      <a:accent1>
        <a:srgbClr val="FF791A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WEE">
  <a:themeElements>
    <a:clrScheme name="Simple Light">
      <a:dk1>
        <a:srgbClr val="FFFFFF"/>
      </a:dk1>
      <a:lt1>
        <a:srgbClr val="039BE5"/>
      </a:lt1>
      <a:dk2>
        <a:srgbClr val="404040"/>
      </a:dk2>
      <a:lt2>
        <a:srgbClr val="EEEEEE"/>
      </a:lt2>
      <a:accent1>
        <a:srgbClr val="FF791A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