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0" strictFirstAndLastChars="0" saveSubsetFonts="1" showSpecialPlsOnTitleSld="0">
  <p:sldMasterIdLst>
    <p:sldMasterId id="2147483648" r:id="rId5"/>
    <p:sldMasterId id="214748365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Proxima Nova"/>
      <p:regular r:id="rId26"/>
      <p:bold r:id="rId27"/>
      <p:italic r:id="rId28"/>
      <p:boldItalic r:id="rId29"/>
    </p:embeddedFont>
    <p:embeddedFont>
      <p:font typeface="Proxima Nova Extrabold"/>
      <p:bold r:id="rId30"/>
    </p:embeddedFont>
    <p:embeddedFont>
      <p:font typeface="Proxima Nova Semibold"/>
      <p:regular r:id="rId31"/>
      <p:bold r:id="rId32"/>
      <p:boldItalic r:id="rId33"/>
    </p:embeddedFont>
    <p:embeddedFont>
      <p:font typeface="Century Gothic"/>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8" roundtripDataSignature="AMtx7mjOvM8CmOFhaYMoNDmtMevcvPHN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DB6F9B-ECCA-43CA-B05F-9EBAADF56BD0}">
  <a:tblStyle styleId="{B1DB6F9B-ECCA-43CA-B05F-9EBAADF56BD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ProximaNova-regular.fntdata"/><Relationship Id="rId25" Type="http://schemas.openxmlformats.org/officeDocument/2006/relationships/slide" Target="slides/slide18.xml"/><Relationship Id="rId28" Type="http://schemas.openxmlformats.org/officeDocument/2006/relationships/font" Target="fonts/ProximaNova-italic.fntdata"/><Relationship Id="rId27" Type="http://schemas.openxmlformats.org/officeDocument/2006/relationships/font" Target="fonts/ProximaNova-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ProximaNova-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roximaNovaSemibold-regular.fntdata"/><Relationship Id="rId30" Type="http://schemas.openxmlformats.org/officeDocument/2006/relationships/font" Target="fonts/ProximaNovaExtrabold-bold.fntdata"/><Relationship Id="rId11" Type="http://schemas.openxmlformats.org/officeDocument/2006/relationships/slide" Target="slides/slide4.xml"/><Relationship Id="rId33" Type="http://schemas.openxmlformats.org/officeDocument/2006/relationships/font" Target="fonts/ProximaNovaSemibold-boldItalic.fntdata"/><Relationship Id="rId10" Type="http://schemas.openxmlformats.org/officeDocument/2006/relationships/slide" Target="slides/slide3.xml"/><Relationship Id="rId32" Type="http://schemas.openxmlformats.org/officeDocument/2006/relationships/font" Target="fonts/ProximaNovaSemibold-bold.fntdata"/><Relationship Id="rId13" Type="http://schemas.openxmlformats.org/officeDocument/2006/relationships/slide" Target="slides/slide6.xml"/><Relationship Id="rId35" Type="http://schemas.openxmlformats.org/officeDocument/2006/relationships/font" Target="fonts/CenturyGothic-bold.fntdata"/><Relationship Id="rId12" Type="http://schemas.openxmlformats.org/officeDocument/2006/relationships/slide" Target="slides/slide5.xml"/><Relationship Id="rId34" Type="http://schemas.openxmlformats.org/officeDocument/2006/relationships/font" Target="fonts/CenturyGothic-regular.fntdata"/><Relationship Id="rId15" Type="http://schemas.openxmlformats.org/officeDocument/2006/relationships/slide" Target="slides/slide8.xml"/><Relationship Id="rId37" Type="http://schemas.openxmlformats.org/officeDocument/2006/relationships/font" Target="fonts/CenturyGothic-boldItalic.fntdata"/><Relationship Id="rId14" Type="http://schemas.openxmlformats.org/officeDocument/2006/relationships/slide" Target="slides/slide7.xml"/><Relationship Id="rId36" Type="http://schemas.openxmlformats.org/officeDocument/2006/relationships/font" Target="fonts/CenturyGothic-italic.fntdata"/><Relationship Id="rId17" Type="http://schemas.openxmlformats.org/officeDocument/2006/relationships/slide" Target="slides/slide10.xml"/><Relationship Id="rId16" Type="http://schemas.openxmlformats.org/officeDocument/2006/relationships/slide" Target="slides/slide9.xml"/><Relationship Id="rId38" Type="http://customschemas.google.com/relationships/presentationmetadata" Target="meta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Page 9</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0:notes"/>
          <p:cNvSpPr txBox="1"/>
          <p:nvPr>
            <p:ph idx="1" type="body"/>
          </p:nvPr>
        </p:nvSpPr>
        <p:spPr>
          <a:xfrm>
            <a:off x="685800" y="4343400"/>
            <a:ext cx="5486400" cy="411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Page 13 - 14</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1:notes"/>
          <p:cNvSpPr txBox="1"/>
          <p:nvPr>
            <p:ph idx="1" type="body"/>
          </p:nvPr>
        </p:nvSpPr>
        <p:spPr>
          <a:xfrm>
            <a:off x="685800" y="4343400"/>
            <a:ext cx="5486400" cy="411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Page 14 - 15</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2:notes"/>
          <p:cNvSpPr txBox="1"/>
          <p:nvPr>
            <p:ph idx="1" type="body"/>
          </p:nvPr>
        </p:nvSpPr>
        <p:spPr>
          <a:xfrm>
            <a:off x="685800" y="4343400"/>
            <a:ext cx="5486400" cy="411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Page 14 - 15</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Page 18</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Page 10</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Page 19 (Not in Guide) – Should this be in the guide????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Page 19</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8:notes"/>
          <p:cNvSpPr txBox="1"/>
          <p:nvPr>
            <p:ph idx="1" type="body"/>
          </p:nvPr>
        </p:nvSpPr>
        <p:spPr>
          <a:xfrm>
            <a:off x="685800" y="4343400"/>
            <a:ext cx="5486400" cy="411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Page 14 - 15</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Page 10</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Page 10</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Page 10</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1000"/>
              </a:spcBef>
              <a:spcAft>
                <a:spcPts val="0"/>
              </a:spcAft>
              <a:buSzPts val="1100"/>
              <a:buNone/>
            </a:pPr>
            <a:r>
              <a:rPr lang="en"/>
              <a:t>Page 11</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6:notes"/>
          <p:cNvSpPr txBox="1"/>
          <p:nvPr>
            <p:ph idx="1" type="body"/>
          </p:nvPr>
        </p:nvSpPr>
        <p:spPr>
          <a:xfrm>
            <a:off x="685800" y="4400550"/>
            <a:ext cx="5486400" cy="360030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Page 11</a:t>
            </a:r>
            <a:endParaRPr b="0" i="0" sz="1200" u="none" cap="none" strike="noStrike">
              <a:solidFill>
                <a:schemeClr val="dk1"/>
              </a:solidFill>
              <a:latin typeface="Calibri"/>
              <a:ea typeface="Calibri"/>
              <a:cs typeface="Calibri"/>
              <a:sym typeface="Calibri"/>
            </a:endParaRPr>
          </a:p>
        </p:txBody>
      </p:sp>
      <p:sp>
        <p:nvSpPr>
          <p:cNvPr id="128" name="Google Shape;128;p6:notes"/>
          <p:cNvSpPr txBox="1"/>
          <p:nvPr>
            <p:ph idx="12" type="sldNum"/>
          </p:nvPr>
        </p:nvSpPr>
        <p:spPr>
          <a:xfrm>
            <a:off x="3884614" y="8685218"/>
            <a:ext cx="2971800" cy="4587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a:t>Page 12 - 13</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8:notes"/>
          <p:cNvSpPr txBox="1"/>
          <p:nvPr>
            <p:ph idx="1" type="body"/>
          </p:nvPr>
        </p:nvSpPr>
        <p:spPr>
          <a:xfrm>
            <a:off x="685800" y="4343400"/>
            <a:ext cx="5486400" cy="41151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a:t>Page 12 - 13</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9:notes"/>
          <p:cNvSpPr txBox="1"/>
          <p:nvPr>
            <p:ph idx="1" type="body"/>
          </p:nvPr>
        </p:nvSpPr>
        <p:spPr>
          <a:xfrm>
            <a:off x="685800" y="4343400"/>
            <a:ext cx="5486400" cy="41151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a:t>Page 12 - 13</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 name="Shape 9"/>
        <p:cNvGrpSpPr/>
        <p:nvPr/>
      </p:nvGrpSpPr>
      <p:grpSpPr>
        <a:xfrm>
          <a:off x="0" y="0"/>
          <a:ext cx="0" cy="0"/>
          <a:chOff x="0" y="0"/>
          <a:chExt cx="0" cy="0"/>
        </a:xfrm>
      </p:grpSpPr>
      <p:sp>
        <p:nvSpPr>
          <p:cNvPr id="10" name="Google Shape;10;p2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solidFill>
                  <a:srgbClr val="0274AB"/>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 name="Google Shape;11;p2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solidFill>
                  <a:srgbClr val="0274AB"/>
                </a:solidFill>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2" name="Google Shape;1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 name="Shape 46"/>
        <p:cNvGrpSpPr/>
        <p:nvPr/>
      </p:nvGrpSpPr>
      <p:grpSpPr>
        <a:xfrm>
          <a:off x="0" y="0"/>
          <a:ext cx="0" cy="0"/>
          <a:chOff x="0" y="0"/>
          <a:chExt cx="0" cy="0"/>
        </a:xfrm>
      </p:grpSpPr>
      <p:sp>
        <p:nvSpPr>
          <p:cNvPr id="47" name="Google Shape;47;p2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Proxima Nova Extrabold"/>
              <a:buNone/>
              <a:defRPr sz="5200">
                <a:solidFill>
                  <a:srgbClr val="0274AB"/>
                </a:solidFill>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8" name="Google Shape;48;p2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Proxima Nova Semibold"/>
              <a:buNone/>
              <a:defRPr sz="2800">
                <a:solidFill>
                  <a:srgbClr val="0274AB"/>
                </a:solidFill>
                <a:latin typeface="Proxima Nova Semibold"/>
                <a:ea typeface="Proxima Nova Semibold"/>
                <a:cs typeface="Proxima Nova Semibold"/>
                <a:sym typeface="Proxima Nova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9" name="Google Shape;4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solidFill>
                  <a:srgbClr val="0274A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 name="Google Shape;5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3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Proxima Nova Extrabold"/>
              <a:buNone/>
              <a:defRPr sz="3600">
                <a:solidFill>
                  <a:srgbClr val="0274AB"/>
                </a:solidFill>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5" name="Google Shape;55;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 name="Shape 56"/>
        <p:cNvGrpSpPr/>
        <p:nvPr/>
      </p:nvGrpSpPr>
      <p:grpSpPr>
        <a:xfrm>
          <a:off x="0" y="0"/>
          <a:ext cx="0" cy="0"/>
          <a:chOff x="0" y="0"/>
          <a:chExt cx="0" cy="0"/>
        </a:xfrm>
      </p:grpSpPr>
      <p:sp>
        <p:nvSpPr>
          <p:cNvPr id="57" name="Google Shape;57;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solidFill>
                  <a:srgbClr val="0274A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 name="Google Shape;58;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Proxima Nova Semibold"/>
              <a:buChar char="●"/>
              <a:defRPr>
                <a:solidFill>
                  <a:srgbClr val="0274AB"/>
                </a:solidFill>
                <a:latin typeface="Proxima Nova Semibold"/>
                <a:ea typeface="Proxima Nova Semibold"/>
                <a:cs typeface="Proxima Nova Semibold"/>
                <a:sym typeface="Proxima Nova Semibold"/>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9" name="Google Shape;59;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0" name="Shape 60"/>
        <p:cNvGrpSpPr/>
        <p:nvPr/>
      </p:nvGrpSpPr>
      <p:grpSpPr>
        <a:xfrm>
          <a:off x="0" y="0"/>
          <a:ext cx="0" cy="0"/>
          <a:chOff x="0" y="0"/>
          <a:chExt cx="0" cy="0"/>
        </a:xfrm>
      </p:grpSpPr>
      <p:sp>
        <p:nvSpPr>
          <p:cNvPr id="61" name="Google Shape;61;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solidFill>
                  <a:srgbClr val="0274A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 name="Google Shape;62;p3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solidFill>
                  <a:srgbClr val="0274AB"/>
                </a:solidFill>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3" name="Google Shape;63;p3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solidFill>
                  <a:srgbClr val="0274AB"/>
                </a:solidFill>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4" name="Google Shape;64;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5" name="Shape 65"/>
        <p:cNvGrpSpPr/>
        <p:nvPr/>
      </p:nvGrpSpPr>
      <p:grpSpPr>
        <a:xfrm>
          <a:off x="0" y="0"/>
          <a:ext cx="0" cy="0"/>
          <a:chOff x="0" y="0"/>
          <a:chExt cx="0" cy="0"/>
        </a:xfrm>
      </p:grpSpPr>
      <p:sp>
        <p:nvSpPr>
          <p:cNvPr id="66" name="Google Shape;66;p3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solidFill>
                  <a:srgbClr val="0274AB"/>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7" name="Google Shape;6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 name="Shape 68"/>
        <p:cNvGrpSpPr/>
        <p:nvPr/>
      </p:nvGrpSpPr>
      <p:grpSpPr>
        <a:xfrm>
          <a:off x="0" y="0"/>
          <a:ext cx="0" cy="0"/>
          <a:chOff x="0" y="0"/>
          <a:chExt cx="0" cy="0"/>
        </a:xfrm>
      </p:grpSpPr>
      <p:sp>
        <p:nvSpPr>
          <p:cNvPr id="69" name="Google Shape;69;p3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70" name="Google Shape;70;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1" name="Shape 71"/>
        <p:cNvGrpSpPr/>
        <p:nvPr/>
      </p:nvGrpSpPr>
      <p:grpSpPr>
        <a:xfrm>
          <a:off x="0" y="0"/>
          <a:ext cx="0" cy="0"/>
          <a:chOff x="0" y="0"/>
          <a:chExt cx="0" cy="0"/>
        </a:xfrm>
      </p:grpSpPr>
      <p:sp>
        <p:nvSpPr>
          <p:cNvPr id="72" name="Google Shape;72;p3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3" name="Google Shape;73;p3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74" name="Google Shape;7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 name="Shape 13"/>
        <p:cNvGrpSpPr/>
        <p:nvPr/>
      </p:nvGrpSpPr>
      <p:grpSpPr>
        <a:xfrm>
          <a:off x="0" y="0"/>
          <a:ext cx="0" cy="0"/>
          <a:chOff x="0" y="0"/>
          <a:chExt cx="0" cy="0"/>
        </a:xfrm>
      </p:grpSpPr>
      <p:sp>
        <p:nvSpPr>
          <p:cNvPr id="14" name="Google Shape;14;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solidFill>
                  <a:srgbClr val="0274A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 name="Shape 22"/>
        <p:cNvGrpSpPr/>
        <p:nvPr/>
      </p:nvGrpSpPr>
      <p:grpSpPr>
        <a:xfrm>
          <a:off x="0" y="0"/>
          <a:ext cx="0" cy="0"/>
          <a:chOff x="0" y="0"/>
          <a:chExt cx="0" cy="0"/>
        </a:xfrm>
      </p:grpSpPr>
      <p:sp>
        <p:nvSpPr>
          <p:cNvPr id="23" name="Google Shape;23;p2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5" name="Google Shape;25;p2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6" name="Google Shape;26;p2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7" name="Google Shape;2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2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Proxima Nova Extrabold"/>
              <a:buNone/>
              <a:defRPr sz="5200">
                <a:solidFill>
                  <a:srgbClr val="0274AB"/>
                </a:solidFill>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0" name="Google Shape;30;p2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Proxima Nova Semibold"/>
              <a:buNone/>
              <a:defRPr sz="2800">
                <a:latin typeface="Proxima Nova Semibold"/>
                <a:ea typeface="Proxima Nova Semibold"/>
                <a:cs typeface="Proxima Nova Semibold"/>
                <a:sym typeface="Proxima Nova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1" name="Google Shape;3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2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2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 name="Google Shape;35;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3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8" name="Google Shape;3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 name="Shape 39"/>
        <p:cNvGrpSpPr/>
        <p:nvPr/>
      </p:nvGrpSpPr>
      <p:grpSpPr>
        <a:xfrm>
          <a:off x="0" y="0"/>
          <a:ext cx="0" cy="0"/>
          <a:chOff x="0" y="0"/>
          <a:chExt cx="0" cy="0"/>
        </a:xfrm>
      </p:grpSpPr>
      <p:sp>
        <p:nvSpPr>
          <p:cNvPr id="40" name="Google Shape;40;p3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1" name="Google Shape;41;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0"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8D8D8"/>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Proxima Nova Semibold"/>
              <a:buNone/>
              <a:defRPr b="0" i="0" sz="2800" u="none" cap="none" strike="noStrike">
                <a:solidFill>
                  <a:schemeClr val="dk1"/>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8D8D8"/>
        </a:solidFill>
      </p:bgPr>
    </p:bg>
    <p:spTree>
      <p:nvGrpSpPr>
        <p:cNvPr id="42" name="Shape 42"/>
        <p:cNvGrpSpPr/>
        <p:nvPr/>
      </p:nvGrpSpPr>
      <p:grpSpPr>
        <a:xfrm>
          <a:off x="0" y="0"/>
          <a:ext cx="0" cy="0"/>
          <a:chOff x="0" y="0"/>
          <a:chExt cx="0" cy="0"/>
        </a:xfrm>
      </p:grpSpPr>
      <p:sp>
        <p:nvSpPr>
          <p:cNvPr id="43" name="Google Shape;43;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Proxima Nova Semibold"/>
              <a:buNone/>
              <a:defRPr b="0" i="0" sz="2800" u="none" cap="none" strike="noStrike">
                <a:solidFill>
                  <a:schemeClr val="dk1"/>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4" name="Google Shape;44;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45" name="Google Shape;4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education.delaware.gov/about-doe/vis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education.delaware.gov/about-doe/vis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chesapeakebay.net/what/goals/environmental_literacy" TargetMode="External"/><Relationship Id="rId4" Type="http://schemas.openxmlformats.org/officeDocument/2006/relationships/image" Target="../media/image5.png"/><Relationship Id="rId9"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
          <p:cNvSpPr txBox="1"/>
          <p:nvPr>
            <p:ph type="title"/>
          </p:nvPr>
        </p:nvSpPr>
        <p:spPr>
          <a:xfrm>
            <a:off x="311700" y="371958"/>
            <a:ext cx="8520600" cy="1989597"/>
          </a:xfrm>
          <a:prstGeom prst="rect">
            <a:avLst/>
          </a:prstGeom>
          <a:noFill/>
          <a:ln>
            <a:noFill/>
          </a:ln>
        </p:spPr>
        <p:txBody>
          <a:bodyPr anchorCtr="0" anchor="b" bIns="91425" lIns="91425" spcFirstLastPara="1" rIns="91425" wrap="square" tIns="91425">
            <a:normAutofit/>
          </a:bodyPr>
          <a:lstStyle/>
          <a:p>
            <a:pPr indent="0" lvl="0" marL="0" rtl="0" algn="ctr">
              <a:lnSpc>
                <a:spcPct val="90000"/>
              </a:lnSpc>
              <a:spcBef>
                <a:spcPts val="0"/>
              </a:spcBef>
              <a:spcAft>
                <a:spcPts val="0"/>
              </a:spcAft>
              <a:buSzPts val="12000"/>
              <a:buNone/>
            </a:pPr>
            <a:r>
              <a:rPr b="1" lang="en" sz="5700"/>
              <a:t>PART 1:</a:t>
            </a:r>
            <a:br>
              <a:rPr b="1" lang="en" sz="5700"/>
            </a:br>
            <a:r>
              <a:rPr b="1" lang="en" sz="5700"/>
              <a:t>Framing the MWEE</a:t>
            </a:r>
            <a:endParaRPr/>
          </a:p>
        </p:txBody>
      </p:sp>
      <p:sp>
        <p:nvSpPr>
          <p:cNvPr id="82" name="Google Shape;82;p1"/>
          <p:cNvSpPr txBox="1"/>
          <p:nvPr>
            <p:ph idx="1" type="body"/>
          </p:nvPr>
        </p:nvSpPr>
        <p:spPr>
          <a:xfrm>
            <a:off x="1255362" y="2571749"/>
            <a:ext cx="7576937" cy="1881275"/>
          </a:xfrm>
          <a:prstGeom prst="rect">
            <a:avLst/>
          </a:prstGeom>
          <a:noFill/>
          <a:ln>
            <a:noFill/>
          </a:ln>
        </p:spPr>
        <p:txBody>
          <a:bodyPr anchorCtr="0" anchor="t" bIns="91425" lIns="91425" spcFirstLastPara="1" rIns="91425" wrap="square" tIns="91425">
            <a:noAutofit/>
          </a:bodyPr>
          <a:lstStyle/>
          <a:p>
            <a:pPr indent="0" lvl="0" marL="114300" rtl="0" algn="l">
              <a:lnSpc>
                <a:spcPct val="150000"/>
              </a:lnSpc>
              <a:spcBef>
                <a:spcPts val="0"/>
              </a:spcBef>
              <a:spcAft>
                <a:spcPts val="0"/>
              </a:spcAft>
              <a:buSzPts val="1400"/>
              <a:buNone/>
            </a:pPr>
            <a:r>
              <a:rPr b="1" lang="en" sz="2000">
                <a:solidFill>
                  <a:schemeClr val="dk2"/>
                </a:solidFill>
                <a:latin typeface="Arial"/>
                <a:ea typeface="Arial"/>
                <a:cs typeface="Arial"/>
                <a:sym typeface="Arial"/>
              </a:rPr>
              <a:t>Activity 1.1</a:t>
            </a:r>
            <a:r>
              <a:rPr lang="en" sz="2000">
                <a:solidFill>
                  <a:schemeClr val="dk2"/>
                </a:solidFill>
                <a:latin typeface="Arial"/>
                <a:ea typeface="Arial"/>
                <a:cs typeface="Arial"/>
                <a:sym typeface="Arial"/>
              </a:rPr>
              <a:t> • </a:t>
            </a:r>
            <a:r>
              <a:rPr lang="en" sz="2000" u="sng">
                <a:solidFill>
                  <a:schemeClr val="dk2"/>
                </a:solidFill>
                <a:latin typeface="Arial"/>
                <a:ea typeface="Arial"/>
                <a:cs typeface="Arial"/>
                <a:sym typeface="Arial"/>
              </a:rPr>
              <a:t>Reflection on MWEE 101 Online Course</a:t>
            </a:r>
            <a:endParaRPr/>
          </a:p>
          <a:p>
            <a:pPr indent="0" lvl="0" marL="114300" rtl="0" algn="l">
              <a:lnSpc>
                <a:spcPct val="150000"/>
              </a:lnSpc>
              <a:spcBef>
                <a:spcPts val="0"/>
              </a:spcBef>
              <a:spcAft>
                <a:spcPts val="0"/>
              </a:spcAft>
              <a:buSzPts val="1400"/>
              <a:buNone/>
            </a:pPr>
            <a:r>
              <a:rPr b="1" lang="en" sz="2000">
                <a:solidFill>
                  <a:schemeClr val="dk2"/>
                </a:solidFill>
                <a:latin typeface="Arial"/>
                <a:ea typeface="Arial"/>
                <a:cs typeface="Arial"/>
                <a:sym typeface="Arial"/>
              </a:rPr>
              <a:t>Activity 1.2</a:t>
            </a:r>
            <a:r>
              <a:rPr lang="en" sz="2000">
                <a:solidFill>
                  <a:schemeClr val="dk2"/>
                </a:solidFill>
                <a:latin typeface="Arial"/>
                <a:ea typeface="Arial"/>
                <a:cs typeface="Arial"/>
                <a:sym typeface="Arial"/>
              </a:rPr>
              <a:t> • </a:t>
            </a:r>
            <a:r>
              <a:rPr lang="en" sz="2000" u="sng">
                <a:solidFill>
                  <a:schemeClr val="dk2"/>
                </a:solidFill>
                <a:latin typeface="Arial"/>
                <a:ea typeface="Arial"/>
                <a:cs typeface="Arial"/>
                <a:sym typeface="Arial"/>
              </a:rPr>
              <a:t>State Policies &amp; State Education Standards</a:t>
            </a:r>
            <a:endParaRPr/>
          </a:p>
          <a:p>
            <a:pPr indent="0" lvl="0" marL="114300" rtl="0" algn="l">
              <a:lnSpc>
                <a:spcPct val="150000"/>
              </a:lnSpc>
              <a:spcBef>
                <a:spcPts val="0"/>
              </a:spcBef>
              <a:spcAft>
                <a:spcPts val="0"/>
              </a:spcAft>
              <a:buSzPts val="1400"/>
              <a:buNone/>
            </a:pPr>
            <a:r>
              <a:rPr b="1" lang="en" sz="2000">
                <a:solidFill>
                  <a:schemeClr val="dk2"/>
                </a:solidFill>
                <a:latin typeface="Arial"/>
                <a:ea typeface="Arial"/>
                <a:cs typeface="Arial"/>
                <a:sym typeface="Arial"/>
              </a:rPr>
              <a:t>Activity 1.3 </a:t>
            </a:r>
            <a:r>
              <a:rPr lang="en" sz="2000">
                <a:solidFill>
                  <a:schemeClr val="dk2"/>
                </a:solidFill>
                <a:latin typeface="Arial"/>
                <a:ea typeface="Arial"/>
                <a:cs typeface="Arial"/>
                <a:sym typeface="Arial"/>
              </a:rPr>
              <a:t>• </a:t>
            </a:r>
            <a:r>
              <a:rPr lang="en" sz="2000" u="sng">
                <a:solidFill>
                  <a:schemeClr val="dk2"/>
                </a:solidFill>
                <a:latin typeface="Arial"/>
                <a:ea typeface="Arial"/>
                <a:cs typeface="Arial"/>
                <a:sym typeface="Arial"/>
              </a:rPr>
              <a:t>Environmental Literacy Plans</a:t>
            </a:r>
            <a:endParaRPr/>
          </a:p>
        </p:txBody>
      </p:sp>
      <p:sp>
        <p:nvSpPr>
          <p:cNvPr id="83" name="Google Shape;83;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600"/>
              </a:spcAft>
              <a:buSzPts val="1000"/>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ph type="title"/>
          </p:nvPr>
        </p:nvSpPr>
        <p:spPr>
          <a:xfrm>
            <a:off x="368888" y="266812"/>
            <a:ext cx="8520600" cy="864600"/>
          </a:xfrm>
          <a:prstGeom prst="rect">
            <a:avLst/>
          </a:prstGeom>
          <a:noFill/>
          <a:ln>
            <a:noFill/>
          </a:ln>
        </p:spPr>
        <p:txBody>
          <a:bodyPr anchorCtr="0" anchor="ctr" bIns="91425" lIns="91425" spcFirstLastPara="1" rIns="91425" wrap="square" tIns="91425">
            <a:normAutofit/>
          </a:bodyPr>
          <a:lstStyle/>
          <a:p>
            <a:pPr indent="0" lvl="0" marL="0" rtl="0" algn="ctr">
              <a:lnSpc>
                <a:spcPct val="107916"/>
              </a:lnSpc>
              <a:spcBef>
                <a:spcPts val="0"/>
              </a:spcBef>
              <a:spcAft>
                <a:spcPts val="0"/>
              </a:spcAft>
              <a:buSzPts val="2800"/>
              <a:buNone/>
            </a:pPr>
            <a:r>
              <a:rPr b="1" lang="en" sz="2700">
                <a:latin typeface="Arial"/>
                <a:ea typeface="Arial"/>
                <a:cs typeface="Arial"/>
                <a:sym typeface="Arial"/>
              </a:rPr>
              <a:t>Portrait of an Environmentally Literate Citizen</a:t>
            </a:r>
            <a:endParaRPr b="1" sz="2700">
              <a:latin typeface="Arial"/>
              <a:ea typeface="Arial"/>
              <a:cs typeface="Arial"/>
              <a:sym typeface="Arial"/>
            </a:endParaRPr>
          </a:p>
        </p:txBody>
      </p:sp>
      <p:grpSp>
        <p:nvGrpSpPr>
          <p:cNvPr id="163" name="Google Shape;163;p10"/>
          <p:cNvGrpSpPr/>
          <p:nvPr/>
        </p:nvGrpSpPr>
        <p:grpSpPr>
          <a:xfrm>
            <a:off x="879024" y="1485226"/>
            <a:ext cx="1734207" cy="1721594"/>
            <a:chOff x="254512" y="1131412"/>
            <a:chExt cx="1734207" cy="1721594"/>
          </a:xfrm>
        </p:grpSpPr>
        <p:sp>
          <p:nvSpPr>
            <p:cNvPr id="164" name="Google Shape;164;p10"/>
            <p:cNvSpPr/>
            <p:nvPr/>
          </p:nvSpPr>
          <p:spPr>
            <a:xfrm>
              <a:off x="254512" y="1131412"/>
              <a:ext cx="1734207" cy="1721594"/>
            </a:xfrm>
            <a:prstGeom prst="ellipse">
              <a:avLst/>
            </a:prstGeom>
            <a:gradFill>
              <a:gsLst>
                <a:gs pos="0">
                  <a:schemeClr val="dk1"/>
                </a:gs>
                <a:gs pos="100000">
                  <a:schemeClr val="dk1"/>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5" name="Google Shape;165;p10"/>
            <p:cNvSpPr txBox="1"/>
            <p:nvPr/>
          </p:nvSpPr>
          <p:spPr>
            <a:xfrm>
              <a:off x="490994" y="1745240"/>
              <a:ext cx="1261241" cy="52322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Prepared for success</a:t>
              </a:r>
              <a:endParaRPr b="0" i="0" sz="1400" u="none" cap="none" strike="noStrike">
                <a:solidFill>
                  <a:srgbClr val="000000"/>
                </a:solidFill>
                <a:latin typeface="Arial"/>
                <a:ea typeface="Arial"/>
                <a:cs typeface="Arial"/>
                <a:sym typeface="Arial"/>
              </a:endParaRPr>
            </a:p>
          </p:txBody>
        </p:sp>
      </p:grpSp>
      <p:grpSp>
        <p:nvGrpSpPr>
          <p:cNvPr id="166" name="Google Shape;166;p10"/>
          <p:cNvGrpSpPr/>
          <p:nvPr/>
        </p:nvGrpSpPr>
        <p:grpSpPr>
          <a:xfrm>
            <a:off x="2720115" y="1499867"/>
            <a:ext cx="1734207" cy="1721594"/>
            <a:chOff x="254512" y="1131412"/>
            <a:chExt cx="1734207" cy="1721594"/>
          </a:xfrm>
        </p:grpSpPr>
        <p:sp>
          <p:nvSpPr>
            <p:cNvPr id="167" name="Google Shape;167;p10"/>
            <p:cNvSpPr/>
            <p:nvPr/>
          </p:nvSpPr>
          <p:spPr>
            <a:xfrm>
              <a:off x="254512" y="1131412"/>
              <a:ext cx="1734207" cy="1721594"/>
            </a:xfrm>
            <a:prstGeom prst="ellipse">
              <a:avLst/>
            </a:prstGeom>
            <a:gradFill>
              <a:gsLst>
                <a:gs pos="0">
                  <a:schemeClr val="dk1"/>
                </a:gs>
                <a:gs pos="100000">
                  <a:schemeClr val="dk1"/>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8" name="Google Shape;168;p10"/>
            <p:cNvSpPr txBox="1"/>
            <p:nvPr/>
          </p:nvSpPr>
          <p:spPr>
            <a:xfrm>
              <a:off x="486872" y="1515155"/>
              <a:ext cx="1261241"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Access to rigorous course of study</a:t>
              </a:r>
              <a:endParaRPr b="0" i="0" sz="1400" u="none" cap="none" strike="noStrike">
                <a:solidFill>
                  <a:srgbClr val="000000"/>
                </a:solidFill>
                <a:latin typeface="Arial"/>
                <a:ea typeface="Arial"/>
                <a:cs typeface="Arial"/>
                <a:sym typeface="Arial"/>
              </a:endParaRPr>
            </a:p>
          </p:txBody>
        </p:sp>
      </p:grpSp>
      <p:grpSp>
        <p:nvGrpSpPr>
          <p:cNvPr id="169" name="Google Shape;169;p10"/>
          <p:cNvGrpSpPr/>
          <p:nvPr/>
        </p:nvGrpSpPr>
        <p:grpSpPr>
          <a:xfrm>
            <a:off x="4561206" y="1499867"/>
            <a:ext cx="1734207" cy="1721594"/>
            <a:chOff x="254512" y="1131412"/>
            <a:chExt cx="1734207" cy="1721594"/>
          </a:xfrm>
        </p:grpSpPr>
        <p:sp>
          <p:nvSpPr>
            <p:cNvPr id="170" name="Google Shape;170;p10"/>
            <p:cNvSpPr/>
            <p:nvPr/>
          </p:nvSpPr>
          <p:spPr>
            <a:xfrm>
              <a:off x="254512" y="1131412"/>
              <a:ext cx="1734207" cy="1721594"/>
            </a:xfrm>
            <a:prstGeom prst="ellipse">
              <a:avLst/>
            </a:prstGeom>
            <a:gradFill>
              <a:gsLst>
                <a:gs pos="0">
                  <a:schemeClr val="dk1"/>
                </a:gs>
                <a:gs pos="100000">
                  <a:schemeClr val="dk1"/>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1" name="Google Shape;171;p10"/>
            <p:cNvSpPr txBox="1"/>
            <p:nvPr/>
          </p:nvSpPr>
          <p:spPr>
            <a:xfrm>
              <a:off x="501788" y="1506329"/>
              <a:ext cx="1261241"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Participated in authentic inquiry-based learning</a:t>
              </a:r>
              <a:endParaRPr b="0" i="0" sz="1400" u="none" cap="none" strike="noStrike">
                <a:solidFill>
                  <a:srgbClr val="000000"/>
                </a:solidFill>
                <a:latin typeface="Arial"/>
                <a:ea typeface="Arial"/>
                <a:cs typeface="Arial"/>
                <a:sym typeface="Arial"/>
              </a:endParaRPr>
            </a:p>
          </p:txBody>
        </p:sp>
      </p:grpSp>
      <p:grpSp>
        <p:nvGrpSpPr>
          <p:cNvPr id="172" name="Google Shape;172;p10"/>
          <p:cNvGrpSpPr/>
          <p:nvPr/>
        </p:nvGrpSpPr>
        <p:grpSpPr>
          <a:xfrm>
            <a:off x="44301" y="3421906"/>
            <a:ext cx="1734207" cy="1721594"/>
            <a:chOff x="254512" y="1131412"/>
            <a:chExt cx="1734207" cy="1721594"/>
          </a:xfrm>
        </p:grpSpPr>
        <p:sp>
          <p:nvSpPr>
            <p:cNvPr id="173" name="Google Shape;173;p10"/>
            <p:cNvSpPr/>
            <p:nvPr/>
          </p:nvSpPr>
          <p:spPr>
            <a:xfrm>
              <a:off x="254512" y="1131412"/>
              <a:ext cx="1734207" cy="1721594"/>
            </a:xfrm>
            <a:prstGeom prst="ellipse">
              <a:avLst/>
            </a:prstGeom>
            <a:gradFill>
              <a:gsLst>
                <a:gs pos="0">
                  <a:schemeClr val="dk1"/>
                </a:gs>
                <a:gs pos="100000">
                  <a:schemeClr val="dk1"/>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4" name="Google Shape;174;p10"/>
            <p:cNvSpPr txBox="1"/>
            <p:nvPr/>
          </p:nvSpPr>
          <p:spPr>
            <a:xfrm>
              <a:off x="490087" y="1483677"/>
              <a:ext cx="1263055"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Analyze local &amp; global environmental issues</a:t>
              </a:r>
              <a:endParaRPr b="0" i="0" sz="1400" u="none" cap="none" strike="noStrike">
                <a:solidFill>
                  <a:srgbClr val="000000"/>
                </a:solidFill>
                <a:latin typeface="Arial"/>
                <a:ea typeface="Arial"/>
                <a:cs typeface="Arial"/>
                <a:sym typeface="Arial"/>
              </a:endParaRPr>
            </a:p>
          </p:txBody>
        </p:sp>
      </p:grpSp>
      <p:grpSp>
        <p:nvGrpSpPr>
          <p:cNvPr id="175" name="Google Shape;175;p10"/>
          <p:cNvGrpSpPr/>
          <p:nvPr/>
        </p:nvGrpSpPr>
        <p:grpSpPr>
          <a:xfrm>
            <a:off x="1874598" y="3390428"/>
            <a:ext cx="1734207" cy="1721594"/>
            <a:chOff x="254512" y="1131412"/>
            <a:chExt cx="1734207" cy="1721594"/>
          </a:xfrm>
        </p:grpSpPr>
        <p:sp>
          <p:nvSpPr>
            <p:cNvPr id="176" name="Google Shape;176;p10"/>
            <p:cNvSpPr/>
            <p:nvPr/>
          </p:nvSpPr>
          <p:spPr>
            <a:xfrm>
              <a:off x="254512" y="1131412"/>
              <a:ext cx="1734207" cy="1721594"/>
            </a:xfrm>
            <a:prstGeom prst="ellipse">
              <a:avLst/>
            </a:prstGeom>
            <a:gradFill>
              <a:gsLst>
                <a:gs pos="0">
                  <a:schemeClr val="dk1"/>
                </a:gs>
                <a:gs pos="100000">
                  <a:schemeClr val="dk1"/>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7" name="Google Shape;177;p10"/>
            <p:cNvSpPr txBox="1"/>
            <p:nvPr/>
          </p:nvSpPr>
          <p:spPr>
            <a:xfrm>
              <a:off x="471189" y="1469346"/>
              <a:ext cx="1300856"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Understand environmental processes &amp; systems</a:t>
              </a:r>
              <a:endParaRPr b="0" i="0" sz="1400" u="none" cap="none" strike="noStrike">
                <a:solidFill>
                  <a:srgbClr val="000000"/>
                </a:solidFill>
                <a:latin typeface="Arial"/>
                <a:ea typeface="Arial"/>
                <a:cs typeface="Arial"/>
                <a:sym typeface="Arial"/>
              </a:endParaRPr>
            </a:p>
          </p:txBody>
        </p:sp>
      </p:grpSp>
      <p:grpSp>
        <p:nvGrpSpPr>
          <p:cNvPr id="178" name="Google Shape;178;p10"/>
          <p:cNvGrpSpPr/>
          <p:nvPr/>
        </p:nvGrpSpPr>
        <p:grpSpPr>
          <a:xfrm>
            <a:off x="3704896" y="3390428"/>
            <a:ext cx="1734207" cy="1721594"/>
            <a:chOff x="254512" y="1131412"/>
            <a:chExt cx="1734207" cy="1721594"/>
          </a:xfrm>
        </p:grpSpPr>
        <p:sp>
          <p:nvSpPr>
            <p:cNvPr id="179" name="Google Shape;179;p10"/>
            <p:cNvSpPr/>
            <p:nvPr/>
          </p:nvSpPr>
          <p:spPr>
            <a:xfrm>
              <a:off x="254512" y="1131412"/>
              <a:ext cx="1734207" cy="1721594"/>
            </a:xfrm>
            <a:prstGeom prst="ellipse">
              <a:avLst/>
            </a:prstGeom>
            <a:gradFill>
              <a:gsLst>
                <a:gs pos="0">
                  <a:schemeClr val="dk1"/>
                </a:gs>
                <a:gs pos="100000">
                  <a:schemeClr val="dk1"/>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0" name="Google Shape;180;p10"/>
            <p:cNvSpPr txBox="1"/>
            <p:nvPr/>
          </p:nvSpPr>
          <p:spPr>
            <a:xfrm>
              <a:off x="414712" y="1407432"/>
              <a:ext cx="1434522" cy="116955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Understand local, regional, &amp; global environmental issues</a:t>
              </a:r>
              <a:endParaRPr b="0" i="0" sz="1400" u="none" cap="none" strike="noStrike">
                <a:solidFill>
                  <a:srgbClr val="000000"/>
                </a:solidFill>
                <a:latin typeface="Arial"/>
                <a:ea typeface="Arial"/>
                <a:cs typeface="Arial"/>
                <a:sym typeface="Arial"/>
              </a:endParaRPr>
            </a:p>
          </p:txBody>
        </p:sp>
      </p:grpSp>
      <p:grpSp>
        <p:nvGrpSpPr>
          <p:cNvPr id="181" name="Google Shape;181;p10"/>
          <p:cNvGrpSpPr/>
          <p:nvPr/>
        </p:nvGrpSpPr>
        <p:grpSpPr>
          <a:xfrm>
            <a:off x="5535194" y="3390428"/>
            <a:ext cx="1734207" cy="1721594"/>
            <a:chOff x="254512" y="1131412"/>
            <a:chExt cx="1734207" cy="1721594"/>
          </a:xfrm>
        </p:grpSpPr>
        <p:sp>
          <p:nvSpPr>
            <p:cNvPr id="182" name="Google Shape;182;p10"/>
            <p:cNvSpPr/>
            <p:nvPr/>
          </p:nvSpPr>
          <p:spPr>
            <a:xfrm>
              <a:off x="254512" y="1131412"/>
              <a:ext cx="1734207" cy="1721594"/>
            </a:xfrm>
            <a:prstGeom prst="ellipse">
              <a:avLst/>
            </a:prstGeom>
            <a:gradFill>
              <a:gsLst>
                <a:gs pos="0">
                  <a:schemeClr val="dk1"/>
                </a:gs>
                <a:gs pos="100000">
                  <a:schemeClr val="dk1"/>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3" name="Google Shape;183;p10"/>
            <p:cNvSpPr txBox="1"/>
            <p:nvPr/>
          </p:nvSpPr>
          <p:spPr>
            <a:xfrm>
              <a:off x="490995" y="1622875"/>
              <a:ext cx="1261241"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Make responsible decisions</a:t>
              </a:r>
              <a:endParaRPr b="0" i="0" sz="1400" u="none" cap="none" strike="noStrike">
                <a:solidFill>
                  <a:srgbClr val="000000"/>
                </a:solidFill>
                <a:latin typeface="Arial"/>
                <a:ea typeface="Arial"/>
                <a:cs typeface="Arial"/>
                <a:sym typeface="Arial"/>
              </a:endParaRPr>
            </a:p>
          </p:txBody>
        </p:sp>
      </p:grpSp>
      <p:grpSp>
        <p:nvGrpSpPr>
          <p:cNvPr id="184" name="Google Shape;184;p10"/>
          <p:cNvGrpSpPr/>
          <p:nvPr/>
        </p:nvGrpSpPr>
        <p:grpSpPr>
          <a:xfrm>
            <a:off x="7365492" y="3343340"/>
            <a:ext cx="1734207" cy="1721594"/>
            <a:chOff x="254512" y="1131412"/>
            <a:chExt cx="1734207" cy="1721594"/>
          </a:xfrm>
        </p:grpSpPr>
        <p:sp>
          <p:nvSpPr>
            <p:cNvPr id="185" name="Google Shape;185;p10"/>
            <p:cNvSpPr/>
            <p:nvPr/>
          </p:nvSpPr>
          <p:spPr>
            <a:xfrm>
              <a:off x="254512" y="1131412"/>
              <a:ext cx="1734207" cy="1721594"/>
            </a:xfrm>
            <a:prstGeom prst="ellipse">
              <a:avLst/>
            </a:prstGeom>
            <a:gradFill>
              <a:gsLst>
                <a:gs pos="0">
                  <a:schemeClr val="dk1"/>
                </a:gs>
                <a:gs pos="100000">
                  <a:schemeClr val="dk1"/>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6" name="Google Shape;186;p10"/>
            <p:cNvSpPr txBox="1"/>
            <p:nvPr/>
          </p:nvSpPr>
          <p:spPr>
            <a:xfrm>
              <a:off x="454200" y="1469346"/>
              <a:ext cx="1324307"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Aware of careers in the environmental field</a:t>
              </a:r>
              <a:endParaRPr b="0" i="0" sz="1400" u="none" cap="none" strike="noStrike">
                <a:solidFill>
                  <a:srgbClr val="000000"/>
                </a:solidFill>
                <a:latin typeface="Arial"/>
                <a:ea typeface="Arial"/>
                <a:cs typeface="Arial"/>
                <a:sym typeface="Arial"/>
              </a:endParaRPr>
            </a:p>
          </p:txBody>
        </p:sp>
      </p:grpSp>
      <p:grpSp>
        <p:nvGrpSpPr>
          <p:cNvPr id="187" name="Google Shape;187;p10"/>
          <p:cNvGrpSpPr/>
          <p:nvPr/>
        </p:nvGrpSpPr>
        <p:grpSpPr>
          <a:xfrm>
            <a:off x="6402297" y="1499867"/>
            <a:ext cx="1734207" cy="1721594"/>
            <a:chOff x="254512" y="1131412"/>
            <a:chExt cx="1734207" cy="1721594"/>
          </a:xfrm>
        </p:grpSpPr>
        <p:sp>
          <p:nvSpPr>
            <p:cNvPr id="188" name="Google Shape;188;p10"/>
            <p:cNvSpPr/>
            <p:nvPr/>
          </p:nvSpPr>
          <p:spPr>
            <a:xfrm>
              <a:off x="254512" y="1131412"/>
              <a:ext cx="1734207" cy="1721594"/>
            </a:xfrm>
            <a:prstGeom prst="ellipse">
              <a:avLst/>
            </a:prstGeom>
            <a:gradFill>
              <a:gsLst>
                <a:gs pos="0">
                  <a:schemeClr val="dk1"/>
                </a:gs>
                <a:gs pos="100000">
                  <a:schemeClr val="dk1"/>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9" name="Google Shape;189;p10"/>
            <p:cNvSpPr txBox="1"/>
            <p:nvPr/>
          </p:nvSpPr>
          <p:spPr>
            <a:xfrm>
              <a:off x="460484" y="1622876"/>
              <a:ext cx="1322262"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Involved in environmental stewardship</a:t>
              </a:r>
              <a:endParaRPr b="0" i="0" sz="1400" u="none" cap="none" strike="noStrike">
                <a:solidFill>
                  <a:srgbClr val="000000"/>
                </a:solidFill>
                <a:latin typeface="Arial"/>
                <a:ea typeface="Arial"/>
                <a:cs typeface="Arial"/>
                <a:sym typeface="Arial"/>
              </a:endParaRPr>
            </a:p>
          </p:txBody>
        </p:sp>
      </p:grpSp>
      <p:sp>
        <p:nvSpPr>
          <p:cNvPr id="190" name="Google Shape;19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txBox="1"/>
          <p:nvPr>
            <p:ph type="title"/>
          </p:nvPr>
        </p:nvSpPr>
        <p:spPr>
          <a:xfrm>
            <a:off x="368888" y="266812"/>
            <a:ext cx="8520600" cy="8646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7916"/>
              </a:lnSpc>
              <a:spcBef>
                <a:spcPts val="0"/>
              </a:spcBef>
              <a:spcAft>
                <a:spcPts val="0"/>
              </a:spcAft>
              <a:buSzPct val="115225"/>
              <a:buNone/>
            </a:pPr>
            <a:r>
              <a:rPr b="1" lang="en" sz="2700">
                <a:latin typeface="Arial"/>
                <a:ea typeface="Arial"/>
                <a:cs typeface="Arial"/>
                <a:sym typeface="Arial"/>
              </a:rPr>
              <a:t>Delaware State Education Mission, Vision, and Priorities</a:t>
            </a:r>
            <a:endParaRPr b="1" sz="2700">
              <a:latin typeface="Arial"/>
              <a:ea typeface="Arial"/>
              <a:cs typeface="Arial"/>
              <a:sym typeface="Arial"/>
            </a:endParaRPr>
          </a:p>
        </p:txBody>
      </p:sp>
      <p:sp>
        <p:nvSpPr>
          <p:cNvPr id="196" name="Google Shape;196;p11"/>
          <p:cNvSpPr txBox="1"/>
          <p:nvPr/>
        </p:nvSpPr>
        <p:spPr>
          <a:xfrm>
            <a:off x="311738" y="1432631"/>
            <a:ext cx="8520600" cy="3225232"/>
          </a:xfrm>
          <a:prstGeom prst="rect">
            <a:avLst/>
          </a:prstGeom>
          <a:noFill/>
          <a:ln>
            <a:noFill/>
          </a:ln>
        </p:spPr>
        <p:txBody>
          <a:bodyPr anchorCtr="0" anchor="t" bIns="68575" lIns="68575" spcFirstLastPara="1" rIns="68575" wrap="square" tIns="68575">
            <a:spAutoFit/>
          </a:bodyPr>
          <a:lstStyle/>
          <a:p>
            <a:pPr indent="0" lvl="0" marL="69850" marR="0" rtl="0" algn="ctr">
              <a:lnSpc>
                <a:spcPct val="107916"/>
              </a:lnSpc>
              <a:spcBef>
                <a:spcPts val="0"/>
              </a:spcBef>
              <a:spcAft>
                <a:spcPts val="0"/>
              </a:spcAft>
              <a:buClr>
                <a:srgbClr val="000000"/>
              </a:buClr>
              <a:buSzPts val="1700"/>
              <a:buFont typeface="Arial"/>
              <a:buNone/>
            </a:pPr>
            <a:r>
              <a:rPr b="1" i="0" lang="en" sz="1700" u="none" cap="none" strike="noStrike">
                <a:solidFill>
                  <a:schemeClr val="dk2"/>
                </a:solidFill>
                <a:latin typeface="Arial"/>
                <a:ea typeface="Arial"/>
                <a:cs typeface="Arial"/>
                <a:sym typeface="Arial"/>
              </a:rPr>
              <a:t>Vision     </a:t>
            </a:r>
            <a:r>
              <a:rPr b="0" i="0" lang="en" sz="1700" u="sng" cap="none" strike="noStrike">
                <a:solidFill>
                  <a:schemeClr val="dk2"/>
                </a:solidFill>
                <a:latin typeface="Arial"/>
                <a:ea typeface="Arial"/>
                <a:cs typeface="Arial"/>
                <a:sym typeface="Arial"/>
              </a:rPr>
              <a:t>Every learner ready for success in college, career and life</a:t>
            </a:r>
            <a:endParaRPr b="0" i="0" sz="1700" u="sng" cap="none" strike="noStrike">
              <a:solidFill>
                <a:schemeClr val="dk2"/>
              </a:solidFill>
              <a:latin typeface="Arial"/>
              <a:ea typeface="Arial"/>
              <a:cs typeface="Arial"/>
              <a:sym typeface="Arial"/>
            </a:endParaRPr>
          </a:p>
          <a:p>
            <a:pPr indent="0" lvl="0" marL="69850" marR="0" rtl="0" algn="l">
              <a:lnSpc>
                <a:spcPct val="107916"/>
              </a:lnSpc>
              <a:spcBef>
                <a:spcPts val="0"/>
              </a:spcBef>
              <a:spcAft>
                <a:spcPts val="0"/>
              </a:spcAft>
              <a:buClr>
                <a:srgbClr val="000000"/>
              </a:buClr>
              <a:buSzPts val="1700"/>
              <a:buFont typeface="Arial"/>
              <a:buNone/>
            </a:pPr>
            <a:r>
              <a:t/>
            </a:r>
            <a:endParaRPr b="0" i="0" sz="1700" u="none" cap="none" strike="noStrike">
              <a:solidFill>
                <a:schemeClr val="dk2"/>
              </a:solidFill>
              <a:latin typeface="Arial"/>
              <a:ea typeface="Arial"/>
              <a:cs typeface="Arial"/>
              <a:sym typeface="Arial"/>
            </a:endParaRPr>
          </a:p>
          <a:p>
            <a:pPr indent="0" lvl="0" marL="69850" marR="0" rtl="0" algn="ctr">
              <a:lnSpc>
                <a:spcPct val="107916"/>
              </a:lnSpc>
              <a:spcBef>
                <a:spcPts val="0"/>
              </a:spcBef>
              <a:spcAft>
                <a:spcPts val="0"/>
              </a:spcAft>
              <a:buClr>
                <a:srgbClr val="000000"/>
              </a:buClr>
              <a:buSzPts val="1700"/>
              <a:buFont typeface="Arial"/>
              <a:buNone/>
            </a:pPr>
            <a:r>
              <a:rPr b="1" i="0" lang="en" sz="1700" u="none" cap="none" strike="noStrike">
                <a:solidFill>
                  <a:schemeClr val="dk2"/>
                </a:solidFill>
                <a:latin typeface="Arial"/>
                <a:ea typeface="Arial"/>
                <a:cs typeface="Arial"/>
                <a:sym typeface="Arial"/>
              </a:rPr>
              <a:t>Mission</a:t>
            </a:r>
            <a:r>
              <a:rPr b="0" i="0" lang="en" sz="1700" u="none" cap="none" strike="noStrike">
                <a:solidFill>
                  <a:schemeClr val="dk2"/>
                </a:solidFill>
                <a:latin typeface="Arial"/>
                <a:ea typeface="Arial"/>
                <a:cs typeface="Arial"/>
                <a:sym typeface="Arial"/>
              </a:rPr>
              <a:t>    </a:t>
            </a:r>
            <a:r>
              <a:rPr b="0" i="0" lang="en" sz="1700" u="sng" cap="none" strike="noStrike">
                <a:solidFill>
                  <a:schemeClr val="dk2"/>
                </a:solidFill>
                <a:latin typeface="Arial"/>
                <a:ea typeface="Arial"/>
                <a:cs typeface="Arial"/>
                <a:sym typeface="Arial"/>
              </a:rPr>
              <a:t>To empower every learner with the highest quality education through shared leadership, innovative practices and exemplary service</a:t>
            </a:r>
            <a:endParaRPr b="0" i="0" sz="1400" u="none" cap="none" strike="noStrike">
              <a:solidFill>
                <a:srgbClr val="000000"/>
              </a:solidFill>
              <a:latin typeface="Arial"/>
              <a:ea typeface="Arial"/>
              <a:cs typeface="Arial"/>
              <a:sym typeface="Arial"/>
            </a:endParaRPr>
          </a:p>
          <a:p>
            <a:pPr indent="0" lvl="0" marL="69850" marR="0" rtl="0" algn="ctr">
              <a:lnSpc>
                <a:spcPct val="107916"/>
              </a:lnSpc>
              <a:spcBef>
                <a:spcPts val="0"/>
              </a:spcBef>
              <a:spcAft>
                <a:spcPts val="0"/>
              </a:spcAft>
              <a:buClr>
                <a:srgbClr val="000000"/>
              </a:buClr>
              <a:buSzPts val="1700"/>
              <a:buFont typeface="Arial"/>
              <a:buNone/>
            </a:pPr>
            <a:r>
              <a:t/>
            </a:r>
            <a:endParaRPr b="0" i="0" sz="1700" u="sng" cap="none" strike="noStrike">
              <a:solidFill>
                <a:schemeClr val="dk2"/>
              </a:solidFill>
              <a:latin typeface="Arial"/>
              <a:ea typeface="Arial"/>
              <a:cs typeface="Arial"/>
              <a:sym typeface="Arial"/>
            </a:endParaRPr>
          </a:p>
          <a:p>
            <a:pPr indent="0" lvl="0" marL="69850" marR="0" rtl="0" algn="l">
              <a:lnSpc>
                <a:spcPct val="107916"/>
              </a:lnSpc>
              <a:spcBef>
                <a:spcPts val="0"/>
              </a:spcBef>
              <a:spcAft>
                <a:spcPts val="0"/>
              </a:spcAft>
              <a:buClr>
                <a:srgbClr val="000000"/>
              </a:buClr>
              <a:buSzPts val="1700"/>
              <a:buFont typeface="Arial"/>
              <a:buNone/>
            </a:pPr>
            <a:r>
              <a:rPr b="1" i="0" lang="en" sz="1700" u="none" cap="none" strike="noStrike">
                <a:solidFill>
                  <a:schemeClr val="dk2"/>
                </a:solidFill>
                <a:latin typeface="Arial"/>
                <a:ea typeface="Arial"/>
                <a:cs typeface="Arial"/>
                <a:sym typeface="Arial"/>
              </a:rPr>
              <a:t>Priorities</a:t>
            </a:r>
            <a:endParaRPr b="0" i="0" sz="1400" u="none" cap="none" strike="noStrike">
              <a:solidFill>
                <a:srgbClr val="000000"/>
              </a:solidFill>
              <a:latin typeface="Arial"/>
              <a:ea typeface="Arial"/>
              <a:cs typeface="Arial"/>
              <a:sym typeface="Arial"/>
            </a:endParaRPr>
          </a:p>
          <a:p>
            <a:pPr indent="-285750" lvl="0" marL="355600" marR="0" rtl="0" algn="l">
              <a:lnSpc>
                <a:spcPct val="107916"/>
              </a:lnSpc>
              <a:spcBef>
                <a:spcPts val="0"/>
              </a:spcBef>
              <a:spcAft>
                <a:spcPts val="0"/>
              </a:spcAft>
              <a:buClr>
                <a:schemeClr val="dk2"/>
              </a:buClr>
              <a:buSzPts val="1700"/>
              <a:buFont typeface="Noto Sans Symbols"/>
              <a:buChar char="▪"/>
            </a:pPr>
            <a:r>
              <a:rPr b="0" i="0" lang="en" sz="1700" u="none" cap="none" strike="noStrike">
                <a:solidFill>
                  <a:schemeClr val="dk2"/>
                </a:solidFill>
                <a:latin typeface="Arial"/>
                <a:ea typeface="Arial"/>
                <a:cs typeface="Arial"/>
                <a:sym typeface="Arial"/>
              </a:rPr>
              <a:t>Engaged and informed families, schools, districts, communities, and other agencies</a:t>
            </a:r>
            <a:endParaRPr b="0" i="0" sz="1400" u="none" cap="none" strike="noStrike">
              <a:solidFill>
                <a:srgbClr val="000000"/>
              </a:solidFill>
              <a:latin typeface="Arial"/>
              <a:ea typeface="Arial"/>
              <a:cs typeface="Arial"/>
              <a:sym typeface="Arial"/>
            </a:endParaRPr>
          </a:p>
          <a:p>
            <a:pPr indent="-285750" lvl="0" marL="355600" marR="0" rtl="0" algn="l">
              <a:lnSpc>
                <a:spcPct val="107916"/>
              </a:lnSpc>
              <a:spcBef>
                <a:spcPts val="0"/>
              </a:spcBef>
              <a:spcAft>
                <a:spcPts val="0"/>
              </a:spcAft>
              <a:buClr>
                <a:schemeClr val="dk2"/>
              </a:buClr>
              <a:buSzPts val="1700"/>
              <a:buFont typeface="Noto Sans Symbols"/>
              <a:buChar char="▪"/>
            </a:pPr>
            <a:r>
              <a:rPr b="0" i="0" lang="en" sz="1700" u="none" cap="none" strike="noStrike">
                <a:solidFill>
                  <a:schemeClr val="dk2"/>
                </a:solidFill>
                <a:latin typeface="Arial"/>
                <a:ea typeface="Arial"/>
                <a:cs typeface="Arial"/>
                <a:sym typeface="Arial"/>
              </a:rPr>
              <a:t>Rigorous standards, instruction, and assessments</a:t>
            </a:r>
            <a:endParaRPr b="0" i="0" sz="1400" u="none" cap="none" strike="noStrike">
              <a:solidFill>
                <a:srgbClr val="000000"/>
              </a:solidFill>
              <a:latin typeface="Arial"/>
              <a:ea typeface="Arial"/>
              <a:cs typeface="Arial"/>
              <a:sym typeface="Arial"/>
            </a:endParaRPr>
          </a:p>
          <a:p>
            <a:pPr indent="-285750" lvl="0" marL="355600" marR="0" rtl="0" algn="l">
              <a:lnSpc>
                <a:spcPct val="107916"/>
              </a:lnSpc>
              <a:spcBef>
                <a:spcPts val="0"/>
              </a:spcBef>
              <a:spcAft>
                <a:spcPts val="0"/>
              </a:spcAft>
              <a:buClr>
                <a:schemeClr val="dk2"/>
              </a:buClr>
              <a:buSzPts val="1700"/>
              <a:buFont typeface="Noto Sans Symbols"/>
              <a:buChar char="▪"/>
            </a:pPr>
            <a:r>
              <a:rPr b="0" i="0" lang="en" sz="1700" u="none" cap="none" strike="noStrike">
                <a:solidFill>
                  <a:schemeClr val="dk2"/>
                </a:solidFill>
                <a:latin typeface="Arial"/>
                <a:ea typeface="Arial"/>
                <a:cs typeface="Arial"/>
                <a:sym typeface="Arial"/>
              </a:rPr>
              <a:t>High quality early learning opportunities</a:t>
            </a:r>
            <a:endParaRPr b="0" i="0" sz="1400" u="none" cap="none" strike="noStrike">
              <a:solidFill>
                <a:srgbClr val="000000"/>
              </a:solidFill>
              <a:latin typeface="Arial"/>
              <a:ea typeface="Arial"/>
              <a:cs typeface="Arial"/>
              <a:sym typeface="Arial"/>
            </a:endParaRPr>
          </a:p>
          <a:p>
            <a:pPr indent="-285750" lvl="0" marL="355600" marR="0" rtl="0" algn="l">
              <a:lnSpc>
                <a:spcPct val="107916"/>
              </a:lnSpc>
              <a:spcBef>
                <a:spcPts val="0"/>
              </a:spcBef>
              <a:spcAft>
                <a:spcPts val="0"/>
              </a:spcAft>
              <a:buClr>
                <a:schemeClr val="dk2"/>
              </a:buClr>
              <a:buSzPts val="1700"/>
              <a:buFont typeface="Noto Sans Symbols"/>
              <a:buChar char="▪"/>
            </a:pPr>
            <a:r>
              <a:rPr b="0" i="0" lang="en" sz="1700" u="none" cap="none" strike="noStrike">
                <a:solidFill>
                  <a:schemeClr val="dk2"/>
                </a:solidFill>
                <a:latin typeface="Arial"/>
                <a:ea typeface="Arial"/>
                <a:cs typeface="Arial"/>
                <a:sym typeface="Arial"/>
              </a:rPr>
              <a:t>Equitable access to excellent educators</a:t>
            </a:r>
            <a:endParaRPr b="0" i="0" sz="1400" u="none" cap="none" strike="noStrike">
              <a:solidFill>
                <a:srgbClr val="000000"/>
              </a:solidFill>
              <a:latin typeface="Arial"/>
              <a:ea typeface="Arial"/>
              <a:cs typeface="Arial"/>
              <a:sym typeface="Arial"/>
            </a:endParaRPr>
          </a:p>
          <a:p>
            <a:pPr indent="-285750" lvl="0" marL="355600" marR="0" rtl="0" algn="l">
              <a:lnSpc>
                <a:spcPct val="107916"/>
              </a:lnSpc>
              <a:spcBef>
                <a:spcPts val="0"/>
              </a:spcBef>
              <a:spcAft>
                <a:spcPts val="0"/>
              </a:spcAft>
              <a:buClr>
                <a:schemeClr val="dk2"/>
              </a:buClr>
              <a:buSzPts val="1700"/>
              <a:buFont typeface="Noto Sans Symbols"/>
              <a:buChar char="▪"/>
            </a:pPr>
            <a:r>
              <a:rPr b="0" i="0" lang="en" sz="1700" u="none" cap="none" strike="noStrike">
                <a:solidFill>
                  <a:schemeClr val="dk2"/>
                </a:solidFill>
                <a:latin typeface="Arial"/>
                <a:ea typeface="Arial"/>
                <a:cs typeface="Arial"/>
                <a:sym typeface="Arial"/>
              </a:rPr>
              <a:t>Safe and healthy environments conducive to learning</a:t>
            </a:r>
            <a:endParaRPr b="0" i="0" sz="1700" u="none" cap="none" strike="noStrike">
              <a:solidFill>
                <a:schemeClr val="dk2"/>
              </a:solidFill>
              <a:latin typeface="Arial"/>
              <a:ea typeface="Arial"/>
              <a:cs typeface="Arial"/>
              <a:sym typeface="Arial"/>
            </a:endParaRPr>
          </a:p>
        </p:txBody>
      </p:sp>
      <p:sp>
        <p:nvSpPr>
          <p:cNvPr id="197" name="Google Shape;197;p11"/>
          <p:cNvSpPr txBox="1"/>
          <p:nvPr/>
        </p:nvSpPr>
        <p:spPr>
          <a:xfrm>
            <a:off x="6060264" y="4828277"/>
            <a:ext cx="3083736"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 sz="1100" u="sng" cap="none" strike="noStrike">
                <a:solidFill>
                  <a:srgbClr val="0000FF"/>
                </a:solidFill>
                <a:latin typeface="Calibri"/>
                <a:ea typeface="Calibri"/>
                <a:cs typeface="Calibri"/>
                <a:sym typeface="Calibri"/>
                <a:hlinkClick r:id="rId3">
                  <a:extLst>
                    <a:ext uri="{A12FA001-AC4F-418D-AE19-62706E023703}">
                      <ahyp:hlinkClr val="tx"/>
                    </a:ext>
                  </a:extLst>
                </a:hlinkClick>
              </a:rPr>
              <a:t>https://education.delaware.gov/about-doe/vision/</a:t>
            </a:r>
            <a:endParaRPr b="0" i="0" sz="1100" u="none" cap="none" strike="noStrike">
              <a:solidFill>
                <a:srgbClr val="000000"/>
              </a:solidFill>
              <a:latin typeface="Arial"/>
              <a:ea typeface="Arial"/>
              <a:cs typeface="Arial"/>
              <a:sym typeface="Arial"/>
            </a:endParaRPr>
          </a:p>
        </p:txBody>
      </p:sp>
      <p:sp>
        <p:nvSpPr>
          <p:cNvPr id="198" name="Google Shape;19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type="title"/>
          </p:nvPr>
        </p:nvSpPr>
        <p:spPr>
          <a:xfrm>
            <a:off x="368888" y="266812"/>
            <a:ext cx="8520600" cy="864600"/>
          </a:xfrm>
          <a:prstGeom prst="rect">
            <a:avLst/>
          </a:prstGeom>
          <a:noFill/>
          <a:ln>
            <a:noFill/>
          </a:ln>
        </p:spPr>
        <p:txBody>
          <a:bodyPr anchorCtr="0" anchor="ctr" bIns="91425" lIns="91425" spcFirstLastPara="1" rIns="91425" wrap="square" tIns="91425">
            <a:normAutofit/>
          </a:bodyPr>
          <a:lstStyle/>
          <a:p>
            <a:pPr indent="0" lvl="0" marL="0" rtl="0" algn="ctr">
              <a:lnSpc>
                <a:spcPct val="107916"/>
              </a:lnSpc>
              <a:spcBef>
                <a:spcPts val="0"/>
              </a:spcBef>
              <a:spcAft>
                <a:spcPts val="0"/>
              </a:spcAft>
              <a:buSzPts val="2800"/>
              <a:buNone/>
            </a:pPr>
            <a:r>
              <a:rPr b="1" lang="en" sz="2700">
                <a:latin typeface="Arial"/>
                <a:ea typeface="Arial"/>
                <a:cs typeface="Arial"/>
                <a:sym typeface="Arial"/>
              </a:rPr>
              <a:t>State Education Standards in Delaware</a:t>
            </a:r>
            <a:endParaRPr b="1" sz="2700">
              <a:latin typeface="Arial"/>
              <a:ea typeface="Arial"/>
              <a:cs typeface="Arial"/>
              <a:sym typeface="Arial"/>
            </a:endParaRPr>
          </a:p>
        </p:txBody>
      </p:sp>
      <p:sp>
        <p:nvSpPr>
          <p:cNvPr id="204" name="Google Shape;204;p12"/>
          <p:cNvSpPr txBox="1"/>
          <p:nvPr/>
        </p:nvSpPr>
        <p:spPr>
          <a:xfrm>
            <a:off x="1381468" y="1432631"/>
            <a:ext cx="7450870" cy="2465280"/>
          </a:xfrm>
          <a:prstGeom prst="rect">
            <a:avLst/>
          </a:prstGeom>
          <a:noFill/>
          <a:ln>
            <a:noFill/>
          </a:ln>
        </p:spPr>
        <p:txBody>
          <a:bodyPr anchorCtr="0" anchor="t" bIns="68575" lIns="68575" spcFirstLastPara="1" rIns="68575" wrap="square" tIns="68575">
            <a:spAutoFit/>
          </a:bodyPr>
          <a:lstStyle/>
          <a:p>
            <a:pPr indent="-342900" lvl="0" marL="412750" marR="0" rtl="0" algn="l">
              <a:lnSpc>
                <a:spcPct val="107916"/>
              </a:lnSpc>
              <a:spcBef>
                <a:spcPts val="0"/>
              </a:spcBef>
              <a:spcAft>
                <a:spcPts val="0"/>
              </a:spcAft>
              <a:buClr>
                <a:schemeClr val="dk2"/>
              </a:buClr>
              <a:buSzPts val="1700"/>
              <a:buFont typeface="Arial"/>
              <a:buChar char="•"/>
            </a:pPr>
            <a:r>
              <a:rPr b="1" i="0" lang="en" sz="2000" u="none" cap="none" strike="noStrike">
                <a:solidFill>
                  <a:schemeClr val="dk2"/>
                </a:solidFill>
                <a:latin typeface="Arial"/>
                <a:ea typeface="Arial"/>
                <a:cs typeface="Arial"/>
                <a:sym typeface="Arial"/>
              </a:rPr>
              <a:t>Next Generation Science Standards (NGSS)</a:t>
            </a:r>
            <a:endParaRPr b="0" i="0" sz="2000" u="sng" cap="none" strike="noStrike">
              <a:solidFill>
                <a:schemeClr val="dk2"/>
              </a:solidFill>
              <a:latin typeface="Arial"/>
              <a:ea typeface="Arial"/>
              <a:cs typeface="Arial"/>
              <a:sym typeface="Arial"/>
            </a:endParaRPr>
          </a:p>
          <a:p>
            <a:pPr indent="-234950" lvl="0" marL="412750" marR="0" rtl="0" algn="l">
              <a:lnSpc>
                <a:spcPct val="107916"/>
              </a:lnSpc>
              <a:spcBef>
                <a:spcPts val="0"/>
              </a:spcBef>
              <a:spcAft>
                <a:spcPts val="0"/>
              </a:spcAft>
              <a:buClr>
                <a:schemeClr val="dk2"/>
              </a:buClr>
              <a:buSzPts val="1700"/>
              <a:buFont typeface="Arial"/>
              <a:buNone/>
            </a:pPr>
            <a:r>
              <a:t/>
            </a:r>
            <a:endParaRPr b="0" i="0" sz="2000" u="none" cap="none" strike="noStrike">
              <a:solidFill>
                <a:schemeClr val="dk2"/>
              </a:solidFill>
              <a:latin typeface="Arial"/>
              <a:ea typeface="Arial"/>
              <a:cs typeface="Arial"/>
              <a:sym typeface="Arial"/>
            </a:endParaRPr>
          </a:p>
          <a:p>
            <a:pPr indent="-342900" lvl="0" marL="412750" marR="0" rtl="0" algn="l">
              <a:lnSpc>
                <a:spcPct val="107916"/>
              </a:lnSpc>
              <a:spcBef>
                <a:spcPts val="0"/>
              </a:spcBef>
              <a:spcAft>
                <a:spcPts val="0"/>
              </a:spcAft>
              <a:buClr>
                <a:schemeClr val="dk2"/>
              </a:buClr>
              <a:buSzPts val="1700"/>
              <a:buFont typeface="Arial"/>
              <a:buChar char="•"/>
            </a:pPr>
            <a:r>
              <a:rPr b="1" i="0" lang="en" sz="2000" u="none" cap="none" strike="noStrike">
                <a:solidFill>
                  <a:schemeClr val="dk2"/>
                </a:solidFill>
                <a:latin typeface="Arial"/>
                <a:ea typeface="Arial"/>
                <a:cs typeface="Arial"/>
                <a:sym typeface="Arial"/>
              </a:rPr>
              <a:t>Delaware Social Studies Standards</a:t>
            </a:r>
            <a:endParaRPr b="0" i="0" sz="2000" u="sng" cap="none" strike="noStrike">
              <a:solidFill>
                <a:schemeClr val="dk2"/>
              </a:solidFill>
              <a:latin typeface="Arial"/>
              <a:ea typeface="Arial"/>
              <a:cs typeface="Arial"/>
              <a:sym typeface="Arial"/>
            </a:endParaRPr>
          </a:p>
          <a:p>
            <a:pPr indent="-234950" lvl="0" marL="412750" marR="0" rtl="0" algn="l">
              <a:lnSpc>
                <a:spcPct val="107916"/>
              </a:lnSpc>
              <a:spcBef>
                <a:spcPts val="0"/>
              </a:spcBef>
              <a:spcAft>
                <a:spcPts val="0"/>
              </a:spcAft>
              <a:buClr>
                <a:schemeClr val="dk2"/>
              </a:buClr>
              <a:buSzPts val="1700"/>
              <a:buFont typeface="Arial"/>
              <a:buNone/>
            </a:pPr>
            <a:r>
              <a:t/>
            </a:r>
            <a:endParaRPr b="0" i="0" sz="2000" u="sng" cap="none" strike="noStrike">
              <a:solidFill>
                <a:schemeClr val="dk2"/>
              </a:solidFill>
              <a:latin typeface="Arial"/>
              <a:ea typeface="Arial"/>
              <a:cs typeface="Arial"/>
              <a:sym typeface="Arial"/>
            </a:endParaRPr>
          </a:p>
          <a:p>
            <a:pPr indent="-342900" lvl="0" marL="412750" marR="0" rtl="0" algn="l">
              <a:lnSpc>
                <a:spcPct val="107916"/>
              </a:lnSpc>
              <a:spcBef>
                <a:spcPts val="0"/>
              </a:spcBef>
              <a:spcAft>
                <a:spcPts val="0"/>
              </a:spcAft>
              <a:buClr>
                <a:schemeClr val="dk2"/>
              </a:buClr>
              <a:buSzPts val="1700"/>
              <a:buFont typeface="Arial"/>
              <a:buChar char="•"/>
            </a:pPr>
            <a:r>
              <a:rPr b="1" i="0" lang="en" sz="2000" u="none" cap="none" strike="noStrike">
                <a:solidFill>
                  <a:schemeClr val="dk2"/>
                </a:solidFill>
                <a:latin typeface="Arial"/>
                <a:ea typeface="Arial"/>
                <a:cs typeface="Arial"/>
                <a:sym typeface="Arial"/>
              </a:rPr>
              <a:t>The Science Standards of Learning</a:t>
            </a:r>
            <a:endParaRPr b="0" i="0" sz="1400" u="none" cap="none" strike="noStrike">
              <a:solidFill>
                <a:srgbClr val="000000"/>
              </a:solidFill>
              <a:latin typeface="Arial"/>
              <a:ea typeface="Arial"/>
              <a:cs typeface="Arial"/>
              <a:sym typeface="Arial"/>
            </a:endParaRPr>
          </a:p>
          <a:p>
            <a:pPr indent="-234950" lvl="0" marL="412750" marR="0" rtl="0" algn="l">
              <a:lnSpc>
                <a:spcPct val="107916"/>
              </a:lnSpc>
              <a:spcBef>
                <a:spcPts val="0"/>
              </a:spcBef>
              <a:spcAft>
                <a:spcPts val="0"/>
              </a:spcAft>
              <a:buClr>
                <a:schemeClr val="dk2"/>
              </a:buClr>
              <a:buSzPts val="1700"/>
              <a:buFont typeface="Arial"/>
              <a:buNone/>
            </a:pPr>
            <a:r>
              <a:t/>
            </a:r>
            <a:endParaRPr b="1" i="0" sz="2000" u="none" cap="none" strike="noStrike">
              <a:solidFill>
                <a:schemeClr val="dk2"/>
              </a:solidFill>
              <a:latin typeface="Arial"/>
              <a:ea typeface="Arial"/>
              <a:cs typeface="Arial"/>
              <a:sym typeface="Arial"/>
            </a:endParaRPr>
          </a:p>
          <a:p>
            <a:pPr indent="-342900" lvl="0" marL="412750" marR="0" rtl="0" algn="l">
              <a:lnSpc>
                <a:spcPct val="107916"/>
              </a:lnSpc>
              <a:spcBef>
                <a:spcPts val="0"/>
              </a:spcBef>
              <a:spcAft>
                <a:spcPts val="0"/>
              </a:spcAft>
              <a:buClr>
                <a:schemeClr val="dk2"/>
              </a:buClr>
              <a:buSzPts val="1700"/>
              <a:buFont typeface="Arial"/>
              <a:buChar char="•"/>
            </a:pPr>
            <a:r>
              <a:rPr b="1" i="0" lang="en" sz="2000" u="none" cap="none" strike="noStrike">
                <a:solidFill>
                  <a:schemeClr val="dk2"/>
                </a:solidFill>
                <a:latin typeface="Arial"/>
                <a:ea typeface="Arial"/>
                <a:cs typeface="Arial"/>
                <a:sym typeface="Arial"/>
              </a:rPr>
              <a:t>Environmental Literacy and CTE in Delaware</a:t>
            </a:r>
            <a:endParaRPr b="0" i="0" sz="2000" u="none" cap="none" strike="noStrike">
              <a:solidFill>
                <a:schemeClr val="dk2"/>
              </a:solidFill>
              <a:latin typeface="Arial"/>
              <a:ea typeface="Arial"/>
              <a:cs typeface="Arial"/>
              <a:sym typeface="Arial"/>
            </a:endParaRPr>
          </a:p>
        </p:txBody>
      </p:sp>
      <p:sp>
        <p:nvSpPr>
          <p:cNvPr id="205" name="Google Shape;205;p12"/>
          <p:cNvSpPr txBox="1"/>
          <p:nvPr/>
        </p:nvSpPr>
        <p:spPr>
          <a:xfrm>
            <a:off x="6060264" y="4828277"/>
            <a:ext cx="3083736"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 sz="1100" u="sng" cap="none" strike="noStrike">
                <a:solidFill>
                  <a:srgbClr val="0000FF"/>
                </a:solidFill>
                <a:latin typeface="Calibri"/>
                <a:ea typeface="Calibri"/>
                <a:cs typeface="Calibri"/>
                <a:sym typeface="Calibri"/>
                <a:hlinkClick r:id="rId3">
                  <a:extLst>
                    <a:ext uri="{A12FA001-AC4F-418D-AE19-62706E023703}">
                      <ahyp:hlinkClr val="tx"/>
                    </a:ext>
                  </a:extLst>
                </a:hlinkClick>
              </a:rPr>
              <a:t>https://education.delaware.gov/about-doe/vision/</a:t>
            </a:r>
            <a:endParaRPr b="0" i="0" sz="1100" u="none" cap="none" strike="noStrike">
              <a:solidFill>
                <a:srgbClr val="000000"/>
              </a:solidFill>
              <a:latin typeface="Arial"/>
              <a:ea typeface="Arial"/>
              <a:cs typeface="Arial"/>
              <a:sym typeface="Arial"/>
            </a:endParaRPr>
          </a:p>
        </p:txBody>
      </p:sp>
      <p:sp>
        <p:nvSpPr>
          <p:cNvPr id="206" name="Google Shape;20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idx="2" type="body"/>
          </p:nvPr>
        </p:nvSpPr>
        <p:spPr>
          <a:xfrm>
            <a:off x="4572000" y="724075"/>
            <a:ext cx="4572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1600"/>
              </a:spcAft>
              <a:buSzPts val="1800"/>
              <a:buNone/>
            </a:pPr>
            <a:r>
              <a:rPr lang="en" sz="2400">
                <a:latin typeface="Proxima Nova Semibold"/>
                <a:ea typeface="Proxima Nova Semibold"/>
                <a:cs typeface="Proxima Nova Semibold"/>
                <a:sym typeface="Proxima Nova Semibold"/>
              </a:rPr>
              <a:t>What are the core elements (policies, standards, efforts, etc.) that guide the way you approach teaching environmental literacy in Delaware?</a:t>
            </a:r>
            <a:endParaRPr sz="2400">
              <a:latin typeface="Proxima Nova Semibold"/>
              <a:ea typeface="Proxima Nova Semibold"/>
              <a:cs typeface="Proxima Nova Semibold"/>
              <a:sym typeface="Proxima Nova Semibold"/>
            </a:endParaRPr>
          </a:p>
        </p:txBody>
      </p:sp>
      <p:sp>
        <p:nvSpPr>
          <p:cNvPr id="212" name="Google Shape;21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13" name="Google Shape;213;p13"/>
          <p:cNvPicPr preferRelativeResize="0"/>
          <p:nvPr/>
        </p:nvPicPr>
        <p:blipFill>
          <a:blip r:embed="rId3">
            <a:alphaModFix/>
          </a:blip>
          <a:stretch>
            <a:fillRect/>
          </a:stretch>
        </p:blipFill>
        <p:spPr>
          <a:xfrm>
            <a:off x="181300" y="541538"/>
            <a:ext cx="4060175" cy="4060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200">
                <a:latin typeface="Proxima Nova Semibold"/>
                <a:ea typeface="Proxima Nova Semibold"/>
                <a:cs typeface="Proxima Nova Semibold"/>
                <a:sym typeface="Proxima Nova Semibold"/>
              </a:rPr>
              <a:t>How can MWEEs help to meet multiple state policies and standards? </a:t>
            </a:r>
            <a:endParaRPr sz="3200">
              <a:latin typeface="Proxima Nova Semibold"/>
              <a:ea typeface="Proxima Nova Semibold"/>
              <a:cs typeface="Proxima Nova Semibold"/>
              <a:sym typeface="Proxima Nova Semibold"/>
            </a:endParaRPr>
          </a:p>
        </p:txBody>
      </p:sp>
      <p:sp>
        <p:nvSpPr>
          <p:cNvPr id="219" name="Google Shape;219;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20" name="Google Shape;220;p14"/>
          <p:cNvPicPr preferRelativeResize="0"/>
          <p:nvPr/>
        </p:nvPicPr>
        <p:blipFill>
          <a:blip r:embed="rId3">
            <a:alphaModFix/>
          </a:blip>
          <a:stretch>
            <a:fillRect/>
          </a:stretch>
        </p:blipFill>
        <p:spPr>
          <a:xfrm>
            <a:off x="181300" y="541538"/>
            <a:ext cx="4060175" cy="4060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5"/>
          <p:cNvSpPr txBox="1"/>
          <p:nvPr>
            <p:ph type="ctrTitle"/>
          </p:nvPr>
        </p:nvSpPr>
        <p:spPr>
          <a:xfrm>
            <a:off x="311708" y="744575"/>
            <a:ext cx="8520600" cy="1409689"/>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b="1" lang="en" sz="7000">
                <a:latin typeface="Arial"/>
                <a:ea typeface="Arial"/>
                <a:cs typeface="Arial"/>
                <a:sym typeface="Arial"/>
              </a:rPr>
              <a:t>Activity 1.3</a:t>
            </a:r>
            <a:endParaRPr/>
          </a:p>
        </p:txBody>
      </p:sp>
      <p:sp>
        <p:nvSpPr>
          <p:cNvPr id="226" name="Google Shape;226;p15"/>
          <p:cNvSpPr txBox="1"/>
          <p:nvPr>
            <p:ph idx="1" type="subTitle"/>
          </p:nvPr>
        </p:nvSpPr>
        <p:spPr>
          <a:xfrm>
            <a:off x="311700" y="2834124"/>
            <a:ext cx="8520600" cy="1861861"/>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1600"/>
              </a:spcAft>
              <a:buSzPts val="2800"/>
              <a:buNone/>
            </a:pPr>
            <a:r>
              <a:rPr lang="en" sz="3600" u="sng">
                <a:solidFill>
                  <a:schemeClr val="dk2"/>
                </a:solidFill>
              </a:rPr>
              <a:t>Environmental Literacy Plans</a:t>
            </a:r>
            <a:endParaRPr/>
          </a:p>
        </p:txBody>
      </p:sp>
      <p:sp>
        <p:nvSpPr>
          <p:cNvPr id="227" name="Google Shape;22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6"/>
          <p:cNvSpPr txBox="1"/>
          <p:nvPr>
            <p:ph idx="1" type="body"/>
          </p:nvPr>
        </p:nvSpPr>
        <p:spPr>
          <a:xfrm>
            <a:off x="311700" y="1893775"/>
            <a:ext cx="2198170" cy="186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latin typeface="Arial"/>
                <a:ea typeface="Arial"/>
                <a:cs typeface="Arial"/>
                <a:sym typeface="Arial"/>
              </a:rPr>
              <a:t>Example:</a:t>
            </a:r>
            <a:endParaRPr/>
          </a:p>
          <a:p>
            <a:pPr indent="0" lvl="0" marL="0" rtl="0" algn="l">
              <a:lnSpc>
                <a:spcPct val="115000"/>
              </a:lnSpc>
              <a:spcBef>
                <a:spcPts val="1600"/>
              </a:spcBef>
              <a:spcAft>
                <a:spcPts val="1600"/>
              </a:spcAft>
              <a:buSzPts val="1800"/>
              <a:buNone/>
            </a:pPr>
            <a:r>
              <a:rPr lang="en">
                <a:latin typeface="Arial"/>
                <a:ea typeface="Arial"/>
                <a:cs typeface="Arial"/>
                <a:sym typeface="Arial"/>
              </a:rPr>
              <a:t>Arlington County Public Schools (page 13 of EL Plan)</a:t>
            </a:r>
            <a:endParaRPr>
              <a:latin typeface="Arial"/>
              <a:ea typeface="Arial"/>
              <a:cs typeface="Arial"/>
              <a:sym typeface="Arial"/>
            </a:endParaRPr>
          </a:p>
        </p:txBody>
      </p:sp>
      <p:pic>
        <p:nvPicPr>
          <p:cNvPr id="233" name="Google Shape;233;p16"/>
          <p:cNvPicPr preferRelativeResize="0"/>
          <p:nvPr/>
        </p:nvPicPr>
        <p:blipFill rotWithShape="1">
          <a:blip r:embed="rId3">
            <a:alphaModFix/>
          </a:blip>
          <a:srcRect b="0" l="0" r="0" t="0"/>
          <a:stretch/>
        </p:blipFill>
        <p:spPr>
          <a:xfrm>
            <a:off x="2766875" y="511925"/>
            <a:ext cx="6239875" cy="4445499"/>
          </a:xfrm>
          <a:prstGeom prst="rect">
            <a:avLst/>
          </a:prstGeom>
          <a:noFill/>
          <a:ln>
            <a:noFill/>
          </a:ln>
        </p:spPr>
      </p:pic>
      <p:sp>
        <p:nvSpPr>
          <p:cNvPr id="234" name="Google Shape;23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35" name="Google Shape;235;p16"/>
          <p:cNvSpPr txBox="1"/>
          <p:nvPr>
            <p:ph type="title"/>
          </p:nvPr>
        </p:nvSpPr>
        <p:spPr>
          <a:xfrm>
            <a:off x="311700" y="150750"/>
            <a:ext cx="284771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latin typeface="Arial"/>
                <a:ea typeface="Arial"/>
                <a:cs typeface="Arial"/>
                <a:sym typeface="Arial"/>
              </a:rPr>
              <a:t>Environmental Literacy </a:t>
            </a:r>
            <a:endParaRPr b="1">
              <a:latin typeface="Arial"/>
              <a:ea typeface="Arial"/>
              <a:cs typeface="Arial"/>
              <a:sym typeface="Arial"/>
            </a:endParaRPr>
          </a:p>
          <a:p>
            <a:pPr indent="0" lvl="0" marL="0" rtl="0" algn="l">
              <a:lnSpc>
                <a:spcPct val="100000"/>
              </a:lnSpc>
              <a:spcBef>
                <a:spcPts val="0"/>
              </a:spcBef>
              <a:spcAft>
                <a:spcPts val="0"/>
              </a:spcAft>
              <a:buSzPts val="2800"/>
              <a:buNone/>
            </a:pPr>
            <a:r>
              <a:rPr b="1" lang="en">
                <a:latin typeface="Arial"/>
                <a:ea typeface="Arial"/>
                <a:cs typeface="Arial"/>
                <a:sym typeface="Arial"/>
              </a:rPr>
              <a:t>Plan</a:t>
            </a:r>
            <a:endParaRPr b="1">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latin typeface="Proxima Nova Semibold"/>
                <a:ea typeface="Proxima Nova Semibold"/>
                <a:cs typeface="Proxima Nova Semibold"/>
                <a:sym typeface="Proxima Nova Semibold"/>
              </a:rPr>
              <a:t>How do you see a division or county-wide Environmental Literacy Plan helping the implementation and continuation of a MWEE?</a:t>
            </a:r>
            <a:endParaRPr sz="2400">
              <a:latin typeface="Proxima Nova Semibold"/>
              <a:ea typeface="Proxima Nova Semibold"/>
              <a:cs typeface="Proxima Nova Semibold"/>
              <a:sym typeface="Proxima Nova Semibold"/>
            </a:endParaRPr>
          </a:p>
        </p:txBody>
      </p:sp>
      <p:sp>
        <p:nvSpPr>
          <p:cNvPr id="241" name="Google Shape;24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42" name="Google Shape;242;p17"/>
          <p:cNvPicPr preferRelativeResize="0"/>
          <p:nvPr/>
        </p:nvPicPr>
        <p:blipFill>
          <a:blip r:embed="rId3">
            <a:alphaModFix/>
          </a:blip>
          <a:stretch>
            <a:fillRect/>
          </a:stretch>
        </p:blipFill>
        <p:spPr>
          <a:xfrm>
            <a:off x="181300" y="541538"/>
            <a:ext cx="4060175" cy="4060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8"/>
          <p:cNvSpPr txBox="1"/>
          <p:nvPr>
            <p:ph type="title"/>
          </p:nvPr>
        </p:nvSpPr>
        <p:spPr>
          <a:xfrm>
            <a:off x="368888" y="266812"/>
            <a:ext cx="8520600" cy="864600"/>
          </a:xfrm>
          <a:prstGeom prst="rect">
            <a:avLst/>
          </a:prstGeom>
          <a:noFill/>
          <a:ln>
            <a:noFill/>
          </a:ln>
        </p:spPr>
        <p:txBody>
          <a:bodyPr anchorCtr="0" anchor="ctr" bIns="91425" lIns="91425" spcFirstLastPara="1" rIns="91425" wrap="square" tIns="91425">
            <a:normAutofit/>
          </a:bodyPr>
          <a:lstStyle/>
          <a:p>
            <a:pPr indent="0" lvl="0" marL="0" rtl="0" algn="ctr">
              <a:lnSpc>
                <a:spcPct val="107916"/>
              </a:lnSpc>
              <a:spcBef>
                <a:spcPts val="0"/>
              </a:spcBef>
              <a:spcAft>
                <a:spcPts val="0"/>
              </a:spcAft>
              <a:buSzPts val="2800"/>
              <a:buNone/>
            </a:pPr>
            <a:r>
              <a:rPr b="1" lang="en" sz="2700">
                <a:latin typeface="Arial"/>
                <a:ea typeface="Arial"/>
                <a:cs typeface="Arial"/>
                <a:sym typeface="Arial"/>
              </a:rPr>
              <a:t>PART 1: Output &amp; Deliverables</a:t>
            </a:r>
            <a:endParaRPr b="1" sz="2700">
              <a:latin typeface="Arial"/>
              <a:ea typeface="Arial"/>
              <a:cs typeface="Arial"/>
              <a:sym typeface="Arial"/>
            </a:endParaRPr>
          </a:p>
        </p:txBody>
      </p:sp>
      <p:sp>
        <p:nvSpPr>
          <p:cNvPr id="248" name="Google Shape;248;p18"/>
          <p:cNvSpPr txBox="1"/>
          <p:nvPr/>
        </p:nvSpPr>
        <p:spPr>
          <a:xfrm>
            <a:off x="254512" y="1131412"/>
            <a:ext cx="8634976" cy="3528841"/>
          </a:xfrm>
          <a:prstGeom prst="rect">
            <a:avLst/>
          </a:prstGeom>
          <a:noFill/>
          <a:ln>
            <a:noFill/>
          </a:ln>
        </p:spPr>
        <p:txBody>
          <a:bodyPr anchorCtr="0" anchor="t" bIns="68575" lIns="68575" spcFirstLastPara="1" rIns="68575" wrap="square" tIns="68575">
            <a:spAutoFit/>
          </a:bodyPr>
          <a:lstStyle/>
          <a:p>
            <a:pPr indent="0" lvl="0" marL="69850" marR="0" rtl="0" algn="l">
              <a:lnSpc>
                <a:spcPct val="107916"/>
              </a:lnSpc>
              <a:spcBef>
                <a:spcPts val="0"/>
              </a:spcBef>
              <a:spcAft>
                <a:spcPts val="0"/>
              </a:spcAft>
              <a:buClr>
                <a:srgbClr val="000000"/>
              </a:buClr>
              <a:buSzPts val="2000"/>
              <a:buFont typeface="Arial"/>
              <a:buNone/>
            </a:pPr>
            <a:r>
              <a:rPr b="1" i="0" lang="en" sz="2000" u="none" cap="none" strike="noStrike">
                <a:solidFill>
                  <a:schemeClr val="dk2"/>
                </a:solidFill>
                <a:latin typeface="Arial"/>
                <a:ea typeface="Arial"/>
                <a:cs typeface="Arial"/>
                <a:sym typeface="Arial"/>
              </a:rPr>
              <a:t>Activity 1.1</a:t>
            </a:r>
            <a:endParaRPr b="0" i="0" sz="1400" u="none" cap="none" strike="noStrike">
              <a:solidFill>
                <a:srgbClr val="000000"/>
              </a:solidFill>
              <a:latin typeface="Arial"/>
              <a:ea typeface="Arial"/>
              <a:cs typeface="Arial"/>
              <a:sym typeface="Arial"/>
            </a:endParaRPr>
          </a:p>
          <a:p>
            <a:pPr indent="-342900" lvl="0" marL="412750" marR="0" rtl="0" algn="l">
              <a:lnSpc>
                <a:spcPct val="107916"/>
              </a:lnSpc>
              <a:spcBef>
                <a:spcPts val="0"/>
              </a:spcBef>
              <a:spcAft>
                <a:spcPts val="0"/>
              </a:spcAft>
              <a:buClr>
                <a:schemeClr val="dk2"/>
              </a:buClr>
              <a:buSzPts val="1700"/>
              <a:buFont typeface="Arial"/>
              <a:buChar char="•"/>
            </a:pPr>
            <a:r>
              <a:rPr b="0" i="0" lang="en" sz="1600" u="none" cap="none" strike="noStrike">
                <a:solidFill>
                  <a:schemeClr val="dk2"/>
                </a:solidFill>
                <a:latin typeface="Arial"/>
                <a:ea typeface="Arial"/>
                <a:cs typeface="Arial"/>
                <a:sym typeface="Arial"/>
              </a:rPr>
              <a:t>Participants will recall their knowledge and understanding of the MWEE essential elements and supporting practices and how they work together to create a comprehensive learning experience for students.</a:t>
            </a:r>
            <a:endParaRPr b="0" i="0" sz="1400" u="none" cap="none" strike="noStrike">
              <a:solidFill>
                <a:srgbClr val="000000"/>
              </a:solidFill>
              <a:latin typeface="Arial"/>
              <a:ea typeface="Arial"/>
              <a:cs typeface="Arial"/>
              <a:sym typeface="Arial"/>
            </a:endParaRPr>
          </a:p>
          <a:p>
            <a:pPr indent="0" lvl="0" marL="69850" marR="0" rtl="0" algn="l">
              <a:lnSpc>
                <a:spcPct val="107916"/>
              </a:lnSpc>
              <a:spcBef>
                <a:spcPts val="0"/>
              </a:spcBef>
              <a:spcAft>
                <a:spcPts val="0"/>
              </a:spcAft>
              <a:buClr>
                <a:srgbClr val="000000"/>
              </a:buClr>
              <a:buSzPts val="1600"/>
              <a:buFont typeface="Arial"/>
              <a:buNone/>
            </a:pPr>
            <a:r>
              <a:t/>
            </a:r>
            <a:endParaRPr b="0" i="0" sz="1600" u="none" cap="none" strike="noStrike">
              <a:solidFill>
                <a:schemeClr val="dk2"/>
              </a:solidFill>
              <a:latin typeface="Arial"/>
              <a:ea typeface="Arial"/>
              <a:cs typeface="Arial"/>
              <a:sym typeface="Arial"/>
            </a:endParaRPr>
          </a:p>
          <a:p>
            <a:pPr indent="0" lvl="0" marL="69850" marR="0" rtl="0" algn="l">
              <a:lnSpc>
                <a:spcPct val="107916"/>
              </a:lnSpc>
              <a:spcBef>
                <a:spcPts val="0"/>
              </a:spcBef>
              <a:spcAft>
                <a:spcPts val="0"/>
              </a:spcAft>
              <a:buClr>
                <a:srgbClr val="000000"/>
              </a:buClr>
              <a:buSzPts val="2000"/>
              <a:buFont typeface="Arial"/>
              <a:buNone/>
            </a:pPr>
            <a:r>
              <a:rPr b="1" i="0" lang="en" sz="2000" u="none" cap="none" strike="noStrike">
                <a:solidFill>
                  <a:schemeClr val="dk2"/>
                </a:solidFill>
                <a:latin typeface="Arial"/>
                <a:ea typeface="Arial"/>
                <a:cs typeface="Arial"/>
                <a:sym typeface="Arial"/>
              </a:rPr>
              <a:t>Activity 1.2</a:t>
            </a:r>
            <a:endParaRPr b="0" i="0" sz="1400" u="none" cap="none" strike="noStrike">
              <a:solidFill>
                <a:srgbClr val="000000"/>
              </a:solidFill>
              <a:latin typeface="Arial"/>
              <a:ea typeface="Arial"/>
              <a:cs typeface="Arial"/>
              <a:sym typeface="Arial"/>
            </a:endParaRPr>
          </a:p>
          <a:p>
            <a:pPr indent="-285750" lvl="0" marL="355600" marR="0" rtl="0" algn="l">
              <a:lnSpc>
                <a:spcPct val="107916"/>
              </a:lnSpc>
              <a:spcBef>
                <a:spcPts val="0"/>
              </a:spcBef>
              <a:spcAft>
                <a:spcPts val="0"/>
              </a:spcAft>
              <a:buClr>
                <a:schemeClr val="dk2"/>
              </a:buClr>
              <a:buSzPts val="1700"/>
              <a:buFont typeface="Arial"/>
              <a:buChar char="•"/>
            </a:pPr>
            <a:r>
              <a:rPr b="0" i="0" lang="en" sz="1600" u="none" cap="none" strike="noStrike">
                <a:solidFill>
                  <a:schemeClr val="dk2"/>
                </a:solidFill>
                <a:latin typeface="Arial"/>
                <a:ea typeface="Arial"/>
                <a:cs typeface="Arial"/>
                <a:sym typeface="Arial"/>
              </a:rPr>
              <a:t>Participants will review Delaware State policies and education standards and discuss how they will support MWEEs.</a:t>
            </a:r>
            <a:endParaRPr b="0" i="0" sz="1400" u="none" cap="none" strike="noStrike">
              <a:solidFill>
                <a:srgbClr val="000000"/>
              </a:solidFill>
              <a:latin typeface="Arial"/>
              <a:ea typeface="Arial"/>
              <a:cs typeface="Arial"/>
              <a:sym typeface="Arial"/>
            </a:endParaRPr>
          </a:p>
          <a:p>
            <a:pPr indent="-177800" lvl="0" marL="355600" marR="0" rtl="0" algn="l">
              <a:lnSpc>
                <a:spcPct val="107916"/>
              </a:lnSpc>
              <a:spcBef>
                <a:spcPts val="0"/>
              </a:spcBef>
              <a:spcAft>
                <a:spcPts val="0"/>
              </a:spcAft>
              <a:buClr>
                <a:schemeClr val="dk2"/>
              </a:buClr>
              <a:buSzPts val="1700"/>
              <a:buFont typeface="Arial"/>
              <a:buNone/>
            </a:pPr>
            <a:r>
              <a:t/>
            </a:r>
            <a:endParaRPr b="0" i="0" sz="1600" u="none" cap="none" strike="noStrike">
              <a:solidFill>
                <a:schemeClr val="dk2"/>
              </a:solidFill>
              <a:latin typeface="Arial"/>
              <a:ea typeface="Arial"/>
              <a:cs typeface="Arial"/>
              <a:sym typeface="Arial"/>
            </a:endParaRPr>
          </a:p>
          <a:p>
            <a:pPr indent="0" lvl="0" marL="69850" marR="0" rtl="0" algn="l">
              <a:lnSpc>
                <a:spcPct val="107916"/>
              </a:lnSpc>
              <a:spcBef>
                <a:spcPts val="0"/>
              </a:spcBef>
              <a:spcAft>
                <a:spcPts val="0"/>
              </a:spcAft>
              <a:buClr>
                <a:srgbClr val="000000"/>
              </a:buClr>
              <a:buSzPts val="2000"/>
              <a:buFont typeface="Arial"/>
              <a:buNone/>
            </a:pPr>
            <a:r>
              <a:rPr b="1" i="0" lang="en" sz="2000" u="none" cap="none" strike="noStrike">
                <a:solidFill>
                  <a:schemeClr val="dk2"/>
                </a:solidFill>
                <a:latin typeface="Arial"/>
                <a:ea typeface="Arial"/>
                <a:cs typeface="Arial"/>
                <a:sym typeface="Arial"/>
              </a:rPr>
              <a:t>Activity 1.3</a:t>
            </a:r>
            <a:endParaRPr b="0" i="0" sz="1400" u="none" cap="none" strike="noStrike">
              <a:solidFill>
                <a:srgbClr val="000000"/>
              </a:solidFill>
              <a:latin typeface="Arial"/>
              <a:ea typeface="Arial"/>
              <a:cs typeface="Arial"/>
              <a:sym typeface="Arial"/>
            </a:endParaRPr>
          </a:p>
          <a:p>
            <a:pPr indent="-285750" lvl="0" marL="355600" marR="0" rtl="0" algn="l">
              <a:lnSpc>
                <a:spcPct val="107916"/>
              </a:lnSpc>
              <a:spcBef>
                <a:spcPts val="0"/>
              </a:spcBef>
              <a:spcAft>
                <a:spcPts val="0"/>
              </a:spcAft>
              <a:buClr>
                <a:schemeClr val="dk2"/>
              </a:buClr>
              <a:buSzPts val="1700"/>
              <a:buFont typeface="Arial"/>
              <a:buChar char="•"/>
            </a:pPr>
            <a:r>
              <a:rPr b="0" i="0" lang="en" sz="1600" u="none" cap="none" strike="noStrike">
                <a:solidFill>
                  <a:schemeClr val="dk2"/>
                </a:solidFill>
                <a:latin typeface="Arial"/>
                <a:ea typeface="Arial"/>
                <a:cs typeface="Arial"/>
                <a:sym typeface="Arial"/>
              </a:rPr>
              <a:t>Participants will examine a division-wide Environmental Literacy Plan and discuss how one of these plans could support the implementation and continuation of a MWEE.</a:t>
            </a:r>
            <a:endParaRPr b="0" i="0" sz="1400" u="none" cap="none" strike="noStrike">
              <a:solidFill>
                <a:srgbClr val="000000"/>
              </a:solidFill>
              <a:latin typeface="Arial"/>
              <a:ea typeface="Arial"/>
              <a:cs typeface="Arial"/>
              <a:sym typeface="Arial"/>
            </a:endParaRPr>
          </a:p>
        </p:txBody>
      </p:sp>
      <p:sp>
        <p:nvSpPr>
          <p:cNvPr id="249" name="Google Shape;24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ph type="ctrTitle"/>
          </p:nvPr>
        </p:nvSpPr>
        <p:spPr>
          <a:xfrm>
            <a:off x="311708" y="744575"/>
            <a:ext cx="8520600" cy="1409689"/>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b="1" lang="en" sz="7000">
                <a:latin typeface="Arial"/>
                <a:ea typeface="Arial"/>
                <a:cs typeface="Arial"/>
                <a:sym typeface="Arial"/>
              </a:rPr>
              <a:t>Activity 1.1</a:t>
            </a:r>
            <a:endParaRPr/>
          </a:p>
        </p:txBody>
      </p:sp>
      <p:sp>
        <p:nvSpPr>
          <p:cNvPr id="89" name="Google Shape;89;p2"/>
          <p:cNvSpPr txBox="1"/>
          <p:nvPr>
            <p:ph idx="1" type="subTitle"/>
          </p:nvPr>
        </p:nvSpPr>
        <p:spPr>
          <a:xfrm>
            <a:off x="311700" y="2834124"/>
            <a:ext cx="8520600" cy="1861861"/>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1600"/>
              </a:spcAft>
              <a:buSzPts val="2800"/>
              <a:buNone/>
            </a:pPr>
            <a:r>
              <a:rPr lang="en" sz="3600" u="sng">
                <a:solidFill>
                  <a:schemeClr val="dk2"/>
                </a:solidFill>
              </a:rPr>
              <a:t>Reflecting on MWEE 101 Online Course</a:t>
            </a:r>
            <a:endParaRPr/>
          </a:p>
        </p:txBody>
      </p:sp>
      <p:sp>
        <p:nvSpPr>
          <p:cNvPr id="90" name="Google Shape;9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
          <p:cNvSpPr txBox="1"/>
          <p:nvPr>
            <p:ph type="title"/>
          </p:nvPr>
        </p:nvSpPr>
        <p:spPr>
          <a:xfrm>
            <a:off x="364525" y="1343375"/>
            <a:ext cx="2542200" cy="258539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a:latin typeface="Arial"/>
                <a:ea typeface="Arial"/>
                <a:cs typeface="Arial"/>
                <a:sym typeface="Arial"/>
              </a:rPr>
              <a:t>Essential </a:t>
            </a:r>
            <a:endParaRPr b="1">
              <a:latin typeface="Arial"/>
              <a:ea typeface="Arial"/>
              <a:cs typeface="Arial"/>
              <a:sym typeface="Arial"/>
            </a:endParaRPr>
          </a:p>
          <a:p>
            <a:pPr indent="0" lvl="0" marL="0" rtl="0" algn="ctr">
              <a:lnSpc>
                <a:spcPct val="100000"/>
              </a:lnSpc>
              <a:spcBef>
                <a:spcPts val="0"/>
              </a:spcBef>
              <a:spcAft>
                <a:spcPts val="0"/>
              </a:spcAft>
              <a:buSzPts val="2800"/>
              <a:buNone/>
            </a:pPr>
            <a:r>
              <a:rPr b="1" lang="en">
                <a:latin typeface="Arial"/>
                <a:ea typeface="Arial"/>
                <a:cs typeface="Arial"/>
                <a:sym typeface="Arial"/>
              </a:rPr>
              <a:t>Elements </a:t>
            </a:r>
            <a:endParaRPr b="1">
              <a:latin typeface="Arial"/>
              <a:ea typeface="Arial"/>
              <a:cs typeface="Arial"/>
              <a:sym typeface="Arial"/>
            </a:endParaRPr>
          </a:p>
          <a:p>
            <a:pPr indent="0" lvl="0" marL="0" rtl="0" algn="ctr">
              <a:lnSpc>
                <a:spcPct val="100000"/>
              </a:lnSpc>
              <a:spcBef>
                <a:spcPts val="0"/>
              </a:spcBef>
              <a:spcAft>
                <a:spcPts val="0"/>
              </a:spcAft>
              <a:buSzPts val="2800"/>
              <a:buNone/>
            </a:pPr>
            <a:r>
              <a:rPr b="1" lang="en">
                <a:latin typeface="Arial"/>
                <a:ea typeface="Arial"/>
                <a:cs typeface="Arial"/>
                <a:sym typeface="Arial"/>
              </a:rPr>
              <a:t>&amp;</a:t>
            </a:r>
            <a:endParaRPr b="1">
              <a:latin typeface="Arial"/>
              <a:ea typeface="Arial"/>
              <a:cs typeface="Arial"/>
              <a:sym typeface="Arial"/>
            </a:endParaRPr>
          </a:p>
          <a:p>
            <a:pPr indent="0" lvl="0" marL="0" rtl="0" algn="ctr">
              <a:lnSpc>
                <a:spcPct val="100000"/>
              </a:lnSpc>
              <a:spcBef>
                <a:spcPts val="0"/>
              </a:spcBef>
              <a:spcAft>
                <a:spcPts val="0"/>
              </a:spcAft>
              <a:buSzPts val="2800"/>
              <a:buNone/>
            </a:pPr>
            <a:r>
              <a:rPr b="1" lang="en">
                <a:latin typeface="Arial"/>
                <a:ea typeface="Arial"/>
                <a:cs typeface="Arial"/>
                <a:sym typeface="Arial"/>
              </a:rPr>
              <a:t>Supporting Practices</a:t>
            </a:r>
            <a:endParaRPr b="1">
              <a:latin typeface="Arial"/>
              <a:ea typeface="Arial"/>
              <a:cs typeface="Arial"/>
              <a:sym typeface="Arial"/>
            </a:endParaRPr>
          </a:p>
        </p:txBody>
      </p:sp>
      <p:sp>
        <p:nvSpPr>
          <p:cNvPr id="96" name="Google Shape;9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97" name="Google Shape;97;p3" title="Picture2.png"/>
          <p:cNvPicPr preferRelativeResize="0"/>
          <p:nvPr/>
        </p:nvPicPr>
        <p:blipFill>
          <a:blip r:embed="rId3">
            <a:alphaModFix/>
          </a:blip>
          <a:stretch>
            <a:fillRect/>
          </a:stretch>
        </p:blipFill>
        <p:spPr>
          <a:xfrm>
            <a:off x="3810425" y="152400"/>
            <a:ext cx="4516121" cy="4838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ctrTitle"/>
          </p:nvPr>
        </p:nvSpPr>
        <p:spPr>
          <a:xfrm>
            <a:off x="311708" y="744575"/>
            <a:ext cx="8520600" cy="1409689"/>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b="1" lang="en" sz="7000">
                <a:latin typeface="Arial"/>
                <a:ea typeface="Arial"/>
                <a:cs typeface="Arial"/>
                <a:sym typeface="Arial"/>
              </a:rPr>
              <a:t>Activity 1.2</a:t>
            </a:r>
            <a:endParaRPr/>
          </a:p>
        </p:txBody>
      </p:sp>
      <p:sp>
        <p:nvSpPr>
          <p:cNvPr id="103" name="Google Shape;103;p4"/>
          <p:cNvSpPr txBox="1"/>
          <p:nvPr>
            <p:ph idx="1" type="subTitle"/>
          </p:nvPr>
        </p:nvSpPr>
        <p:spPr>
          <a:xfrm>
            <a:off x="311700" y="2834124"/>
            <a:ext cx="8520600" cy="1861861"/>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1600"/>
              </a:spcAft>
              <a:buSzPts val="2800"/>
              <a:buNone/>
            </a:pPr>
            <a:r>
              <a:rPr lang="en" sz="3600" u="sng">
                <a:solidFill>
                  <a:schemeClr val="dk2"/>
                </a:solidFill>
              </a:rPr>
              <a:t>State Policies &amp; State Education Standards</a:t>
            </a:r>
            <a:endParaRPr/>
          </a:p>
        </p:txBody>
      </p:sp>
      <p:sp>
        <p:nvSpPr>
          <p:cNvPr id="104" name="Google Shape;104;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ph type="title"/>
          </p:nvPr>
        </p:nvSpPr>
        <p:spPr>
          <a:xfrm>
            <a:off x="311700" y="95121"/>
            <a:ext cx="8491765" cy="62787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200">
                <a:solidFill>
                  <a:srgbClr val="0274AB"/>
                </a:solidFill>
                <a:latin typeface="Arial"/>
                <a:ea typeface="Arial"/>
                <a:cs typeface="Arial"/>
                <a:sym typeface="Arial"/>
              </a:rPr>
              <a:t>Key Drivers in Delaware</a:t>
            </a:r>
            <a:endParaRPr b="1" sz="3200">
              <a:solidFill>
                <a:srgbClr val="0274AB"/>
              </a:solidFill>
              <a:latin typeface="Arial"/>
              <a:ea typeface="Arial"/>
              <a:cs typeface="Arial"/>
              <a:sym typeface="Arial"/>
            </a:endParaRPr>
          </a:p>
        </p:txBody>
      </p:sp>
      <p:pic>
        <p:nvPicPr>
          <p:cNvPr id="110" name="Google Shape;110;p5">
            <a:hlinkClick r:id="rId3"/>
          </p:cNvPr>
          <p:cNvPicPr preferRelativeResize="0"/>
          <p:nvPr/>
        </p:nvPicPr>
        <p:blipFill rotWithShape="1">
          <a:blip r:embed="rId4">
            <a:alphaModFix/>
          </a:blip>
          <a:srcRect b="0" l="0" r="0" t="0"/>
          <a:stretch/>
        </p:blipFill>
        <p:spPr>
          <a:xfrm>
            <a:off x="2069784" y="869347"/>
            <a:ext cx="2194789" cy="1950940"/>
          </a:xfrm>
          <a:prstGeom prst="rect">
            <a:avLst/>
          </a:prstGeom>
          <a:noFill/>
          <a:ln cap="flat" cmpd="sng" w="9525">
            <a:solidFill>
              <a:schemeClr val="dk2"/>
            </a:solidFill>
            <a:prstDash val="solid"/>
            <a:round/>
            <a:headEnd len="sm" w="sm" type="none"/>
            <a:tailEnd len="sm" w="sm" type="none"/>
          </a:ln>
        </p:spPr>
      </p:pic>
      <p:sp>
        <p:nvSpPr>
          <p:cNvPr id="111" name="Google Shape;11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grpSp>
        <p:nvGrpSpPr>
          <p:cNvPr id="112" name="Google Shape;112;p5"/>
          <p:cNvGrpSpPr/>
          <p:nvPr/>
        </p:nvGrpSpPr>
        <p:grpSpPr>
          <a:xfrm>
            <a:off x="2022549" y="2966643"/>
            <a:ext cx="2240138" cy="1950940"/>
            <a:chOff x="386625" y="1223000"/>
            <a:chExt cx="2740350" cy="2494500"/>
          </a:xfrm>
        </p:grpSpPr>
        <p:grpSp>
          <p:nvGrpSpPr>
            <p:cNvPr id="113" name="Google Shape;113;p5"/>
            <p:cNvGrpSpPr/>
            <p:nvPr/>
          </p:nvGrpSpPr>
          <p:grpSpPr>
            <a:xfrm>
              <a:off x="416175" y="1223000"/>
              <a:ext cx="2710800" cy="2494500"/>
              <a:chOff x="416175" y="1223000"/>
              <a:chExt cx="2710800" cy="2494500"/>
            </a:xfrm>
          </p:grpSpPr>
          <p:sp>
            <p:nvSpPr>
              <p:cNvPr id="114" name="Google Shape;114;p5"/>
              <p:cNvSpPr/>
              <p:nvPr/>
            </p:nvSpPr>
            <p:spPr>
              <a:xfrm>
                <a:off x="416175" y="1223000"/>
                <a:ext cx="2710800" cy="2494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outline of a state&#10;&#10;Description automatically generated" id="115" name="Google Shape;115;p5"/>
              <p:cNvPicPr preferRelativeResize="0"/>
              <p:nvPr/>
            </p:nvPicPr>
            <p:blipFill rotWithShape="1">
              <a:blip r:embed="rId5">
                <a:alphaModFix/>
              </a:blip>
              <a:srcRect b="0" l="0" r="0" t="0"/>
              <a:stretch/>
            </p:blipFill>
            <p:spPr>
              <a:xfrm>
                <a:off x="1272341" y="1400213"/>
                <a:ext cx="939368" cy="1494450"/>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grpSp>
        <p:sp>
          <p:nvSpPr>
            <p:cNvPr id="116" name="Google Shape;116;p5"/>
            <p:cNvSpPr txBox="1"/>
            <p:nvPr/>
          </p:nvSpPr>
          <p:spPr>
            <a:xfrm>
              <a:off x="386625" y="2969737"/>
              <a:ext cx="2710800" cy="6716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Delaware State Standards</a:t>
              </a:r>
              <a:endParaRPr b="0" i="0" sz="1800" u="none" cap="none" strike="noStrike">
                <a:solidFill>
                  <a:srgbClr val="000000"/>
                </a:solidFill>
                <a:latin typeface="Arial"/>
                <a:ea typeface="Arial"/>
                <a:cs typeface="Arial"/>
                <a:sym typeface="Arial"/>
              </a:endParaRPr>
            </a:p>
          </p:txBody>
        </p:sp>
      </p:grpSp>
      <p:grpSp>
        <p:nvGrpSpPr>
          <p:cNvPr id="117" name="Google Shape;117;p5"/>
          <p:cNvGrpSpPr/>
          <p:nvPr/>
        </p:nvGrpSpPr>
        <p:grpSpPr>
          <a:xfrm>
            <a:off x="4881314" y="2966643"/>
            <a:ext cx="2147264" cy="1950940"/>
            <a:chOff x="5621829" y="2016690"/>
            <a:chExt cx="2710800" cy="2494500"/>
          </a:xfrm>
        </p:grpSpPr>
        <p:sp>
          <p:nvSpPr>
            <p:cNvPr id="118" name="Google Shape;118;p5"/>
            <p:cNvSpPr/>
            <p:nvPr/>
          </p:nvSpPr>
          <p:spPr>
            <a:xfrm>
              <a:off x="5621829" y="2016690"/>
              <a:ext cx="2710800" cy="2494500"/>
            </a:xfrm>
            <a:prstGeom prst="rect">
              <a:avLst/>
            </a:prstGeom>
            <a:solidFill>
              <a:schemeClr val="dk1"/>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Portrait of an Environmentally Literate Citizen</a:t>
              </a:r>
              <a:endParaRPr b="1" i="0" sz="1400" u="none" cap="none" strike="noStrike">
                <a:solidFill>
                  <a:srgbClr val="000000"/>
                </a:solidFill>
                <a:latin typeface="Arial"/>
                <a:ea typeface="Arial"/>
                <a:cs typeface="Arial"/>
                <a:sym typeface="Arial"/>
              </a:endParaRPr>
            </a:p>
          </p:txBody>
        </p:sp>
        <p:pic>
          <p:nvPicPr>
            <p:cNvPr descr="User outline" id="119" name="Google Shape;119;p5"/>
            <p:cNvPicPr preferRelativeResize="0"/>
            <p:nvPr/>
          </p:nvPicPr>
          <p:blipFill rotWithShape="1">
            <a:blip r:embed="rId6">
              <a:alphaModFix/>
            </a:blip>
            <a:srcRect b="0" l="0" r="0" t="0"/>
            <a:stretch/>
          </p:blipFill>
          <p:spPr>
            <a:xfrm>
              <a:off x="6211700" y="2086785"/>
              <a:ext cx="1531056" cy="1531056"/>
            </a:xfrm>
            <a:prstGeom prst="rect">
              <a:avLst/>
            </a:prstGeom>
            <a:noFill/>
            <a:ln>
              <a:noFill/>
            </a:ln>
          </p:spPr>
        </p:pic>
        <p:pic>
          <p:nvPicPr>
            <p:cNvPr descr="Leaf with solid fill" id="120" name="Google Shape;120;p5"/>
            <p:cNvPicPr preferRelativeResize="0"/>
            <p:nvPr/>
          </p:nvPicPr>
          <p:blipFill rotWithShape="1">
            <a:blip r:embed="rId7">
              <a:alphaModFix/>
            </a:blip>
            <a:srcRect b="0" l="0" r="0" t="0"/>
            <a:stretch/>
          </p:blipFill>
          <p:spPr>
            <a:xfrm>
              <a:off x="6977228" y="3029002"/>
              <a:ext cx="335806" cy="335806"/>
            </a:xfrm>
            <a:prstGeom prst="rect">
              <a:avLst/>
            </a:prstGeom>
            <a:noFill/>
            <a:ln>
              <a:noFill/>
            </a:ln>
          </p:spPr>
        </p:pic>
      </p:grpSp>
      <p:grpSp>
        <p:nvGrpSpPr>
          <p:cNvPr id="121" name="Google Shape;121;p5"/>
          <p:cNvGrpSpPr/>
          <p:nvPr/>
        </p:nvGrpSpPr>
        <p:grpSpPr>
          <a:xfrm>
            <a:off x="4879427" y="854667"/>
            <a:ext cx="2194789" cy="1965620"/>
            <a:chOff x="5587679" y="388355"/>
            <a:chExt cx="2710800" cy="2513270"/>
          </a:xfrm>
        </p:grpSpPr>
        <p:sp>
          <p:nvSpPr>
            <p:cNvPr id="122" name="Google Shape;122;p5"/>
            <p:cNvSpPr/>
            <p:nvPr/>
          </p:nvSpPr>
          <p:spPr>
            <a:xfrm>
              <a:off x="5587679" y="407125"/>
              <a:ext cx="2710800" cy="2494500"/>
            </a:xfrm>
            <a:prstGeom prst="rect">
              <a:avLst/>
            </a:prstGeom>
            <a:solidFill>
              <a:schemeClr val="dk1"/>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Delaware Environmental Literacy Plan</a:t>
              </a:r>
              <a:endParaRPr b="1" i="0" sz="1600" u="none" cap="none" strike="noStrike">
                <a:solidFill>
                  <a:srgbClr val="000000"/>
                </a:solidFill>
                <a:latin typeface="Arial"/>
                <a:ea typeface="Arial"/>
                <a:cs typeface="Arial"/>
                <a:sym typeface="Arial"/>
              </a:endParaRPr>
            </a:p>
          </p:txBody>
        </p:sp>
        <p:pic>
          <p:nvPicPr>
            <p:cNvPr descr="Plant outline" id="123" name="Google Shape;123;p5"/>
            <p:cNvPicPr preferRelativeResize="0"/>
            <p:nvPr/>
          </p:nvPicPr>
          <p:blipFill rotWithShape="1">
            <a:blip r:embed="rId8">
              <a:alphaModFix/>
            </a:blip>
            <a:srcRect b="0" l="0" r="0" t="0"/>
            <a:stretch/>
          </p:blipFill>
          <p:spPr>
            <a:xfrm rot="-1078477">
              <a:off x="6818825" y="1189073"/>
              <a:ext cx="494425" cy="494425"/>
            </a:xfrm>
            <a:prstGeom prst="rect">
              <a:avLst/>
            </a:prstGeom>
            <a:noFill/>
            <a:ln>
              <a:noFill/>
            </a:ln>
          </p:spPr>
        </p:pic>
        <p:pic>
          <p:nvPicPr>
            <p:cNvPr descr="Closed book outline" id="124" name="Google Shape;124;p5"/>
            <p:cNvPicPr preferRelativeResize="0"/>
            <p:nvPr/>
          </p:nvPicPr>
          <p:blipFill rotWithShape="1">
            <a:blip r:embed="rId9">
              <a:alphaModFix/>
            </a:blip>
            <a:srcRect b="0" l="0" r="0" t="0"/>
            <a:stretch/>
          </p:blipFill>
          <p:spPr>
            <a:xfrm rot="-1040570">
              <a:off x="6298477" y="551198"/>
              <a:ext cx="1289200" cy="1289199"/>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p:nvPr/>
        </p:nvSpPr>
        <p:spPr>
          <a:xfrm>
            <a:off x="243910" y="1456628"/>
            <a:ext cx="8563500" cy="3652085"/>
          </a:xfrm>
          <a:prstGeom prst="rect">
            <a:avLst/>
          </a:prstGeom>
          <a:noFill/>
          <a:ln>
            <a:noFill/>
          </a:ln>
        </p:spPr>
        <p:txBody>
          <a:bodyPr anchorCtr="0" anchor="t" bIns="34275" lIns="68575" spcFirstLastPara="1" rIns="68575" wrap="square" tIns="34275">
            <a:noAutofit/>
          </a:bodyPr>
          <a:lstStyle/>
          <a:p>
            <a:pPr indent="-342900" lvl="0" marL="342900" marR="0" rtl="0" algn="l">
              <a:lnSpc>
                <a:spcPct val="100000"/>
              </a:lnSpc>
              <a:spcBef>
                <a:spcPts val="0"/>
              </a:spcBef>
              <a:spcAft>
                <a:spcPts val="0"/>
              </a:spcAft>
              <a:buClr>
                <a:schemeClr val="dk2"/>
              </a:buClr>
              <a:buSzPts val="1400"/>
              <a:buFont typeface="Arial Black"/>
              <a:buAutoNum type="arabicPeriod"/>
            </a:pPr>
            <a:r>
              <a:rPr b="1" i="0" lang="en" sz="1400" u="none" cap="none" strike="noStrike">
                <a:solidFill>
                  <a:schemeClr val="dk2"/>
                </a:solidFill>
                <a:latin typeface="Century Gothic"/>
                <a:ea typeface="Century Gothic"/>
                <a:cs typeface="Century Gothic"/>
                <a:sym typeface="Century Gothic"/>
              </a:rPr>
              <a:t>Student</a:t>
            </a:r>
            <a:endParaRPr b="1" i="0" sz="1400" u="none" cap="none" strike="noStrike">
              <a:solidFill>
                <a:schemeClr val="dk2"/>
              </a:solidFill>
              <a:latin typeface="Century Gothic"/>
              <a:ea typeface="Century Gothic"/>
              <a:cs typeface="Century Gothic"/>
              <a:sym typeface="Century Gothic"/>
            </a:endParaRPr>
          </a:p>
          <a:p>
            <a:pPr indent="0" lvl="5" marL="0" marR="0" rtl="0" algn="just">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Century Gothic"/>
                <a:ea typeface="Century Gothic"/>
                <a:cs typeface="Century Gothic"/>
                <a:sym typeface="Century Gothic"/>
              </a:rPr>
              <a:t>Continually increase students’ age-appropriate understanding of the watershed through participation in teacher-supported, meaningful watershed educational experiences and rigorous, inquiry-based instruction, </a:t>
            </a:r>
            <a:r>
              <a:rPr b="0" i="0" lang="en" sz="1400" u="sng" cap="none" strike="noStrike">
                <a:solidFill>
                  <a:schemeClr val="dk2"/>
                </a:solidFill>
                <a:latin typeface="Century Gothic"/>
                <a:ea typeface="Century Gothic"/>
                <a:cs typeface="Century Gothic"/>
                <a:sym typeface="Century Gothic"/>
              </a:rPr>
              <a:t>with a target of at least one meaningful watershed educational experience in elementary, middle and high school </a:t>
            </a:r>
            <a:r>
              <a:rPr b="0" i="0" lang="en" sz="1400" u="none" cap="none" strike="noStrike">
                <a:solidFill>
                  <a:schemeClr val="dk2"/>
                </a:solidFill>
                <a:latin typeface="Century Gothic"/>
                <a:ea typeface="Century Gothic"/>
                <a:cs typeface="Century Gothic"/>
                <a:sym typeface="Century Gothic"/>
              </a:rPr>
              <a:t>depending on available resources.</a:t>
            </a:r>
            <a:endParaRPr b="0" i="0" sz="14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Century Gothic"/>
              <a:buNone/>
            </a:pPr>
            <a:r>
              <a:t/>
            </a:r>
            <a:endParaRPr b="0" i="0" sz="1400" u="none" cap="none" strike="noStrike">
              <a:solidFill>
                <a:schemeClr val="dk2"/>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200"/>
              <a:buFont typeface="Century Gothic"/>
              <a:buNone/>
            </a:pPr>
            <a:r>
              <a:rPr b="1" i="0" lang="en" sz="1400" u="none" cap="none" strike="noStrike">
                <a:solidFill>
                  <a:schemeClr val="dk2"/>
                </a:solidFill>
                <a:latin typeface="Century Gothic"/>
                <a:ea typeface="Century Gothic"/>
                <a:cs typeface="Century Gothic"/>
                <a:sym typeface="Century Gothic"/>
              </a:rPr>
              <a:t>2. Sustainable Schools</a:t>
            </a:r>
            <a:endParaRPr b="0" i="0" sz="14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200"/>
              <a:buFont typeface="Century Gothic"/>
              <a:buNone/>
            </a:pPr>
            <a:r>
              <a:rPr b="0" i="0" lang="en" sz="1400" u="none" cap="none" strike="noStrike">
                <a:solidFill>
                  <a:schemeClr val="dk2"/>
                </a:solidFill>
                <a:latin typeface="Century Gothic"/>
                <a:ea typeface="Century Gothic"/>
                <a:cs typeface="Century Gothic"/>
                <a:sym typeface="Century Gothic"/>
              </a:rPr>
              <a:t>Continually increase the number of schools in the region that reduce the impact of their buildings and grounds on their local watershed, environment and human health through best practices, including student-led protection and restoration projects.</a:t>
            </a:r>
            <a:endParaRPr b="0" i="0" sz="1400" u="none" cap="none" strike="noStrike">
              <a:solidFill>
                <a:schemeClr val="dk2"/>
              </a:solidFill>
              <a:latin typeface="Arial"/>
              <a:ea typeface="Arial"/>
              <a:cs typeface="Arial"/>
              <a:sym typeface="Arial"/>
            </a:endParaRPr>
          </a:p>
          <a:p>
            <a:pPr indent="0" lvl="1" marL="342900" marR="0" rtl="0" algn="l">
              <a:lnSpc>
                <a:spcPct val="100000"/>
              </a:lnSpc>
              <a:spcBef>
                <a:spcPts val="0"/>
              </a:spcBef>
              <a:spcAft>
                <a:spcPts val="0"/>
              </a:spcAft>
              <a:buClr>
                <a:srgbClr val="000000"/>
              </a:buClr>
              <a:buSzPts val="1200"/>
              <a:buFont typeface="Arial"/>
              <a:buNone/>
            </a:pPr>
            <a:r>
              <a:t/>
            </a:r>
            <a:endParaRPr b="0" i="0" sz="1400" u="none" cap="none" strike="noStrike">
              <a:solidFill>
                <a:schemeClr val="dk2"/>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200"/>
              <a:buFont typeface="Century Gothic"/>
              <a:buNone/>
            </a:pPr>
            <a:r>
              <a:rPr b="1" i="0" lang="en" sz="1400" u="none" cap="none" strike="noStrike">
                <a:solidFill>
                  <a:schemeClr val="dk2"/>
                </a:solidFill>
                <a:latin typeface="Century Gothic"/>
                <a:ea typeface="Century Gothic"/>
                <a:cs typeface="Century Gothic"/>
                <a:sym typeface="Century Gothic"/>
              </a:rPr>
              <a:t>3. Environmental Literacy Planning</a:t>
            </a:r>
            <a:endParaRPr b="0" i="0" sz="1400" u="none" cap="none" strike="noStrike">
              <a:solidFill>
                <a:schemeClr val="dk2"/>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chemeClr val="dk1"/>
              </a:buClr>
              <a:buSzPts val="1200"/>
              <a:buFont typeface="Century Gothic"/>
              <a:buNone/>
            </a:pPr>
            <a:r>
              <a:rPr b="0" i="0" lang="en" sz="1400" u="none" cap="none" strike="noStrike">
                <a:solidFill>
                  <a:schemeClr val="dk2"/>
                </a:solidFill>
                <a:latin typeface="Century Gothic"/>
                <a:ea typeface="Century Gothic"/>
                <a:cs typeface="Century Gothic"/>
                <a:sym typeface="Century Gothic"/>
              </a:rPr>
              <a:t>Each participating Bay jurisdiction should develop a comprehensive and systemic approach to environmental literacy for all students in the region that includes policies, practices and voluntary metrics that support the environmental literacy Goals and Outcomes of this Agreement.</a:t>
            </a:r>
            <a:endParaRPr b="0" i="0" sz="1400" u="none" cap="none" strike="noStrike">
              <a:solidFill>
                <a:schemeClr val="dk2"/>
              </a:solidFill>
              <a:latin typeface="Arial"/>
              <a:ea typeface="Arial"/>
              <a:cs typeface="Arial"/>
              <a:sym typeface="Arial"/>
            </a:endParaRPr>
          </a:p>
        </p:txBody>
      </p:sp>
      <p:sp>
        <p:nvSpPr>
          <p:cNvPr id="131" name="Google Shape;131;p6"/>
          <p:cNvSpPr/>
          <p:nvPr/>
        </p:nvSpPr>
        <p:spPr>
          <a:xfrm>
            <a:off x="4572000" y="4751377"/>
            <a:ext cx="63750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1100"/>
              <a:buFont typeface="Arial"/>
              <a:buNone/>
            </a:pPr>
            <a:r>
              <a:rPr b="0" i="0" lang="en" sz="1100" u="none" cap="none" strike="noStrike">
                <a:solidFill>
                  <a:srgbClr val="FFFFFF"/>
                </a:solidFill>
                <a:latin typeface="Arial"/>
                <a:ea typeface="Arial"/>
                <a:cs typeface="Arial"/>
                <a:sym typeface="Arial"/>
              </a:rPr>
              <a:t>https://www.chesapeakebay.net/what/goals/environmental_literacy</a:t>
            </a:r>
            <a:endParaRPr b="0" i="0" sz="1100" u="none" cap="none" strike="noStrike">
              <a:solidFill>
                <a:srgbClr val="000000"/>
              </a:solidFill>
              <a:latin typeface="Arial"/>
              <a:ea typeface="Arial"/>
              <a:cs typeface="Arial"/>
              <a:sym typeface="Arial"/>
            </a:endParaRPr>
          </a:p>
        </p:txBody>
      </p:sp>
      <p:pic>
        <p:nvPicPr>
          <p:cNvPr id="132" name="Google Shape;132;p6"/>
          <p:cNvPicPr preferRelativeResize="0"/>
          <p:nvPr/>
        </p:nvPicPr>
        <p:blipFill rotWithShape="1">
          <a:blip r:embed="rId3">
            <a:alphaModFix/>
          </a:blip>
          <a:srcRect b="0" l="0" r="0" t="0"/>
          <a:stretch/>
        </p:blipFill>
        <p:spPr>
          <a:xfrm>
            <a:off x="529344" y="344228"/>
            <a:ext cx="1099942" cy="1044945"/>
          </a:xfrm>
          <a:prstGeom prst="rect">
            <a:avLst/>
          </a:prstGeom>
          <a:noFill/>
          <a:ln cap="flat" cmpd="sng" w="9525">
            <a:solidFill>
              <a:schemeClr val="dk1"/>
            </a:solidFill>
            <a:prstDash val="solid"/>
            <a:round/>
            <a:headEnd len="sm" w="sm" type="none"/>
            <a:tailEnd len="sm" w="sm" type="none"/>
          </a:ln>
        </p:spPr>
      </p:pic>
      <p:sp>
        <p:nvSpPr>
          <p:cNvPr id="133" name="Google Shape;133;p6"/>
          <p:cNvSpPr/>
          <p:nvPr/>
        </p:nvSpPr>
        <p:spPr>
          <a:xfrm>
            <a:off x="243910" y="276773"/>
            <a:ext cx="8563500" cy="4683300"/>
          </a:xfrm>
          <a:prstGeom prst="rect">
            <a:avLst/>
          </a:prstGeom>
          <a:noFill/>
          <a:ln cap="flat" cmpd="sng" w="5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p:txBody>
      </p:sp>
      <p:sp>
        <p:nvSpPr>
          <p:cNvPr id="134" name="Google Shape;134;p6"/>
          <p:cNvSpPr/>
          <p:nvPr/>
        </p:nvSpPr>
        <p:spPr>
          <a:xfrm>
            <a:off x="1629286" y="566430"/>
            <a:ext cx="5785800" cy="715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rgbClr val="0274AB"/>
                </a:solidFill>
                <a:latin typeface="Century Gothic"/>
                <a:ea typeface="Century Gothic"/>
                <a:cs typeface="Century Gothic"/>
                <a:sym typeface="Century Gothic"/>
              </a:rPr>
              <a:t>Chesapeake Bay Watershed Agreement: </a:t>
            </a:r>
            <a:endParaRPr b="1" i="0" sz="1100" u="none" cap="none" strike="noStrike">
              <a:solidFill>
                <a:srgbClr val="0274AB"/>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rgbClr val="0274AB"/>
                </a:solidFill>
                <a:latin typeface="Century Gothic"/>
                <a:ea typeface="Century Gothic"/>
                <a:cs typeface="Century Gothic"/>
                <a:sym typeface="Century Gothic"/>
              </a:rPr>
              <a:t>Environmental Literacy Goal</a:t>
            </a:r>
            <a:endParaRPr b="1" i="0" sz="1100" u="none" cap="none" strike="noStrike">
              <a:solidFill>
                <a:srgbClr val="0274AB"/>
              </a:solidFill>
              <a:latin typeface="Arial"/>
              <a:ea typeface="Arial"/>
              <a:cs typeface="Arial"/>
              <a:sym typeface="Arial"/>
            </a:endParaRPr>
          </a:p>
        </p:txBody>
      </p:sp>
      <p:sp>
        <p:nvSpPr>
          <p:cNvPr id="135" name="Google Shape;135;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txBox="1"/>
          <p:nvPr>
            <p:ph type="title"/>
          </p:nvPr>
        </p:nvSpPr>
        <p:spPr>
          <a:xfrm>
            <a:off x="311700" y="186471"/>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a:solidFill>
                  <a:srgbClr val="0274AB"/>
                </a:solidFill>
              </a:rPr>
              <a:t>Delaware Environmental Literacy Plan</a:t>
            </a:r>
            <a:endParaRPr/>
          </a:p>
        </p:txBody>
      </p:sp>
      <p:sp>
        <p:nvSpPr>
          <p:cNvPr id="141" name="Google Shape;14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42" name="Google Shape;142;p7"/>
          <p:cNvSpPr txBox="1"/>
          <p:nvPr/>
        </p:nvSpPr>
        <p:spPr>
          <a:xfrm>
            <a:off x="428822" y="1886880"/>
            <a:ext cx="8403478" cy="2776337"/>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rgbClr val="000000"/>
              </a:buClr>
              <a:buSzPts val="1800"/>
              <a:buFont typeface="Arial"/>
              <a:buAutoNum type="arabicPeriod"/>
            </a:pPr>
            <a:r>
              <a:rPr b="0" i="0" lang="en" sz="1800" u="none" cap="none" strike="noStrike">
                <a:solidFill>
                  <a:srgbClr val="000000"/>
                </a:solidFill>
                <a:latin typeface="Arial"/>
                <a:ea typeface="Arial"/>
                <a:cs typeface="Arial"/>
                <a:sym typeface="Arial"/>
              </a:rPr>
              <a:t>Define meaningful outdoor experiences for students, children, families, and community members.</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rgbClr val="000000"/>
              </a:buClr>
              <a:buSzPts val="1800"/>
              <a:buFont typeface="Arial"/>
              <a:buAutoNum type="arabicPeriod"/>
            </a:pPr>
            <a:r>
              <a:rPr b="0" i="0" lang="en" sz="1800" u="none" cap="none" strike="noStrike">
                <a:solidFill>
                  <a:srgbClr val="000000"/>
                </a:solidFill>
                <a:latin typeface="Arial"/>
                <a:ea typeface="Arial"/>
                <a:cs typeface="Arial"/>
                <a:sym typeface="Arial"/>
              </a:rPr>
              <a:t>Define the need for an environmentally literate community in Delaware</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rgbClr val="000000"/>
              </a:buClr>
              <a:buSzPts val="1800"/>
              <a:buFont typeface="Arial"/>
              <a:buAutoNum type="arabicPeriod"/>
            </a:pPr>
            <a:r>
              <a:rPr b="0" i="0" lang="en" sz="1800" u="none" cap="none" strike="noStrike">
                <a:solidFill>
                  <a:srgbClr val="000000"/>
                </a:solidFill>
                <a:latin typeface="Arial"/>
                <a:ea typeface="Arial"/>
                <a:cs typeface="Arial"/>
                <a:sym typeface="Arial"/>
              </a:rPr>
              <a:t>Establish goals for environmental literacy at home, work, school, and at leisure. </a:t>
            </a:r>
            <a:endParaRPr b="0" i="0" sz="1400" u="none" cap="none" strike="noStrike">
              <a:solidFill>
                <a:srgbClr val="000000"/>
              </a:solidFill>
              <a:latin typeface="Arial"/>
              <a:ea typeface="Arial"/>
              <a:cs typeface="Arial"/>
              <a:sym typeface="Arial"/>
            </a:endParaRPr>
          </a:p>
        </p:txBody>
      </p:sp>
      <p:sp>
        <p:nvSpPr>
          <p:cNvPr id="143" name="Google Shape;143;p7"/>
          <p:cNvSpPr txBox="1"/>
          <p:nvPr/>
        </p:nvSpPr>
        <p:spPr>
          <a:xfrm>
            <a:off x="497862" y="968337"/>
            <a:ext cx="8248847" cy="1107965"/>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800"/>
              <a:buFont typeface="Arial"/>
              <a:buNone/>
            </a:pPr>
            <a:r>
              <a:rPr b="0" i="0" lang="en" sz="2000" u="sng" cap="none" strike="noStrike">
                <a:solidFill>
                  <a:srgbClr val="000000"/>
                </a:solidFill>
                <a:latin typeface="Proxima Nova"/>
                <a:ea typeface="Proxima Nova"/>
                <a:cs typeface="Proxima Nova"/>
                <a:sym typeface="Proxima Nova"/>
              </a:rPr>
              <a:t>Adopted in 2015, the Delaware Environmental Literacy Plan address three major issues: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nvSpPr>
        <p:spPr>
          <a:xfrm>
            <a:off x="0" y="175234"/>
            <a:ext cx="9051538" cy="46163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Proxima Nova"/>
                <a:ea typeface="Proxima Nova"/>
                <a:cs typeface="Proxima Nova"/>
                <a:sym typeface="Proxima Nova"/>
              </a:rPr>
              <a:t>The plan recommends two specific goals for </a:t>
            </a:r>
            <a:r>
              <a:rPr b="1" i="0" lang="en" sz="1800" u="sng" cap="none" strike="noStrike">
                <a:solidFill>
                  <a:srgbClr val="000000"/>
                </a:solidFill>
                <a:latin typeface="Proxima Nova"/>
                <a:ea typeface="Proxima Nova"/>
                <a:cs typeface="Proxima Nova"/>
                <a:sym typeface="Proxima Nova"/>
              </a:rPr>
              <a:t>Schools</a:t>
            </a:r>
            <a:endParaRPr b="1" i="0" sz="1800" u="sng" cap="none" strike="noStrike">
              <a:solidFill>
                <a:srgbClr val="000000"/>
              </a:solidFill>
              <a:latin typeface="Proxima Nova"/>
              <a:ea typeface="Proxima Nova"/>
              <a:cs typeface="Proxima Nova"/>
              <a:sym typeface="Proxima Nova"/>
            </a:endParaRPr>
          </a:p>
        </p:txBody>
      </p:sp>
      <p:graphicFrame>
        <p:nvGraphicFramePr>
          <p:cNvPr id="149" name="Google Shape;149;p8"/>
          <p:cNvGraphicFramePr/>
          <p:nvPr/>
        </p:nvGraphicFramePr>
        <p:xfrm>
          <a:off x="672676" y="750382"/>
          <a:ext cx="3000000" cy="3000000"/>
        </p:xfrm>
        <a:graphic>
          <a:graphicData uri="http://schemas.openxmlformats.org/drawingml/2006/table">
            <a:tbl>
              <a:tblPr>
                <a:noFill/>
                <a:tableStyleId>{B1DB6F9B-ECCA-43CA-B05F-9EBAADF56BD0}</a:tableStyleId>
              </a:tblPr>
              <a:tblGrid>
                <a:gridCol w="2427825"/>
                <a:gridCol w="2771900"/>
                <a:gridCol w="2506475"/>
              </a:tblGrid>
              <a:tr h="549575">
                <a:tc>
                  <a:txBody>
                    <a:bodyPr/>
                    <a:lstStyle/>
                    <a:p>
                      <a:pPr indent="0" lvl="0" marL="0" marR="0" rtl="0" algn="ctr">
                        <a:lnSpc>
                          <a:spcPct val="115000"/>
                        </a:lnSpc>
                        <a:spcBef>
                          <a:spcPts val="0"/>
                        </a:spcBef>
                        <a:spcAft>
                          <a:spcPts val="0"/>
                        </a:spcAft>
                        <a:buClr>
                          <a:srgbClr val="000000"/>
                        </a:buClr>
                        <a:buSzPts val="1000"/>
                        <a:buFont typeface="Arial"/>
                        <a:buNone/>
                      </a:pPr>
                      <a:r>
                        <a:rPr b="1" lang="en" sz="2400" u="none" cap="none" strike="noStrike">
                          <a:solidFill>
                            <a:schemeClr val="dk2"/>
                          </a:solidFill>
                        </a:rPr>
                        <a:t>GOAL #1</a:t>
                      </a:r>
                      <a:endParaRPr b="1" sz="2400" u="none" cap="none" strike="noStrike">
                        <a:solidFill>
                          <a:schemeClr val="dk2"/>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gridSpan="2">
                  <a:txBody>
                    <a:bodyPr/>
                    <a:lstStyle/>
                    <a:p>
                      <a:pPr indent="0" lvl="0" marL="0" marR="0" rtl="0" algn="ctr">
                        <a:lnSpc>
                          <a:spcPct val="115000"/>
                        </a:lnSpc>
                        <a:spcBef>
                          <a:spcPts val="0"/>
                        </a:spcBef>
                        <a:spcAft>
                          <a:spcPts val="0"/>
                        </a:spcAft>
                        <a:buClr>
                          <a:srgbClr val="000000"/>
                        </a:buClr>
                        <a:buSzPts val="1000"/>
                        <a:buFont typeface="Arial"/>
                        <a:buNone/>
                      </a:pPr>
                      <a:r>
                        <a:rPr b="1" lang="en" sz="2400" u="none" cap="none" strike="noStrike">
                          <a:solidFill>
                            <a:schemeClr val="dk2"/>
                          </a:solidFill>
                        </a:rPr>
                        <a:t>Action Steps</a:t>
                      </a:r>
                      <a:endParaRPr b="1" sz="2400" u="none" cap="none" strike="noStrike">
                        <a:solidFill>
                          <a:schemeClr val="dk2"/>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525125">
                <a:tc>
                  <a:txBody>
                    <a:bodyPr/>
                    <a:lstStyle/>
                    <a:p>
                      <a:pPr indent="0" lvl="0" marL="0" marR="0" rtl="0" algn="ctr">
                        <a:lnSpc>
                          <a:spcPct val="115000"/>
                        </a:lnSpc>
                        <a:spcBef>
                          <a:spcPts val="0"/>
                        </a:spcBef>
                        <a:spcAft>
                          <a:spcPts val="0"/>
                        </a:spcAft>
                        <a:buClr>
                          <a:srgbClr val="000000"/>
                        </a:buClr>
                        <a:buSzPts val="1000"/>
                        <a:buFont typeface="Arial"/>
                        <a:buNone/>
                      </a:pPr>
                      <a:r>
                        <a:rPr b="1" lang="en" sz="1400" u="none" cap="none" strike="noStrike">
                          <a:solidFill>
                            <a:schemeClr val="dk2"/>
                          </a:solidFill>
                        </a:rPr>
                        <a:t>Integrate environmental education, Next-Generation Science Standards, Common Core, and Delaware Social Studies Standards. </a:t>
                      </a:r>
                      <a:endParaRPr sz="1400" u="none" cap="none" strike="noStrike">
                        <a:solidFill>
                          <a:schemeClr val="dk2"/>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400" u="none" cap="none" strike="noStrike">
                          <a:solidFill>
                            <a:schemeClr val="dk2"/>
                          </a:solidFill>
                        </a:rPr>
                        <a:t>1.A Identify where environmental education already exists within these standards. </a:t>
                      </a:r>
                      <a:endParaRPr sz="1400" u="none" cap="none" strike="noStrike">
                        <a:solidFill>
                          <a:schemeClr val="dk2"/>
                        </a:solidFill>
                      </a:endParaRPr>
                    </a:p>
                    <a:p>
                      <a:pPr indent="0" lvl="0" marL="0" marR="0" rtl="0" algn="l">
                        <a:lnSpc>
                          <a:spcPct val="115000"/>
                        </a:lnSpc>
                        <a:spcBef>
                          <a:spcPts val="0"/>
                        </a:spcBef>
                        <a:spcAft>
                          <a:spcPts val="0"/>
                        </a:spcAft>
                        <a:buClr>
                          <a:srgbClr val="000000"/>
                        </a:buClr>
                        <a:buSzPts val="1000"/>
                        <a:buFont typeface="Arial"/>
                        <a:buNone/>
                      </a:pPr>
                      <a:r>
                        <a:t/>
                      </a:r>
                      <a:endParaRPr sz="1400" u="none" cap="none" strike="noStrike">
                        <a:solidFill>
                          <a:schemeClr val="dk2"/>
                        </a:solidFill>
                      </a:endParaRPr>
                    </a:p>
                    <a:p>
                      <a:pPr indent="0" lvl="0" marL="0" marR="0" rtl="0" algn="l">
                        <a:lnSpc>
                          <a:spcPct val="115000"/>
                        </a:lnSpc>
                        <a:spcBef>
                          <a:spcPts val="0"/>
                        </a:spcBef>
                        <a:spcAft>
                          <a:spcPts val="0"/>
                        </a:spcAft>
                        <a:buClr>
                          <a:srgbClr val="000000"/>
                        </a:buClr>
                        <a:buSzPts val="1000"/>
                        <a:buFont typeface="Arial"/>
                        <a:buNone/>
                      </a:pPr>
                      <a:r>
                        <a:rPr lang="en" sz="1400" u="none" cap="none" strike="noStrike">
                          <a:solidFill>
                            <a:schemeClr val="dk2"/>
                          </a:solidFill>
                        </a:rPr>
                        <a:t>1.B Identify ways environmental education can be integrated more effectively across the curriculum.</a:t>
                      </a:r>
                      <a:endParaRPr sz="1400" u="none" cap="none" strike="noStrike">
                        <a:solidFill>
                          <a:schemeClr val="dk2"/>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400" u="none" cap="none" strike="noStrike">
                          <a:solidFill>
                            <a:schemeClr val="dk2"/>
                          </a:solidFill>
                        </a:rPr>
                        <a:t>1</a:t>
                      </a:r>
                      <a:r>
                        <a:rPr lang="en" sz="1050" u="none" cap="none" strike="noStrike">
                          <a:solidFill>
                            <a:schemeClr val="dk2"/>
                          </a:solidFill>
                        </a:rPr>
                        <a:t>.C Provide meaningful outdoor experiences for students that:  </a:t>
                      </a:r>
                      <a:endParaRPr sz="1050" u="none" cap="none" strike="noStrike">
                        <a:solidFill>
                          <a:schemeClr val="dk2"/>
                        </a:solidFill>
                      </a:endParaRPr>
                    </a:p>
                    <a:p>
                      <a:pPr indent="-215900" lvl="0" marL="342900" marR="0" rtl="0" algn="l">
                        <a:lnSpc>
                          <a:spcPct val="115000"/>
                        </a:lnSpc>
                        <a:spcBef>
                          <a:spcPts val="0"/>
                        </a:spcBef>
                        <a:spcAft>
                          <a:spcPts val="0"/>
                        </a:spcAft>
                        <a:buClr>
                          <a:srgbClr val="000000"/>
                        </a:buClr>
                        <a:buSzPts val="800"/>
                        <a:buFont typeface="Arial"/>
                        <a:buChar char="●"/>
                      </a:pPr>
                      <a:r>
                        <a:rPr lang="en" sz="1050" u="none" cap="none" strike="noStrike">
                          <a:solidFill>
                            <a:schemeClr val="dk2"/>
                          </a:solidFill>
                        </a:rPr>
                        <a:t>Occur at least once in each grade ban (K-2, 3-5, 6-8, 9-12)</a:t>
                      </a:r>
                      <a:endParaRPr sz="1050" u="none" cap="none" strike="noStrike">
                        <a:solidFill>
                          <a:schemeClr val="dk2"/>
                        </a:solidFill>
                      </a:endParaRPr>
                    </a:p>
                    <a:p>
                      <a:pPr indent="-215900" lvl="0" marL="342900" marR="0" rtl="0" algn="l">
                        <a:lnSpc>
                          <a:spcPct val="115000"/>
                        </a:lnSpc>
                        <a:spcBef>
                          <a:spcPts val="0"/>
                        </a:spcBef>
                        <a:spcAft>
                          <a:spcPts val="0"/>
                        </a:spcAft>
                        <a:buClr>
                          <a:srgbClr val="000000"/>
                        </a:buClr>
                        <a:buSzPts val="800"/>
                        <a:buFont typeface="Arial"/>
                        <a:buChar char="●"/>
                      </a:pPr>
                      <a:r>
                        <a:rPr lang="en" sz="1050" u="none" cap="none" strike="noStrike">
                          <a:solidFill>
                            <a:schemeClr val="dk2"/>
                          </a:solidFill>
                        </a:rPr>
                        <a:t>Promote Delaware’s unique history, culture, environment, economy, literature, and/or art.  </a:t>
                      </a:r>
                      <a:endParaRPr sz="1050" u="none" cap="none" strike="noStrike">
                        <a:solidFill>
                          <a:schemeClr val="dk2"/>
                        </a:solidFill>
                      </a:endParaRPr>
                    </a:p>
                    <a:p>
                      <a:pPr indent="-215900" lvl="0" marL="342900" marR="0" rtl="0" algn="l">
                        <a:lnSpc>
                          <a:spcPct val="115000"/>
                        </a:lnSpc>
                        <a:spcBef>
                          <a:spcPts val="0"/>
                        </a:spcBef>
                        <a:spcAft>
                          <a:spcPts val="0"/>
                        </a:spcAft>
                        <a:buClr>
                          <a:srgbClr val="000000"/>
                        </a:buClr>
                        <a:buSzPts val="800"/>
                        <a:buFont typeface="Arial"/>
                        <a:buChar char="●"/>
                      </a:pPr>
                      <a:r>
                        <a:rPr lang="en" sz="1050" u="none" cap="none" strike="noStrike">
                          <a:solidFill>
                            <a:schemeClr val="dk2"/>
                          </a:solidFill>
                        </a:rPr>
                        <a:t>Engage practice-based, investigative or project-oriented activities in the natural environment.  </a:t>
                      </a:r>
                      <a:endParaRPr sz="1050" u="none" cap="none" strike="noStrike">
                        <a:solidFill>
                          <a:schemeClr val="dk2"/>
                        </a:solidFill>
                      </a:endParaRPr>
                    </a:p>
                    <a:p>
                      <a:pPr indent="-215900" lvl="0" marL="342900" marR="0" rtl="0" algn="l">
                        <a:lnSpc>
                          <a:spcPct val="115000"/>
                        </a:lnSpc>
                        <a:spcBef>
                          <a:spcPts val="0"/>
                        </a:spcBef>
                        <a:spcAft>
                          <a:spcPts val="0"/>
                        </a:spcAft>
                        <a:buClr>
                          <a:srgbClr val="000000"/>
                        </a:buClr>
                        <a:buSzPts val="800"/>
                        <a:buFont typeface="Arial"/>
                        <a:buChar char="●"/>
                      </a:pPr>
                      <a:r>
                        <a:rPr lang="en" sz="1050" u="none" cap="none" strike="noStrike">
                          <a:solidFill>
                            <a:schemeClr val="dk2"/>
                          </a:solidFill>
                        </a:rPr>
                        <a:t>Develop sustainable experiences that continue through students’ academic careers.  </a:t>
                      </a:r>
                      <a:endParaRPr sz="1050" u="none" cap="none" strike="noStrike">
                        <a:solidFill>
                          <a:schemeClr val="dk2"/>
                        </a:solidFill>
                      </a:endParaRPr>
                    </a:p>
                    <a:p>
                      <a:pPr indent="-215900" lvl="0" marL="342900" marR="0" rtl="0" algn="l">
                        <a:lnSpc>
                          <a:spcPct val="115000"/>
                        </a:lnSpc>
                        <a:spcBef>
                          <a:spcPts val="0"/>
                        </a:spcBef>
                        <a:spcAft>
                          <a:spcPts val="0"/>
                        </a:spcAft>
                        <a:buClr>
                          <a:srgbClr val="000000"/>
                        </a:buClr>
                        <a:buSzPts val="800"/>
                        <a:buFont typeface="Arial"/>
                        <a:buChar char="●"/>
                      </a:pPr>
                      <a:r>
                        <a:rPr lang="en" sz="1050" u="none" cap="none" strike="noStrike">
                          <a:solidFill>
                            <a:schemeClr val="dk2"/>
                          </a:solidFill>
                        </a:rPr>
                        <a:t>Enhance the experience with natural resource personnel to add expertise and promote career opportunities.</a:t>
                      </a:r>
                      <a:endParaRPr sz="1050" u="none" cap="none" strike="noStrike">
                        <a:solidFill>
                          <a:schemeClr val="dk2"/>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50" name="Google Shape;150;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graphicFrame>
        <p:nvGraphicFramePr>
          <p:cNvPr id="155" name="Google Shape;155;p9"/>
          <p:cNvGraphicFramePr/>
          <p:nvPr/>
        </p:nvGraphicFramePr>
        <p:xfrm>
          <a:off x="599090" y="803772"/>
          <a:ext cx="3000000" cy="3000000"/>
        </p:xfrm>
        <a:graphic>
          <a:graphicData uri="http://schemas.openxmlformats.org/drawingml/2006/table">
            <a:tbl>
              <a:tblPr>
                <a:noFill/>
                <a:tableStyleId>{B1DB6F9B-ECCA-43CA-B05F-9EBAADF56BD0}</a:tableStyleId>
              </a:tblPr>
              <a:tblGrid>
                <a:gridCol w="2481450"/>
                <a:gridCol w="2833150"/>
                <a:gridCol w="2561850"/>
              </a:tblGrid>
              <a:tr h="564675">
                <a:tc>
                  <a:txBody>
                    <a:bodyPr/>
                    <a:lstStyle/>
                    <a:p>
                      <a:pPr indent="0" lvl="0" marL="0" marR="0" rtl="0" algn="ctr">
                        <a:lnSpc>
                          <a:spcPct val="115000"/>
                        </a:lnSpc>
                        <a:spcBef>
                          <a:spcPts val="0"/>
                        </a:spcBef>
                        <a:spcAft>
                          <a:spcPts val="0"/>
                        </a:spcAft>
                        <a:buClr>
                          <a:srgbClr val="000000"/>
                        </a:buClr>
                        <a:buSzPts val="1000"/>
                        <a:buFont typeface="Arial"/>
                        <a:buNone/>
                      </a:pPr>
                      <a:r>
                        <a:rPr b="1" lang="en" sz="2400" u="none" cap="none" strike="noStrike">
                          <a:solidFill>
                            <a:srgbClr val="000000"/>
                          </a:solidFill>
                        </a:rPr>
                        <a:t>GOAL #2</a:t>
                      </a:r>
                      <a:endParaRPr b="1" sz="2400" u="none" cap="none" strike="noStrike">
                        <a:solidFill>
                          <a:srgbClr val="000000"/>
                        </a:solidFill>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gridSpan="2">
                  <a:txBody>
                    <a:bodyPr/>
                    <a:lstStyle/>
                    <a:p>
                      <a:pPr indent="0" lvl="0" marL="0" marR="0" rtl="0" algn="ctr">
                        <a:lnSpc>
                          <a:spcPct val="115000"/>
                        </a:lnSpc>
                        <a:spcBef>
                          <a:spcPts val="0"/>
                        </a:spcBef>
                        <a:spcAft>
                          <a:spcPts val="0"/>
                        </a:spcAft>
                        <a:buClr>
                          <a:srgbClr val="000000"/>
                        </a:buClr>
                        <a:buSzPts val="1000"/>
                        <a:buFont typeface="Arial"/>
                        <a:buNone/>
                      </a:pPr>
                      <a:r>
                        <a:rPr b="1" lang="en" sz="2400" u="none" cap="none" strike="noStrike">
                          <a:solidFill>
                            <a:srgbClr val="000000"/>
                          </a:solidFill>
                        </a:rPr>
                        <a:t>Action Steps</a:t>
                      </a:r>
                      <a:endParaRPr b="1" sz="2400" u="none" cap="none" strike="noStrike">
                        <a:solidFill>
                          <a:srgbClr val="000000"/>
                        </a:solidFill>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2895875">
                <a:tc>
                  <a:txBody>
                    <a:bodyPr/>
                    <a:lstStyle/>
                    <a:p>
                      <a:pPr indent="0" lvl="0" marL="0" marR="0" rtl="0" algn="ctr">
                        <a:lnSpc>
                          <a:spcPct val="115000"/>
                        </a:lnSpc>
                        <a:spcBef>
                          <a:spcPts val="0"/>
                        </a:spcBef>
                        <a:spcAft>
                          <a:spcPts val="0"/>
                        </a:spcAft>
                        <a:buClr>
                          <a:srgbClr val="000000"/>
                        </a:buClr>
                        <a:buSzPts val="1000"/>
                        <a:buFont typeface="Arial"/>
                        <a:buNone/>
                      </a:pPr>
                      <a:r>
                        <a:rPr b="1" lang="en" sz="1400" u="none" cap="none" strike="noStrike">
                          <a:solidFill>
                            <a:srgbClr val="000000"/>
                          </a:solidFill>
                        </a:rPr>
                        <a:t>Delaware schools and their grounds serve as community models for green landscape design, operation and energy efficiency and/or environmentally aware practices</a:t>
                      </a:r>
                      <a:endParaRPr b="1" sz="1400" u="none" cap="none" strike="noStrike">
                        <a:solidFill>
                          <a:srgbClr val="000000"/>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400" u="none" cap="none" strike="noStrike">
                          <a:solidFill>
                            <a:srgbClr val="000000"/>
                          </a:solidFill>
                        </a:rPr>
                        <a:t>2.A All schools are enrolled either in the Federal Green Schools Program or the Pathways to Green Schools Program</a:t>
                      </a:r>
                      <a:endParaRPr sz="1400" u="none" cap="none" strike="noStrike">
                        <a:solidFill>
                          <a:srgbClr val="000000"/>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400" u="none" cap="none" strike="noStrike">
                          <a:solidFill>
                            <a:srgbClr val="000000"/>
                          </a:solidFill>
                        </a:rPr>
                        <a:t>2.B Each school will choose a “Green” focus to increase environmental literacy:</a:t>
                      </a:r>
                      <a:endParaRPr sz="1400" u="none" cap="none" strike="noStrike">
                        <a:solidFill>
                          <a:srgbClr val="000000"/>
                        </a:solidFill>
                      </a:endParaRPr>
                    </a:p>
                    <a:p>
                      <a:pPr indent="-215900" lvl="0" marL="342900" marR="0" rtl="0" algn="l">
                        <a:lnSpc>
                          <a:spcPct val="115000"/>
                        </a:lnSpc>
                        <a:spcBef>
                          <a:spcPts val="0"/>
                        </a:spcBef>
                        <a:spcAft>
                          <a:spcPts val="0"/>
                        </a:spcAft>
                        <a:buClr>
                          <a:srgbClr val="000000"/>
                        </a:buClr>
                        <a:buSzPts val="800"/>
                        <a:buFont typeface="Arial"/>
                        <a:buChar char="●"/>
                      </a:pPr>
                      <a:r>
                        <a:rPr lang="en" sz="1400" u="none" cap="none" strike="noStrike">
                          <a:solidFill>
                            <a:srgbClr val="000000"/>
                          </a:solidFill>
                        </a:rPr>
                        <a:t>Option 1 – Schoolyard Habitat </a:t>
                      </a:r>
                      <a:endParaRPr sz="1400" u="none" cap="none" strike="noStrike">
                        <a:solidFill>
                          <a:srgbClr val="000000"/>
                        </a:solidFill>
                      </a:endParaRPr>
                    </a:p>
                    <a:p>
                      <a:pPr indent="-215900" lvl="0" marL="342900" marR="0" rtl="0" algn="l">
                        <a:lnSpc>
                          <a:spcPct val="115000"/>
                        </a:lnSpc>
                        <a:spcBef>
                          <a:spcPts val="0"/>
                        </a:spcBef>
                        <a:spcAft>
                          <a:spcPts val="0"/>
                        </a:spcAft>
                        <a:buClr>
                          <a:srgbClr val="000000"/>
                        </a:buClr>
                        <a:buSzPts val="800"/>
                        <a:buFont typeface="Arial"/>
                        <a:buChar char="●"/>
                      </a:pPr>
                      <a:r>
                        <a:rPr lang="en" sz="1400" u="none" cap="none" strike="noStrike">
                          <a:solidFill>
                            <a:srgbClr val="000000"/>
                          </a:solidFill>
                        </a:rPr>
                        <a:t>Option  2 – School Garden </a:t>
                      </a:r>
                      <a:endParaRPr sz="1400" u="none" cap="none" strike="noStrike">
                        <a:solidFill>
                          <a:srgbClr val="000000"/>
                        </a:solidFill>
                      </a:endParaRPr>
                    </a:p>
                    <a:p>
                      <a:pPr indent="-215900" lvl="0" marL="342900" marR="0" rtl="0" algn="l">
                        <a:lnSpc>
                          <a:spcPct val="115000"/>
                        </a:lnSpc>
                        <a:spcBef>
                          <a:spcPts val="0"/>
                        </a:spcBef>
                        <a:spcAft>
                          <a:spcPts val="0"/>
                        </a:spcAft>
                        <a:buClr>
                          <a:srgbClr val="000000"/>
                        </a:buClr>
                        <a:buSzPts val="800"/>
                        <a:buFont typeface="Arial"/>
                        <a:buChar char="●"/>
                      </a:pPr>
                      <a:r>
                        <a:rPr lang="en" sz="1400" u="none" cap="none" strike="noStrike">
                          <a:solidFill>
                            <a:srgbClr val="000000"/>
                          </a:solidFill>
                        </a:rPr>
                        <a:t>Option 3 – NATURE STEM School (NATURE STEM projects conducted during each grade level ) </a:t>
                      </a:r>
                      <a:endParaRPr sz="1400" u="none" cap="none" strike="noStrike">
                        <a:solidFill>
                          <a:srgbClr val="000000"/>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56" name="Google Shape;156;p9"/>
          <p:cNvSpPr txBox="1"/>
          <p:nvPr/>
        </p:nvSpPr>
        <p:spPr>
          <a:xfrm>
            <a:off x="-66257" y="169908"/>
            <a:ext cx="9051538" cy="46163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Proxima Nova"/>
                <a:ea typeface="Proxima Nova"/>
                <a:cs typeface="Proxima Nova"/>
                <a:sym typeface="Proxima Nova"/>
              </a:rPr>
              <a:t>The plan recommends two specific goals for </a:t>
            </a:r>
            <a:r>
              <a:rPr b="1" i="0" lang="en" sz="1800" u="sng" cap="none" strike="noStrike">
                <a:solidFill>
                  <a:srgbClr val="000000"/>
                </a:solidFill>
                <a:latin typeface="Proxima Nova"/>
                <a:ea typeface="Proxima Nova"/>
                <a:cs typeface="Proxima Nova"/>
                <a:sym typeface="Proxima Nova"/>
              </a:rPr>
              <a:t>Schools</a:t>
            </a:r>
            <a:endParaRPr b="1" i="0" sz="1800" u="sng" cap="none" strike="noStrike">
              <a:solidFill>
                <a:srgbClr val="000000"/>
              </a:solidFill>
              <a:latin typeface="Proxima Nova"/>
              <a:ea typeface="Proxima Nova"/>
              <a:cs typeface="Proxima Nova"/>
              <a:sym typeface="Proxima Nova"/>
            </a:endParaRPr>
          </a:p>
        </p:txBody>
      </p:sp>
      <p:sp>
        <p:nvSpPr>
          <p:cNvPr id="157" name="Google Shape;15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MWEE">
  <a:themeElements>
    <a:clrScheme name="Simple Light">
      <a:dk1>
        <a:srgbClr val="FFFFFF"/>
      </a:dk1>
      <a:lt1>
        <a:srgbClr val="039BE5"/>
      </a:lt1>
      <a:dk2>
        <a:srgbClr val="404040"/>
      </a:dk2>
      <a:lt2>
        <a:srgbClr val="EEEEEE"/>
      </a:lt2>
      <a:accent1>
        <a:srgbClr val="FF791A"/>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WEE">
  <a:themeElements>
    <a:clrScheme name="Simple Light">
      <a:dk1>
        <a:srgbClr val="FFFFFF"/>
      </a:dk1>
      <a:lt1>
        <a:srgbClr val="039BE5"/>
      </a:lt1>
      <a:dk2>
        <a:srgbClr val="404040"/>
      </a:dk2>
      <a:lt2>
        <a:srgbClr val="EEEEEE"/>
      </a:lt2>
      <a:accent1>
        <a:srgbClr val="FF791A"/>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