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Proxima Nova"/>
      <p:regular r:id="rId25"/>
      <p:bold r:id="rId26"/>
      <p:italic r:id="rId27"/>
      <p:boldItalic r:id="rId28"/>
    </p:embeddedFont>
    <p:embeddedFont>
      <p:font typeface="Proxima Nova Extrabold"/>
      <p:bold r:id="rId29"/>
    </p:embeddedFont>
    <p:embeddedFont>
      <p:font typeface="Proxima Nova Semibold"/>
      <p:regular r:id="rId30"/>
      <p:bold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hpAitVcGDM771CcBEgYB4s0Hlt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ProximaNova-bold.fntdata"/><Relationship Id="rId25" Type="http://schemas.openxmlformats.org/officeDocument/2006/relationships/font" Target="fonts/ProximaNova-regular.fntdata"/><Relationship Id="rId28" Type="http://schemas.openxmlformats.org/officeDocument/2006/relationships/font" Target="fonts/ProximaNova-boldItalic.fntdata"/><Relationship Id="rId27" Type="http://schemas.openxmlformats.org/officeDocument/2006/relationships/font" Target="fonts/ProximaNova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ProximaNovaExtrabold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roximaNovaSemibold-bold.fntdata"/><Relationship Id="rId30" Type="http://schemas.openxmlformats.org/officeDocument/2006/relationships/font" Target="fonts/ProximaNovaSemibold-regular.fntdata"/><Relationship Id="rId11" Type="http://schemas.openxmlformats.org/officeDocument/2006/relationships/slide" Target="slides/slide5.xml"/><Relationship Id="rId33" Type="http://customschemas.google.com/relationships/presentationmetadata" Target="metadata"/><Relationship Id="rId10" Type="http://schemas.openxmlformats.org/officeDocument/2006/relationships/slide" Target="slides/slide4.xml"/><Relationship Id="rId32" Type="http://schemas.openxmlformats.org/officeDocument/2006/relationships/font" Target="fonts/ProximaNovaSemibold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046781de3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2046781de3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046781de3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2046781de3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046781de3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2046781de3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046781de3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2046781de3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046781de37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2046781de37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046781de37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2046781de37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046781de37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g2046781de37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046781de37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2046781de3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046781de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2046781de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52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 Semibold"/>
              <a:buNone/>
              <a:defRPr sz="28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7" name="Google Shape;57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8" name="Google Shape;58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52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5" name="Google Shape;65;p3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 Semibold"/>
              <a:buNone/>
              <a:defRPr sz="28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6" name="Google Shape;6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roxima Nova Extrabold"/>
              <a:buNone/>
              <a:defRPr sz="36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9" name="Google Shape;69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 Semibold"/>
              <a:buChar char="●"/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3" name="Google Shape;73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3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3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1" name="Google Shape;81;p3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2" name="Google Shape;82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5" name="Google Shape;85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" name="Google Shape;16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" name="Google Shape;17;p2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4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roxima Nova Extrabold"/>
              <a:buNone/>
              <a:defRPr sz="36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" name="Google Shape;2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2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2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Semibold"/>
              <a:buNone/>
              <a:defRPr b="0" i="0" sz="28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Semibold"/>
              <a:buNone/>
              <a:defRPr b="0" i="0" sz="28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baybackpack.com/files/Documents/Anne-Arundel-County-MD-ELP.pdf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baybackpack.com/files/Documents/Anne-Arundel-County-MD-ELP.pdf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baybackpack.com/files/Documents/Prince-Georges-County-MD-ELP.pdf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baybackpack.com/files/Documents/Prince-Georges-County-MD-ELP.pdf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baybackpack.com/files/Documents/Prince-Georges-County-MD-ELP.pdf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baybackpack.com/files/Documents/Queen-Annes-County-MD-ELP.pdf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baybackpack.com/files/Documents/Queen-Annes-County-MD-ELP.pdf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baybackpack.com/files/Documents/Queen-Annes-County-MD-ELP.pdf" TargetMode="External"/><Relationship Id="rId4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baybackpack.com/files/Documents/Anne-Arundel-County-MD-ELP.pdf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Framing the MWEE</a:t>
            </a:r>
            <a:endParaRPr/>
          </a:p>
        </p:txBody>
      </p:sp>
      <p:sp>
        <p:nvSpPr>
          <p:cNvPr id="100" name="Google Shape;100;p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[Your State’s] Policies and Education Standards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046781de37_0_6"/>
          <p:cNvSpPr txBox="1"/>
          <p:nvPr>
            <p:ph type="title"/>
          </p:nvPr>
        </p:nvSpPr>
        <p:spPr>
          <a:xfrm>
            <a:off x="311700" y="189150"/>
            <a:ext cx="2528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Environmental Literacy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Plan</a:t>
            </a:r>
            <a:endParaRPr/>
          </a:p>
        </p:txBody>
      </p:sp>
      <p:sp>
        <p:nvSpPr>
          <p:cNvPr id="156" name="Google Shape;156;g2046781de37_0_6"/>
          <p:cNvSpPr txBox="1"/>
          <p:nvPr>
            <p:ph idx="1" type="body"/>
          </p:nvPr>
        </p:nvSpPr>
        <p:spPr>
          <a:xfrm>
            <a:off x="311700" y="2076250"/>
            <a:ext cx="1943400" cy="18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Anne Arundel County Public Schools</a:t>
            </a:r>
            <a:endParaRPr>
              <a:solidFill>
                <a:schemeClr val="accent6"/>
              </a:solidFill>
              <a:extLst>
                <a:ext uri="http://customooxmlschemas.google.com/">
                  <go:slidesCustomData xmlns:go="http://customooxmlschemas.google.com/" textRoundtripDataId="4"/>
                </a:ext>
              </a:extLs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Middle School</a:t>
            </a:r>
            <a:endParaRPr/>
          </a:p>
        </p:txBody>
      </p:sp>
      <p:pic>
        <p:nvPicPr>
          <p:cNvPr id="157" name="Google Shape;157;g2046781de37_0_6"/>
          <p:cNvPicPr preferRelativeResize="0"/>
          <p:nvPr/>
        </p:nvPicPr>
        <p:blipFill rotWithShape="1">
          <a:blip r:embed="rId4">
            <a:alphaModFix/>
          </a:blip>
          <a:srcRect b="89021" l="0" r="0" t="0"/>
          <a:stretch/>
        </p:blipFill>
        <p:spPr>
          <a:xfrm>
            <a:off x="2255100" y="1152475"/>
            <a:ext cx="6766201" cy="440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2046781de37_0_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55100" y="1568550"/>
            <a:ext cx="6766200" cy="182612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2046781de37_0_6"/>
          <p:cNvSpPr/>
          <p:nvPr/>
        </p:nvSpPr>
        <p:spPr>
          <a:xfrm>
            <a:off x="2254950" y="1152475"/>
            <a:ext cx="6766200" cy="22422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046781de37_0_14"/>
          <p:cNvSpPr txBox="1"/>
          <p:nvPr>
            <p:ph type="title"/>
          </p:nvPr>
        </p:nvSpPr>
        <p:spPr>
          <a:xfrm>
            <a:off x="311700" y="445025"/>
            <a:ext cx="2995500" cy="1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Environmental Literacy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Plan</a:t>
            </a:r>
            <a:endParaRPr/>
          </a:p>
        </p:txBody>
      </p:sp>
      <p:sp>
        <p:nvSpPr>
          <p:cNvPr id="165" name="Google Shape;165;g2046781de37_0_14"/>
          <p:cNvSpPr txBox="1"/>
          <p:nvPr>
            <p:ph idx="1" type="body"/>
          </p:nvPr>
        </p:nvSpPr>
        <p:spPr>
          <a:xfrm>
            <a:off x="311700" y="1915350"/>
            <a:ext cx="1943400" cy="18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Anne Arundel County Public Schools</a:t>
            </a:r>
            <a:endParaRPr>
              <a:solidFill>
                <a:schemeClr val="accent6"/>
              </a:solidFill>
              <a:extLst>
                <a:ext uri="http://customooxmlschemas.google.com/">
                  <go:slidesCustomData xmlns:go="http://customooxmlschemas.google.com/" textRoundtripDataId="7"/>
                </a:ext>
              </a:extLs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High School</a:t>
            </a:r>
            <a:endParaRPr/>
          </a:p>
        </p:txBody>
      </p:sp>
      <p:pic>
        <p:nvPicPr>
          <p:cNvPr id="166" name="Google Shape;166;g2046781de37_0_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425" y="130626"/>
            <a:ext cx="5160324" cy="4591526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046781de37_0_20"/>
          <p:cNvSpPr txBox="1"/>
          <p:nvPr>
            <p:ph type="title"/>
          </p:nvPr>
        </p:nvSpPr>
        <p:spPr>
          <a:xfrm>
            <a:off x="311700" y="125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Environmental Literacy Plan</a:t>
            </a:r>
            <a:endParaRPr/>
          </a:p>
        </p:txBody>
      </p:sp>
      <p:sp>
        <p:nvSpPr>
          <p:cNvPr id="172" name="Google Shape;172;g2046781de37_0_20"/>
          <p:cNvSpPr txBox="1"/>
          <p:nvPr>
            <p:ph idx="1" type="body"/>
          </p:nvPr>
        </p:nvSpPr>
        <p:spPr>
          <a:xfrm>
            <a:off x="311700" y="1152475"/>
            <a:ext cx="1943400" cy="18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Prince George’s County Public Schools</a:t>
            </a:r>
            <a:endParaRPr>
              <a:solidFill>
                <a:schemeClr val="accent6"/>
              </a:solidFill>
              <a:extLst>
                <a:ext uri="http://customooxmlschemas.google.com/">
                  <go:slidesCustomData xmlns:go="http://customooxmlschemas.google.com/" textRoundtripDataId="10"/>
                </a:ext>
              </a:extLs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Elementary School</a:t>
            </a:r>
            <a:endParaRPr/>
          </a:p>
        </p:txBody>
      </p:sp>
      <p:pic>
        <p:nvPicPr>
          <p:cNvPr id="173" name="Google Shape;173;g2046781de37_0_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02100" y="761250"/>
            <a:ext cx="5618266" cy="3973374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046781de37_0_26"/>
          <p:cNvSpPr/>
          <p:nvPr/>
        </p:nvSpPr>
        <p:spPr>
          <a:xfrm>
            <a:off x="2407600" y="941525"/>
            <a:ext cx="6417600" cy="35700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2046781de37_0_26"/>
          <p:cNvSpPr txBox="1"/>
          <p:nvPr>
            <p:ph type="title"/>
          </p:nvPr>
        </p:nvSpPr>
        <p:spPr>
          <a:xfrm>
            <a:off x="311700" y="1763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Environmental Literacy Plan</a:t>
            </a:r>
            <a:endParaRPr/>
          </a:p>
        </p:txBody>
      </p:sp>
      <p:sp>
        <p:nvSpPr>
          <p:cNvPr id="180" name="Google Shape;180;g2046781de37_0_26"/>
          <p:cNvSpPr txBox="1"/>
          <p:nvPr>
            <p:ph idx="1" type="body"/>
          </p:nvPr>
        </p:nvSpPr>
        <p:spPr>
          <a:xfrm>
            <a:off x="311700" y="1152475"/>
            <a:ext cx="1943400" cy="18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Prince George’s County Public Schools</a:t>
            </a:r>
            <a:endParaRPr>
              <a:solidFill>
                <a:schemeClr val="accent6"/>
              </a:solidFill>
              <a:extLst>
                <a:ext uri="http://customooxmlschemas.google.com/">
                  <go:slidesCustomData xmlns:go="http://customooxmlschemas.google.com/" textRoundtripDataId="13"/>
                </a:ext>
              </a:extLs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extLst>
                  <a:ext uri="http://customooxmlschemas.google.com/">
                    <go:slidesCustomData xmlns:go="http://customooxmlschemas.google.com/" textRoundtripDataId="14"/>
                  </a:ext>
                </a:extLst>
              </a:rPr>
              <a:t>Middle School &amp; High School</a:t>
            </a:r>
            <a:endParaRPr/>
          </a:p>
        </p:txBody>
      </p:sp>
      <p:pic>
        <p:nvPicPr>
          <p:cNvPr id="181" name="Google Shape;181;g2046781de37_0_26"/>
          <p:cNvPicPr preferRelativeResize="0"/>
          <p:nvPr/>
        </p:nvPicPr>
        <p:blipFill rotWithShape="1">
          <a:blip r:embed="rId4">
            <a:alphaModFix/>
          </a:blip>
          <a:srcRect b="89112" l="0" r="0" t="0"/>
          <a:stretch/>
        </p:blipFill>
        <p:spPr>
          <a:xfrm>
            <a:off x="2407500" y="941525"/>
            <a:ext cx="6417801" cy="494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2046781de37_0_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07500" y="1400207"/>
            <a:ext cx="6417790" cy="3087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046781de37_0_34"/>
          <p:cNvSpPr txBox="1"/>
          <p:nvPr>
            <p:ph type="title"/>
          </p:nvPr>
        </p:nvSpPr>
        <p:spPr>
          <a:xfrm>
            <a:off x="311700" y="150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Environmental Literacy Plan</a:t>
            </a:r>
            <a:endParaRPr/>
          </a:p>
        </p:txBody>
      </p:sp>
      <p:sp>
        <p:nvSpPr>
          <p:cNvPr id="188" name="Google Shape;188;g2046781de37_0_34"/>
          <p:cNvSpPr txBox="1"/>
          <p:nvPr>
            <p:ph idx="1" type="body"/>
          </p:nvPr>
        </p:nvSpPr>
        <p:spPr>
          <a:xfrm>
            <a:off x="311700" y="1152475"/>
            <a:ext cx="1943400" cy="18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textRoundtripDataId="15"/>
                  </a:ext>
                </a:extLst>
              </a:rPr>
              <a:t>Prince George’s County Public Schools</a:t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89" name="Google Shape;189;g2046781de37_0_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07500" y="789125"/>
            <a:ext cx="6312219" cy="3820975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046781de37_0_40"/>
          <p:cNvSpPr txBox="1"/>
          <p:nvPr>
            <p:ph type="title"/>
          </p:nvPr>
        </p:nvSpPr>
        <p:spPr>
          <a:xfrm>
            <a:off x="162925" y="125175"/>
            <a:ext cx="2590500" cy="12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Environmental Literacy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Plan</a:t>
            </a:r>
            <a:endParaRPr/>
          </a:p>
        </p:txBody>
      </p:sp>
      <p:sp>
        <p:nvSpPr>
          <p:cNvPr id="195" name="Google Shape;195;g2046781de37_0_40"/>
          <p:cNvSpPr txBox="1"/>
          <p:nvPr>
            <p:ph idx="1" type="body"/>
          </p:nvPr>
        </p:nvSpPr>
        <p:spPr>
          <a:xfrm>
            <a:off x="311700" y="1762075"/>
            <a:ext cx="1943400" cy="18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textRoundtripDataId="16"/>
                  </a:ext>
                </a:extLst>
              </a:rPr>
              <a:t>Queen Anne’s County Public Schools</a:t>
            </a:r>
            <a:endParaRPr>
              <a:solidFill>
                <a:schemeClr val="accent6"/>
              </a:solidFill>
              <a:extLst>
                <a:ext uri="http://customooxmlschemas.google.com/">
                  <go:slidesCustomData xmlns:go="http://customooxmlschemas.google.com/" textRoundtripDataId="17"/>
                </a:ext>
              </a:extLs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extLst>
                  <a:ext uri="http://customooxmlschemas.google.com/">
                    <go:slidesCustomData xmlns:go="http://customooxmlschemas.google.com/" textRoundtripDataId="18"/>
                  </a:ext>
                </a:extLst>
              </a:rPr>
              <a:t>Elementary School</a:t>
            </a:r>
            <a:endParaRPr/>
          </a:p>
        </p:txBody>
      </p:sp>
      <p:pic>
        <p:nvPicPr>
          <p:cNvPr id="196" name="Google Shape;196;g2046781de37_0_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9875" y="159875"/>
            <a:ext cx="5405925" cy="443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2046781de37_0_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29875" y="625975"/>
            <a:ext cx="5405925" cy="430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2046781de37_0_40"/>
          <p:cNvSpPr/>
          <p:nvPr/>
        </p:nvSpPr>
        <p:spPr>
          <a:xfrm>
            <a:off x="2628300" y="137075"/>
            <a:ext cx="5407500" cy="47943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046781de37_0_48"/>
          <p:cNvSpPr txBox="1"/>
          <p:nvPr>
            <p:ph type="title"/>
          </p:nvPr>
        </p:nvSpPr>
        <p:spPr>
          <a:xfrm>
            <a:off x="162925" y="125175"/>
            <a:ext cx="2590500" cy="12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Environmental Literacy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Plan</a:t>
            </a:r>
            <a:endParaRPr/>
          </a:p>
        </p:txBody>
      </p:sp>
      <p:sp>
        <p:nvSpPr>
          <p:cNvPr id="204" name="Google Shape;204;g2046781de37_0_48"/>
          <p:cNvSpPr txBox="1"/>
          <p:nvPr>
            <p:ph idx="1" type="body"/>
          </p:nvPr>
        </p:nvSpPr>
        <p:spPr>
          <a:xfrm>
            <a:off x="311700" y="1762075"/>
            <a:ext cx="1943400" cy="18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textRoundtripDataId="19"/>
                  </a:ext>
                </a:extLst>
              </a:rPr>
              <a:t>Queen Anne’s County Public Schools</a:t>
            </a:r>
            <a:endParaRPr>
              <a:solidFill>
                <a:schemeClr val="accent6"/>
              </a:solidFill>
              <a:extLst>
                <a:ext uri="http://customooxmlschemas.google.com/">
                  <go:slidesCustomData xmlns:go="http://customooxmlschemas.google.com/" textRoundtripDataId="20"/>
                </a:ext>
              </a:extLs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extLst>
                  <a:ext uri="http://customooxmlschemas.google.com/">
                    <go:slidesCustomData xmlns:go="http://customooxmlschemas.google.com/" textRoundtripDataId="21"/>
                  </a:ext>
                </a:extLst>
              </a:rPr>
              <a:t>Middle School</a:t>
            </a:r>
            <a:endParaRPr/>
          </a:p>
        </p:txBody>
      </p:sp>
      <p:pic>
        <p:nvPicPr>
          <p:cNvPr id="205" name="Google Shape;205;g2046781de37_0_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7825" y="997400"/>
            <a:ext cx="6360875" cy="52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2046781de37_0_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62138" y="1504375"/>
            <a:ext cx="6372225" cy="22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2046781de37_0_48"/>
          <p:cNvSpPr/>
          <p:nvPr/>
        </p:nvSpPr>
        <p:spPr>
          <a:xfrm>
            <a:off x="2467825" y="997400"/>
            <a:ext cx="6360900" cy="27645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046781de37_0_56"/>
          <p:cNvSpPr txBox="1"/>
          <p:nvPr>
            <p:ph type="title"/>
          </p:nvPr>
        </p:nvSpPr>
        <p:spPr>
          <a:xfrm>
            <a:off x="162925" y="125175"/>
            <a:ext cx="2590500" cy="12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Environmental Literacy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Plan</a:t>
            </a:r>
            <a:endParaRPr/>
          </a:p>
        </p:txBody>
      </p:sp>
      <p:sp>
        <p:nvSpPr>
          <p:cNvPr id="213" name="Google Shape;213;g2046781de37_0_56"/>
          <p:cNvSpPr txBox="1"/>
          <p:nvPr>
            <p:ph idx="1" type="body"/>
          </p:nvPr>
        </p:nvSpPr>
        <p:spPr>
          <a:xfrm>
            <a:off x="311700" y="1762075"/>
            <a:ext cx="1943400" cy="18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textRoundtripDataId="22"/>
                  </a:ext>
                </a:extLst>
              </a:rPr>
              <a:t>Queen Anne’s County Public Schools</a:t>
            </a:r>
            <a:endParaRPr>
              <a:solidFill>
                <a:schemeClr val="accent6"/>
              </a:solidFill>
              <a:extLst>
                <a:ext uri="http://customooxmlschemas.google.com/">
                  <go:slidesCustomData xmlns:go="http://customooxmlschemas.google.com/" textRoundtripDataId="23"/>
                </a:ext>
              </a:extLs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extLst>
                  <a:ext uri="http://customooxmlschemas.google.com/">
                    <go:slidesCustomData xmlns:go="http://customooxmlschemas.google.com/" textRoundtripDataId="24"/>
                  </a:ext>
                </a:extLst>
              </a:rPr>
              <a:t>High School</a:t>
            </a:r>
            <a:endParaRPr/>
          </a:p>
        </p:txBody>
      </p:sp>
      <p:pic>
        <p:nvPicPr>
          <p:cNvPr id="214" name="Google Shape;214;g2046781de37_0_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55100" y="1141025"/>
            <a:ext cx="6499949" cy="2751875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How do you see a district or county-wide Environmental Literacy Plan helping the implementation and continuation of a MWEE?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220" name="Google Shape;22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651" y="789026"/>
            <a:ext cx="3565450" cy="35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Activity 1</a:t>
            </a:r>
            <a:endParaRPr/>
          </a:p>
        </p:txBody>
      </p:sp>
      <p:sp>
        <p:nvSpPr>
          <p:cNvPr id="106" name="Google Shape;106;p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3000"/>
              <a:t>Reflecting on MWEE 101 Online Course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>
            <p:ph type="title"/>
          </p:nvPr>
        </p:nvSpPr>
        <p:spPr>
          <a:xfrm>
            <a:off x="364525" y="1343375"/>
            <a:ext cx="2542200" cy="21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Essential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Elements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&amp;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Supporting Practices</a:t>
            </a:r>
            <a:endParaRPr/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 b="4211" l="4074" r="4331" t="4203"/>
          <a:stretch/>
        </p:blipFill>
        <p:spPr>
          <a:xfrm>
            <a:off x="4118625" y="355800"/>
            <a:ext cx="4431900" cy="4431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What are the core elements (policies, standards, efforts, etc.) that guide the way you approach teaching environmental literacy in [your state]?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335975" y="4510200"/>
            <a:ext cx="4045200" cy="6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" sz="42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Activity 2</a:t>
            </a:r>
            <a:endParaRPr b="0" i="0" sz="4200" u="none" cap="none" strike="noStrike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851" y="483901"/>
            <a:ext cx="3565450" cy="35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Key Pieces of Policy</a:t>
            </a:r>
            <a:endParaRPr/>
          </a:p>
        </p:txBody>
      </p:sp>
      <p:sp>
        <p:nvSpPr>
          <p:cNvPr id="125" name="Google Shape;125;p5"/>
          <p:cNvSpPr txBox="1"/>
          <p:nvPr>
            <p:ph idx="4294967295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[List state policies and initiatives that support environmental literacy]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State Education Standards supporting MWEEs</a:t>
            </a:r>
            <a:endParaRPr/>
          </a:p>
        </p:txBody>
      </p:sp>
      <p:sp>
        <p:nvSpPr>
          <p:cNvPr id="131" name="Google Shape;131;p6"/>
          <p:cNvSpPr txBox="1"/>
          <p:nvPr>
            <p:ph idx="4294967295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[List state education standards that support MWEEs - make sure to include a review of all the standards your participants may be working with]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How can MWEEs help to meet multiple state policies and standards? 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37" name="Google Shape;1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776" y="788901"/>
            <a:ext cx="3565450" cy="35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Environmental Literacy Plans</a:t>
            </a:r>
            <a:endParaRPr/>
          </a:p>
        </p:txBody>
      </p:sp>
      <p:sp>
        <p:nvSpPr>
          <p:cNvPr id="143" name="Google Shape;143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[Copy or link your district’s Environmental Literacy Plan here or use the examples pasted on the following slides]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046781de37_0_0"/>
          <p:cNvSpPr txBox="1"/>
          <p:nvPr>
            <p:ph type="title"/>
          </p:nvPr>
        </p:nvSpPr>
        <p:spPr>
          <a:xfrm>
            <a:off x="311700" y="150750"/>
            <a:ext cx="298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Environmental Literacy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Plan</a:t>
            </a:r>
            <a:endParaRPr/>
          </a:p>
        </p:txBody>
      </p:sp>
      <p:sp>
        <p:nvSpPr>
          <p:cNvPr id="149" name="Google Shape;149;g2046781de37_0_0"/>
          <p:cNvSpPr txBox="1"/>
          <p:nvPr>
            <p:ph idx="1" type="body"/>
          </p:nvPr>
        </p:nvSpPr>
        <p:spPr>
          <a:xfrm>
            <a:off x="311700" y="1893775"/>
            <a:ext cx="1943400" cy="18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Anne Arundel County Public Schools</a:t>
            </a:r>
            <a:endParaRPr>
              <a:solidFill>
                <a:schemeClr val="accent6"/>
              </a:solidFill>
              <a:extLst>
                <a:ext uri="http://customooxmlschemas.google.com/">
                  <go:slidesCustomData xmlns:go="http://customooxmlschemas.google.com/" textRoundtripDataId="1"/>
                </a:ext>
              </a:extLs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Elementary School</a:t>
            </a:r>
            <a:endParaRPr/>
          </a:p>
        </p:txBody>
      </p:sp>
      <p:pic>
        <p:nvPicPr>
          <p:cNvPr id="150" name="Google Shape;150;g2046781de37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55100" y="723450"/>
            <a:ext cx="6731774" cy="398995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WEE">
  <a:themeElements>
    <a:clrScheme name="Simple Light">
      <a:dk1>
        <a:srgbClr val="FFFFFF"/>
      </a:dk1>
      <a:lt1>
        <a:srgbClr val="039BE5"/>
      </a:lt1>
      <a:dk2>
        <a:srgbClr val="404040"/>
      </a:dk2>
      <a:lt2>
        <a:srgbClr val="EEEEEE"/>
      </a:lt2>
      <a:accent1>
        <a:srgbClr val="FF791A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WEE">
  <a:themeElements>
    <a:clrScheme name="Simple Light">
      <a:dk1>
        <a:srgbClr val="FFFFFF"/>
      </a:dk1>
      <a:lt1>
        <a:srgbClr val="039BE5"/>
      </a:lt1>
      <a:dk2>
        <a:srgbClr val="404040"/>
      </a:dk2>
      <a:lt2>
        <a:srgbClr val="EEEEEE"/>
      </a:lt2>
      <a:accent1>
        <a:srgbClr val="FF791A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