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5143500" type="screen16x9"/>
  <p:notesSz cx="6858000" cy="9144000"/>
  <p:embeddedFontLst>
    <p:embeddedFont>
      <p:font typeface="Proxima Nova Semibold" panose="020B0604020202020204" charset="0"/>
      <p:regular r:id="rId21"/>
      <p:bold r:id="rId22"/>
      <p:boldItalic r:id="rId23"/>
    </p:embeddedFont>
    <p:embeddedFont>
      <p:font typeface="Proxima Nova" panose="020B0604020202020204" charset="0"/>
      <p:regular r:id="rId24"/>
      <p:bold r:id="rId25"/>
      <p:italic r:id="rId26"/>
      <p:boldItalic r:id="rId27"/>
    </p:embeddedFont>
    <p:embeddedFont>
      <p:font typeface="Proxima Nova Extrabold" panose="020B0604020202020204" charset="0"/>
      <p:bold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3" roundtripDataSignature="AMtx7mjnzxxq8MbGlVQz/Nebj9fy0vhNA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CAFCDAE-8D70-47D7-84A6-C5D0B84B45F3}">
  <a:tblStyle styleId="{ECAFCDAE-8D70-47D7-84A6-C5D0B84B45F3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41A28BF8-5F9F-492D-898F-6CA1E9C02A88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39" d="100"/>
          <a:sy n="139" d="100"/>
        </p:scale>
        <p:origin x="198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33" Type="http://customschemas.google.com/relationships/presentationmetadata" Target="meta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4" name="Google Shape;114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7" name="Google Shape;127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3" name="Google Shape;133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34d3bb9652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9" name="Google Shape;139;g34d3bb9652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sz="1200">
                <a:latin typeface="Proxima Nova Semibold"/>
                <a:ea typeface="Proxima Nova Semibold"/>
                <a:cs typeface="Proxima Nova Semibold"/>
                <a:sym typeface="Proxima Nova Semibold"/>
              </a:rPr>
              <a:t>[Make additions/subtractions and sub out webpages based on the location of your workshop]</a:t>
            </a:r>
            <a:endParaRPr sz="1200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8" name="Google Shape;148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5" name="Google Shape;155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2" name="Google Shape;162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9" name="Google Shape;169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7" name="Google Shape;5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3" name="Google Shape;6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9" name="Google Shape;6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8" name="Google Shape;78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" name="Google Shape;92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1" name="Google Shape;101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8" name="Google Shape;108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Ask the group to brainstorm things to consider:  classify them into categories: safety, class management and logistics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Font typeface="Proxima Nova Extrabold"/>
              <a:buNone/>
              <a:defRPr sz="5200"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0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Proxima Nova Semibold"/>
              <a:buNone/>
              <a:defRPr sz="2800"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9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29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2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3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p21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6" name="Google Shape;16;p21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7" name="Google Shape;17;p21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8" name="Google Shape;18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Proxima Nova Semibold"/>
              <a:buChar char="●"/>
              <a:defRPr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2" name="Google Shape;22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Proxima Nova Extrabold"/>
              <a:buNone/>
              <a:defRPr sz="3600"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5" name="Google Shape;25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2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9" name="Google Shape;29;p24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0" name="Google Shape;30;p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2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26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6" name="Google Shape;36;p26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7" name="Google Shape;37;p2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7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40" name="Google Shape;40;p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8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2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 Semibold"/>
              <a:buNone/>
              <a:defRPr sz="2800" b="0" i="0" u="none" strike="noStrike" cap="none">
                <a:solidFill>
                  <a:schemeClr val="dk1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roxima Nova"/>
              <a:buChar char="●"/>
              <a:defRPr sz="18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Proxima Nova"/>
              <a:buChar char="■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8" name="Google Shape;8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7ABF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/>
              <a:t>Issue Investigation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7ABF"/>
        </a:solidFill>
        <a:effectLst/>
      </p:bgPr>
    </p:bg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Synthesis and Conclusion</a:t>
            </a:r>
            <a:endParaRPr/>
          </a:p>
        </p:txBody>
      </p:sp>
      <p:sp>
        <p:nvSpPr>
          <p:cNvPr id="117" name="Google Shape;117;p1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Be prepared to report the following:</a:t>
            </a:r>
            <a:endParaRPr/>
          </a:p>
          <a:p>
            <a:pPr marL="914400" lvl="0" indent="-3429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Font typeface="Proxima Nova"/>
              <a:buChar char="●"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What supporting question did you focus on? 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  <a:p>
            <a:pPr marL="9144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roxima Nova"/>
              <a:buChar char="●"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Briefly describe how your field work went.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  <a:p>
            <a:pPr marL="9144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roxima Nova"/>
              <a:buChar char="●"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What conclusions can be drawn based on the information and data you collected and synthesized?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  <a:p>
            <a:pPr marL="9144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roxima Nova"/>
              <a:buChar char="●"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Communicate (pictures/charts/graph) what your conclusions were and how they relate to the Driving Question and Local Issue.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  <a:p>
            <a:pPr marL="9144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roxima Nova"/>
              <a:buChar char="●"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What more do you need to know? Were there new questions that popped up? What additional research and/or data do you need now?</a:t>
            </a:r>
            <a:endParaRPr/>
          </a:p>
        </p:txBody>
      </p:sp>
      <p:pic>
        <p:nvPicPr>
          <p:cNvPr id="118" name="Google Shape;118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045713" y="3947725"/>
            <a:ext cx="1786574" cy="1004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7ABF"/>
        </a:solidFill>
        <a:effectLst/>
      </p:bgPr>
    </p:bg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1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"/>
              <a:t>Design a graphic representation of the data collected and information learned</a:t>
            </a:r>
            <a:endParaRPr/>
          </a:p>
        </p:txBody>
      </p:sp>
      <p:pic>
        <p:nvPicPr>
          <p:cNvPr id="124" name="Google Shape;124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045713" y="3947725"/>
            <a:ext cx="1786574" cy="1004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7ABF"/>
        </a:solidFill>
        <a:effectLst/>
      </p:bgPr>
    </p:bg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2"/>
          <p:cNvSpPr txBox="1">
            <a:spLocks noGrp="1"/>
          </p:cNvSpPr>
          <p:nvPr>
            <p:ph type="body" idx="2"/>
          </p:nvPr>
        </p:nvSpPr>
        <p:spPr>
          <a:xfrm>
            <a:off x="4939500" y="280175"/>
            <a:ext cx="3837000" cy="45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" sz="2400" u="sng">
                <a:latin typeface="Proxima Nova Semibold"/>
                <a:ea typeface="Proxima Nova Semibold"/>
                <a:cs typeface="Proxima Nova Semibold"/>
                <a:sym typeface="Proxima Nova Semibold"/>
              </a:rPr>
              <a:t>Outdoor Field Experiences</a:t>
            </a:r>
            <a:endParaRPr sz="2400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" sz="2400">
                <a:latin typeface="Proxima Nova Semibold"/>
                <a:ea typeface="Proxima Nova Semibold"/>
                <a:cs typeface="Proxima Nova Semibold"/>
                <a:sym typeface="Proxima Nova Semibold"/>
              </a:rPr>
              <a:t>Successes/Challenges</a:t>
            </a:r>
            <a:endParaRPr sz="2400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" sz="2400">
                <a:latin typeface="Proxima Nova Semibold"/>
                <a:ea typeface="Proxima Nova Semibold"/>
                <a:cs typeface="Proxima Nova Semibold"/>
                <a:sym typeface="Proxima Nova Semibold"/>
              </a:rPr>
              <a:t>Supporting individual or group work outside</a:t>
            </a:r>
            <a:endParaRPr sz="2400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" sz="2400">
                <a:latin typeface="Proxima Nova Semibold"/>
                <a:ea typeface="Proxima Nova Semibold"/>
                <a:cs typeface="Proxima Nova Semibold"/>
                <a:sym typeface="Proxima Nova Semibold"/>
              </a:rPr>
              <a:t>Connecting to class work</a:t>
            </a:r>
            <a:endParaRPr sz="2400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" sz="2400">
                <a:latin typeface="Proxima Nova Semibold"/>
                <a:ea typeface="Proxima Nova Semibold"/>
                <a:cs typeface="Proxima Nova Semibold"/>
                <a:sym typeface="Proxima Nova Semibold"/>
              </a:rPr>
              <a:t>Assessing student learning</a:t>
            </a:r>
            <a:endParaRPr sz="2400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" sz="2400">
                <a:latin typeface="Proxima Nova Semibold"/>
                <a:ea typeface="Proxima Nova Semibold"/>
                <a:cs typeface="Proxima Nova Semibold"/>
                <a:sym typeface="Proxima Nova Semibold"/>
              </a:rPr>
              <a:t>What learning happens best outside?</a:t>
            </a:r>
            <a:endParaRPr sz="2400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  <p:pic>
        <p:nvPicPr>
          <p:cNvPr id="130" name="Google Shape;130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21726" y="789026"/>
            <a:ext cx="3565450" cy="3565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7ABF"/>
        </a:solidFill>
        <a:effectLst/>
      </p:bgPr>
    </p:bg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3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/>
              <a:t>Activity 3</a:t>
            </a:r>
            <a:endParaRPr/>
          </a:p>
        </p:txBody>
      </p:sp>
      <p:sp>
        <p:nvSpPr>
          <p:cNvPr id="136" name="Google Shape;136;p13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en" sz="3000"/>
              <a:t>Outdoor Field Experiences in Maryland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7ABF"/>
        </a:solidFill>
        <a:effectLst/>
      </p:bgPr>
    </p:bg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4d3bb96523_0_0"/>
          <p:cNvSpPr txBox="1">
            <a:spLocks noGrp="1"/>
          </p:cNvSpPr>
          <p:nvPr>
            <p:ph type="title"/>
          </p:nvPr>
        </p:nvSpPr>
        <p:spPr>
          <a:xfrm>
            <a:off x="311700" y="1402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Explore nearby Outdoor Field Experience locations</a:t>
            </a:r>
            <a:endParaRPr/>
          </a:p>
        </p:txBody>
      </p:sp>
      <p:sp>
        <p:nvSpPr>
          <p:cNvPr id="142" name="Google Shape;142;g34d3bb96523_0_0"/>
          <p:cNvSpPr txBox="1"/>
          <p:nvPr/>
        </p:nvSpPr>
        <p:spPr>
          <a:xfrm>
            <a:off x="7403700" y="1179113"/>
            <a:ext cx="1123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chemeClr val="dk2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0"/>
                  </a:ext>
                </a:extLst>
              </a:rPr>
              <a:t>Page 17</a:t>
            </a:r>
            <a:endParaRPr sz="1800" b="0" i="0" u="none" strike="noStrike" cap="none">
              <a:solidFill>
                <a:schemeClr val="dk2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43" name="Google Shape;143;g34d3bb96523_0_0"/>
          <p:cNvPicPr preferRelativeResize="0"/>
          <p:nvPr/>
        </p:nvPicPr>
        <p:blipFill rotWithShape="1">
          <a:blip r:embed="rId3">
            <a:alphaModFix/>
          </a:blip>
          <a:srcRect t="119" b="119"/>
          <a:stretch/>
        </p:blipFill>
        <p:spPr>
          <a:xfrm>
            <a:off x="7297204" y="1614963"/>
            <a:ext cx="1336483" cy="1724877"/>
          </a:xfrm>
          <a:prstGeom prst="rect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44" name="Google Shape;144;g34d3bb96523_0_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45713" y="3947725"/>
            <a:ext cx="1786574" cy="100497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45" name="Google Shape;145;g34d3bb96523_0_0"/>
          <p:cNvGraphicFramePr/>
          <p:nvPr/>
        </p:nvGraphicFramePr>
        <p:xfrm>
          <a:off x="311700" y="1003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{41A28BF8-5F9F-492D-898F-6CA1E9C02A88}</a:tableStyleId>
              </a:tblPr>
              <a:tblGrid>
                <a:gridCol w="2197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979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79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747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Find your Park</a:t>
                      </a:r>
                      <a:endParaRPr sz="1800" b="1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findyourpark.com</a:t>
                      </a:r>
                      <a:endParaRPr sz="18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FC5E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FC5E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FC5E8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FC5E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FC5E8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4C2F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FC5E8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D9E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747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4C2F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FC5E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4C2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7ABF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5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/>
              <a:t>Activity 4</a:t>
            </a:r>
            <a:endParaRPr/>
          </a:p>
        </p:txBody>
      </p:sp>
      <p:sp>
        <p:nvSpPr>
          <p:cNvPr id="151" name="Google Shape;151;p15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en" sz="3000"/>
              <a:t>Issue Investigation - More than Outdoor Field Experiences</a:t>
            </a:r>
            <a:endParaRPr/>
          </a:p>
        </p:txBody>
      </p:sp>
      <p:pic>
        <p:nvPicPr>
          <p:cNvPr id="152" name="Google Shape;152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08638" y="3932263"/>
            <a:ext cx="1786574" cy="10049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7ABF"/>
        </a:solidFill>
        <a:effectLst/>
      </p:bgPr>
    </p:bg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6"/>
          <p:cNvSpPr txBox="1">
            <a:spLocks noGrp="1"/>
          </p:cNvSpPr>
          <p:nvPr>
            <p:ph type="title"/>
          </p:nvPr>
        </p:nvSpPr>
        <p:spPr>
          <a:xfrm>
            <a:off x="172375" y="266300"/>
            <a:ext cx="8718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ShoreRivers + Dorchester &amp; Talbot County 3rd Grade</a:t>
            </a:r>
            <a:endParaRPr/>
          </a:p>
        </p:txBody>
      </p:sp>
      <p:sp>
        <p:nvSpPr>
          <p:cNvPr id="158" name="Google Shape;158;p16"/>
          <p:cNvSpPr txBox="1">
            <a:spLocks noGrp="1"/>
          </p:cNvSpPr>
          <p:nvPr>
            <p:ph type="body" idx="1"/>
          </p:nvPr>
        </p:nvSpPr>
        <p:spPr>
          <a:xfrm>
            <a:off x="311700" y="923875"/>
            <a:ext cx="8520600" cy="305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" sz="1800">
                <a:latin typeface="Proxima Nova"/>
                <a:ea typeface="Proxima Nova"/>
                <a:cs typeface="Proxima Nova"/>
                <a:sym typeface="Proxima Nova"/>
              </a:rPr>
              <a:t>How do outdoor field experiences help to answer or look more deeply at the driving question/supporting questions?</a:t>
            </a:r>
            <a:endParaRPr sz="1800"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" sz="1800">
                <a:latin typeface="Proxima Nova"/>
                <a:ea typeface="Proxima Nova"/>
                <a:cs typeface="Proxima Nova"/>
                <a:sym typeface="Proxima Nova"/>
              </a:rPr>
              <a:t>Which learning objectives or standards do the outdoor field experiences help to address?</a:t>
            </a:r>
            <a:endParaRPr sz="1800"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" sz="1800">
                <a:latin typeface="Proxima Nova"/>
                <a:ea typeface="Proxima Nova"/>
                <a:cs typeface="Proxima Nova"/>
                <a:sym typeface="Proxima Nova"/>
              </a:rPr>
              <a:t>How was each outdoor field experience contextualized to give it more meaning?</a:t>
            </a:r>
            <a:endParaRPr sz="1800"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" sz="1800">
                <a:latin typeface="Proxima Nova"/>
                <a:ea typeface="Proxima Nova"/>
                <a:cs typeface="Proxima Nova"/>
                <a:sym typeface="Proxima Nova"/>
              </a:rPr>
              <a:t>How do indoor lessons and components support the overall issue investigation?</a:t>
            </a:r>
            <a:endParaRPr sz="1800"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" sz="1800">
                <a:latin typeface="Proxima Nova"/>
                <a:ea typeface="Proxima Nova"/>
                <a:cs typeface="Proxima Nova"/>
                <a:sym typeface="Proxima Nova"/>
              </a:rPr>
              <a:t>How might the indoor components provide students the opportunity to translate existing knowledge to the investigation?</a:t>
            </a:r>
            <a:endParaRPr sz="18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59" name="Google Shape;159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08638" y="3932263"/>
            <a:ext cx="1786574" cy="10049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8D35"/>
        </a:solidFill>
        <a:effectLst/>
      </p:bgPr>
    </p:bg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/>
              <a:t>Activity 5</a:t>
            </a:r>
            <a:endParaRPr/>
          </a:p>
        </p:txBody>
      </p:sp>
      <p:sp>
        <p:nvSpPr>
          <p:cNvPr id="165" name="Google Shape;165;p17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en" sz="3000"/>
              <a:t>Plan it!</a:t>
            </a:r>
            <a:endParaRPr sz="3000"/>
          </a:p>
        </p:txBody>
      </p:sp>
      <p:pic>
        <p:nvPicPr>
          <p:cNvPr id="166" name="Google Shape;166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51800" y="3986400"/>
            <a:ext cx="1786646" cy="1004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7ABF"/>
        </a:solidFill>
        <a:effectLst/>
      </p:bgPr>
    </p:bg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Planning your </a:t>
            </a:r>
            <a:r>
              <a:rPr lang="en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"/>
                  </a:ext>
                </a:extLst>
              </a:rPr>
              <a:t>MWEE</a:t>
            </a:r>
            <a:r>
              <a:rPr lang="en"/>
              <a:t>!</a:t>
            </a:r>
            <a:endParaRPr/>
          </a:p>
        </p:txBody>
      </p:sp>
      <p:sp>
        <p:nvSpPr>
          <p:cNvPr id="172" name="Google Shape;172;p18"/>
          <p:cNvSpPr txBox="1">
            <a:spLocks noGrp="1"/>
          </p:cNvSpPr>
          <p:nvPr>
            <p:ph type="body" idx="1"/>
          </p:nvPr>
        </p:nvSpPr>
        <p:spPr>
          <a:xfrm>
            <a:off x="2484000" y="1344750"/>
            <a:ext cx="6348300" cy="176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Complete the </a:t>
            </a:r>
            <a:r>
              <a:rPr lang="en" u="sng"/>
              <a:t>Incorporating Outdoor Field Experiences</a:t>
            </a:r>
            <a:r>
              <a:rPr lang="en"/>
              <a:t> worksheet (pages 18-20)</a:t>
            </a:r>
            <a:endParaRPr/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Complete the </a:t>
            </a:r>
            <a:r>
              <a:rPr lang="en" u="sng"/>
              <a:t>Issue Investigation</a:t>
            </a:r>
            <a:r>
              <a:rPr lang="en"/>
              <a:t> section (pages 24-25) of the Environmental Literacy Model (ELM)</a:t>
            </a:r>
            <a:endParaRPr/>
          </a:p>
        </p:txBody>
      </p:sp>
      <p:sp>
        <p:nvSpPr>
          <p:cNvPr id="173" name="Google Shape;173;p18"/>
          <p:cNvSpPr txBox="1">
            <a:spLocks noGrp="1"/>
          </p:cNvSpPr>
          <p:nvPr>
            <p:ph type="body" idx="1"/>
          </p:nvPr>
        </p:nvSpPr>
        <p:spPr>
          <a:xfrm>
            <a:off x="311700" y="3592975"/>
            <a:ext cx="8520600" cy="112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Reference the MWEE Audit Tool (pages 37-54) for additional guidance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rPr lang="en"/>
              <a:t>Use each other to bounce off ideas!</a:t>
            </a:r>
            <a:endParaRPr/>
          </a:p>
        </p:txBody>
      </p:sp>
      <p:pic>
        <p:nvPicPr>
          <p:cNvPr id="174" name="Google Shape;174;p18"/>
          <p:cNvPicPr preferRelativeResize="0"/>
          <p:nvPr/>
        </p:nvPicPr>
        <p:blipFill rotWithShape="1">
          <a:blip r:embed="rId3">
            <a:alphaModFix/>
          </a:blip>
          <a:srcRect t="118" b="118"/>
          <a:stretch/>
        </p:blipFill>
        <p:spPr>
          <a:xfrm>
            <a:off x="821536" y="1148100"/>
            <a:ext cx="1662467" cy="2145587"/>
          </a:xfrm>
          <a:prstGeom prst="rect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75" name="Google Shape;175;p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51800" y="3986400"/>
            <a:ext cx="1786646" cy="1004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7ABF"/>
        </a:solid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/>
              <a:t>Activity 1</a:t>
            </a:r>
            <a:endParaRPr/>
          </a:p>
        </p:txBody>
      </p:sp>
      <p:sp>
        <p:nvSpPr>
          <p:cNvPr id="60" name="Google Shape;60;p2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en" sz="3000"/>
              <a:t>Youth Voice</a:t>
            </a:r>
            <a:endParaRPr sz="3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7ABF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3"/>
          <p:cNvSpPr txBox="1">
            <a:spLocks noGrp="1"/>
          </p:cNvSpPr>
          <p:nvPr>
            <p:ph type="body" idx="2"/>
          </p:nvPr>
        </p:nvSpPr>
        <p:spPr>
          <a:xfrm>
            <a:off x="4939500" y="280175"/>
            <a:ext cx="3837000" cy="45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" sz="2400">
                <a:latin typeface="Proxima Nova Semibold"/>
                <a:ea typeface="Proxima Nova Semibold"/>
                <a:cs typeface="Proxima Nova Semibold"/>
                <a:sym typeface="Proxima Nova Semibold"/>
              </a:rPr>
              <a:t>What does it mean to support youth voice? </a:t>
            </a:r>
            <a:endParaRPr sz="2400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" sz="2400">
                <a:latin typeface="Proxima Nova Semibold"/>
                <a:ea typeface="Proxima Nova Semibold"/>
                <a:cs typeface="Proxima Nova Semibold"/>
                <a:sym typeface="Proxima Nova Semibold"/>
              </a:rPr>
              <a:t>What are you doing in your classroom or programs to support youth voice? </a:t>
            </a:r>
            <a:endParaRPr sz="2400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" sz="2400">
                <a:latin typeface="Proxima Nova Semibold"/>
                <a:ea typeface="Proxima Nova Semibold"/>
                <a:cs typeface="Proxima Nova Semibold"/>
                <a:sym typeface="Proxima Nova Semibold"/>
              </a:rPr>
              <a:t>What are the biggest benefits for supporting youth voice? What are the biggest challenges in supporting youth voice? </a:t>
            </a:r>
            <a:endParaRPr sz="2400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  <p:pic>
        <p:nvPicPr>
          <p:cNvPr id="66" name="Google Shape;66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2651" y="789026"/>
            <a:ext cx="3565450" cy="3565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7ABF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4"/>
          <p:cNvSpPr txBox="1">
            <a:spLocks noGrp="1"/>
          </p:cNvSpPr>
          <p:nvPr>
            <p:ph type="ctrTitle"/>
          </p:nvPr>
        </p:nvSpPr>
        <p:spPr>
          <a:xfrm>
            <a:off x="311700" y="30027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/>
              <a:t>Driving Question</a:t>
            </a:r>
            <a:endParaRPr/>
          </a:p>
        </p:txBody>
      </p:sp>
      <p:sp>
        <p:nvSpPr>
          <p:cNvPr id="72" name="Google Shape;72;p4"/>
          <p:cNvSpPr txBox="1">
            <a:spLocks noGrp="1"/>
          </p:cNvSpPr>
          <p:nvPr>
            <p:ph type="subTitle" idx="1"/>
          </p:nvPr>
        </p:nvSpPr>
        <p:spPr>
          <a:xfrm>
            <a:off x="311700" y="109287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[Workshop Driving Question here]</a:t>
            </a:r>
            <a:endParaRPr/>
          </a:p>
        </p:txBody>
      </p:sp>
      <p:sp>
        <p:nvSpPr>
          <p:cNvPr id="73" name="Google Shape;73;p4"/>
          <p:cNvSpPr txBox="1">
            <a:spLocks noGrp="1"/>
          </p:cNvSpPr>
          <p:nvPr>
            <p:ph type="ctrTitle"/>
          </p:nvPr>
        </p:nvSpPr>
        <p:spPr>
          <a:xfrm>
            <a:off x="311700" y="205287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3600"/>
              <a:t>Supporting Questions</a:t>
            </a:r>
            <a:endParaRPr sz="3600"/>
          </a:p>
        </p:txBody>
      </p:sp>
      <p:sp>
        <p:nvSpPr>
          <p:cNvPr id="74" name="Google Shape;74;p4"/>
          <p:cNvSpPr txBox="1">
            <a:spLocks noGrp="1"/>
          </p:cNvSpPr>
          <p:nvPr>
            <p:ph type="subTitle" idx="1"/>
          </p:nvPr>
        </p:nvSpPr>
        <p:spPr>
          <a:xfrm>
            <a:off x="311700" y="291867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1800"/>
              <a:t>[Workshop Supporting Questions from Part 2 here]</a:t>
            </a:r>
            <a:endParaRPr sz="1800"/>
          </a:p>
        </p:txBody>
      </p:sp>
      <p:pic>
        <p:nvPicPr>
          <p:cNvPr id="75" name="Google Shape;75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045713" y="3947725"/>
            <a:ext cx="1786574" cy="1004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7ABF"/>
        </a:solidFill>
        <a:effectLst/>
      </p:bgPr>
    </p:bg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5"/>
          <p:cNvSpPr txBox="1">
            <a:spLocks noGrp="1"/>
          </p:cNvSpPr>
          <p:nvPr>
            <p:ph type="body" idx="2"/>
          </p:nvPr>
        </p:nvSpPr>
        <p:spPr>
          <a:xfrm>
            <a:off x="4939500" y="280175"/>
            <a:ext cx="3837000" cy="188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" sz="2400">
                <a:latin typeface="Proxima Nova Semibold"/>
                <a:ea typeface="Proxima Nova Semibold"/>
                <a:cs typeface="Proxima Nova Semibold"/>
                <a:sym typeface="Proxima Nova Semibold"/>
              </a:rPr>
              <a:t>How could you best support youth voice during the development of supporting questions?</a:t>
            </a:r>
            <a:endParaRPr sz="2400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  <p:sp>
        <p:nvSpPr>
          <p:cNvPr id="81" name="Google Shape;81;p5"/>
          <p:cNvSpPr txBox="1">
            <a:spLocks noGrp="1"/>
          </p:cNvSpPr>
          <p:nvPr>
            <p:ph type="body" idx="2"/>
          </p:nvPr>
        </p:nvSpPr>
        <p:spPr>
          <a:xfrm>
            <a:off x="6941450" y="2676563"/>
            <a:ext cx="1335900" cy="188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" sz="2400">
                <a:latin typeface="Proxima Nova Semibold"/>
                <a:ea typeface="Proxima Nova Semibold"/>
                <a:cs typeface="Proxima Nova Semibold"/>
                <a:sym typeface="Proxima Nova Semibold"/>
              </a:rPr>
              <a:t>Page 11</a:t>
            </a:r>
            <a:endParaRPr sz="2400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  <p:pic>
        <p:nvPicPr>
          <p:cNvPr id="82" name="Google Shape;82;p5"/>
          <p:cNvPicPr preferRelativeResize="0"/>
          <p:nvPr/>
        </p:nvPicPr>
        <p:blipFill rotWithShape="1">
          <a:blip r:embed="rId3">
            <a:alphaModFix/>
          </a:blip>
          <a:srcRect t="118" b="118"/>
          <a:stretch/>
        </p:blipFill>
        <p:spPr>
          <a:xfrm>
            <a:off x="4939500" y="2501463"/>
            <a:ext cx="1733702" cy="2237527"/>
          </a:xfrm>
          <a:prstGeom prst="rect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83" name="Google Shape;83;p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60401" y="789026"/>
            <a:ext cx="3565450" cy="3565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7ABF"/>
        </a:solidFill>
        <a:effectLst/>
      </p:bgPr>
    </p:bg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6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/>
              <a:t>Activity 2</a:t>
            </a:r>
            <a:endParaRPr/>
          </a:p>
        </p:txBody>
      </p:sp>
      <p:sp>
        <p:nvSpPr>
          <p:cNvPr id="89" name="Google Shape;89;p6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en" sz="3000"/>
              <a:t>Modeling an Investigation</a:t>
            </a:r>
            <a:endParaRPr sz="30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7ABF"/>
        </a:solid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7"/>
          <p:cNvSpPr txBox="1">
            <a:spLocks noGrp="1"/>
          </p:cNvSpPr>
          <p:nvPr>
            <p:ph type="ctrTitle"/>
          </p:nvPr>
        </p:nvSpPr>
        <p:spPr>
          <a:xfrm>
            <a:off x="311700" y="30027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/>
              <a:t>Driving Question</a:t>
            </a:r>
            <a:endParaRPr/>
          </a:p>
        </p:txBody>
      </p:sp>
      <p:sp>
        <p:nvSpPr>
          <p:cNvPr id="95" name="Google Shape;95;p7"/>
          <p:cNvSpPr txBox="1">
            <a:spLocks noGrp="1"/>
          </p:cNvSpPr>
          <p:nvPr>
            <p:ph type="subTitle" idx="1"/>
          </p:nvPr>
        </p:nvSpPr>
        <p:spPr>
          <a:xfrm>
            <a:off x="311700" y="109287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[Workshop Driving Question here]</a:t>
            </a:r>
            <a:endParaRPr/>
          </a:p>
        </p:txBody>
      </p:sp>
      <p:sp>
        <p:nvSpPr>
          <p:cNvPr id="96" name="Google Shape;96;p7"/>
          <p:cNvSpPr txBox="1">
            <a:spLocks noGrp="1"/>
          </p:cNvSpPr>
          <p:nvPr>
            <p:ph type="ctrTitle"/>
          </p:nvPr>
        </p:nvSpPr>
        <p:spPr>
          <a:xfrm>
            <a:off x="311700" y="205287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3600"/>
              <a:t>Supporting Questions</a:t>
            </a:r>
            <a:endParaRPr sz="3600"/>
          </a:p>
        </p:txBody>
      </p:sp>
      <p:sp>
        <p:nvSpPr>
          <p:cNvPr id="97" name="Google Shape;97;p7"/>
          <p:cNvSpPr txBox="1">
            <a:spLocks noGrp="1"/>
          </p:cNvSpPr>
          <p:nvPr>
            <p:ph type="subTitle" idx="1"/>
          </p:nvPr>
        </p:nvSpPr>
        <p:spPr>
          <a:xfrm>
            <a:off x="311700" y="291867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1800"/>
              <a:t>[Workshop Supporting Questions from Part 2 here]</a:t>
            </a:r>
            <a:endParaRPr sz="1800"/>
          </a:p>
        </p:txBody>
      </p:sp>
      <p:pic>
        <p:nvPicPr>
          <p:cNvPr id="98" name="Google Shape;98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045713" y="3947725"/>
            <a:ext cx="1786574" cy="1004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7ABF"/>
        </a:solidFill>
        <a:effectLst/>
      </p:bgPr>
    </p:bg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8"/>
          <p:cNvSpPr txBox="1">
            <a:spLocks noGrp="1"/>
          </p:cNvSpPr>
          <p:nvPr>
            <p:ph type="title"/>
          </p:nvPr>
        </p:nvSpPr>
        <p:spPr>
          <a:xfrm>
            <a:off x="311700" y="2584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Considerations while Planning an Investigation </a:t>
            </a:r>
            <a:br>
              <a:rPr lang="en"/>
            </a:br>
            <a:r>
              <a:rPr lang="en"/>
              <a:t>(as the student)</a:t>
            </a:r>
            <a:endParaRPr/>
          </a:p>
        </p:txBody>
      </p:sp>
      <p:graphicFrame>
        <p:nvGraphicFramePr>
          <p:cNvPr id="104" name="Google Shape;104;p8"/>
          <p:cNvGraphicFramePr/>
          <p:nvPr/>
        </p:nvGraphicFramePr>
        <p:xfrm>
          <a:off x="439325" y="12978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{ECAFCDAE-8D70-47D7-84A6-C5D0B84B45F3}</a:tableStyleId>
              </a:tblPr>
              <a:tblGrid>
                <a:gridCol w="2642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42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42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40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strike="noStrike" cap="none">
                          <a:latin typeface="Proxima Nova Semibold"/>
                          <a:ea typeface="Proxima Nova Semibold"/>
                          <a:cs typeface="Proxima Nova Semibold"/>
                          <a:sym typeface="Proxima Nova Semibold"/>
                        </a:rPr>
                        <a:t>DATA</a:t>
                      </a:r>
                      <a:endParaRPr sz="1400" u="none" strike="noStrike" cap="none">
                        <a:latin typeface="Proxima Nova Semibold"/>
                        <a:ea typeface="Proxima Nova Semibold"/>
                        <a:cs typeface="Proxima Nova Semibold"/>
                        <a:sym typeface="Proxima Nova Semibold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strike="noStrike" cap="none">
                          <a:latin typeface="Proxima Nova Semibold"/>
                          <a:ea typeface="Proxima Nova Semibold"/>
                          <a:cs typeface="Proxima Nova Semibold"/>
                          <a:sym typeface="Proxima Nova Semibold"/>
                        </a:rPr>
                        <a:t>COLLECTION</a:t>
                      </a:r>
                      <a:endParaRPr sz="1400" u="none" strike="noStrike" cap="none">
                        <a:latin typeface="Proxima Nova Semibold"/>
                        <a:ea typeface="Proxima Nova Semibold"/>
                        <a:cs typeface="Proxima Nova Semibold"/>
                        <a:sym typeface="Proxima Nova Semibold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strike="noStrike" cap="none">
                          <a:latin typeface="Proxima Nova Semibold"/>
                          <a:ea typeface="Proxima Nova Semibold"/>
                          <a:cs typeface="Proxima Nova Semibold"/>
                          <a:sym typeface="Proxima Nova Semibold"/>
                        </a:rPr>
                        <a:t>LOGISTICS</a:t>
                      </a:r>
                      <a:endParaRPr sz="1400" u="none" strike="noStrike" cap="none">
                        <a:latin typeface="Proxima Nova Semibold"/>
                        <a:ea typeface="Proxima Nova Semibold"/>
                        <a:cs typeface="Proxima Nova Semibold"/>
                        <a:sym typeface="Proxima Nova Semibold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9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strike="noStrike" cap="none"/>
                        <a:t>What data already exists?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strike="noStrike" cap="none"/>
                        <a:t>What prior knowledge must we learn?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strike="noStrike" cap="none"/>
                        <a:t>Where can we find this information?</a:t>
                      </a:r>
                      <a:endParaRPr sz="14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strike="noStrike" cap="none"/>
                        <a:t>What tools do we have?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strike="noStrike" cap="none"/>
                        <a:t>What is the study site like and what type of data can we collect there?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strike="noStrike" cap="none"/>
                        <a:t>How will we collect data? What are our procedures?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strike="noStrike" cap="none"/>
                        <a:t>What roles/jobs are required to collect the data?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strike="noStrike" cap="none"/>
                        <a:t>How much time do we have at the site?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strike="noStrike" cap="none"/>
                        <a:t>How many students will be at the site?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strike="noStrike" cap="none"/>
                        <a:t>Are there safety concerns?</a:t>
                      </a:r>
                      <a:endParaRPr sz="14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05" name="Google Shape;105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045713" y="3947725"/>
            <a:ext cx="1786574" cy="1004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7ABF"/>
        </a:solidFill>
        <a:effectLst/>
      </p:bgPr>
    </p:bg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9"/>
          <p:cNvSpPr txBox="1">
            <a:spLocks noGrp="1"/>
          </p:cNvSpPr>
          <p:nvPr>
            <p:ph type="body" idx="2"/>
          </p:nvPr>
        </p:nvSpPr>
        <p:spPr>
          <a:xfrm>
            <a:off x="4921900" y="1628100"/>
            <a:ext cx="3837000" cy="188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" sz="2400">
                <a:latin typeface="Proxima Nova Semibold"/>
                <a:ea typeface="Proxima Nova Semibold"/>
                <a:cs typeface="Proxima Nova Semibold"/>
                <a:sym typeface="Proxima Nova Semibold"/>
              </a:rPr>
              <a:t>Before we go outside…</a:t>
            </a:r>
            <a:endParaRPr sz="2400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" sz="2400">
                <a:latin typeface="Proxima Nova Semibold"/>
                <a:ea typeface="Proxima Nova Semibold"/>
                <a:cs typeface="Proxima Nova Semibold"/>
                <a:sym typeface="Proxima Nova Semibold"/>
              </a:rPr>
              <a:t>What do we need to consider to make this a safe, effective, and manageable experience?</a:t>
            </a:r>
            <a:endParaRPr sz="2400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  <p:pic>
        <p:nvPicPr>
          <p:cNvPr id="111" name="Google Shape;111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8101" y="789026"/>
            <a:ext cx="3565450" cy="3565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WEE">
  <a:themeElements>
    <a:clrScheme name="Simple Light">
      <a:dk1>
        <a:srgbClr val="FFFFFF"/>
      </a:dk1>
      <a:lt1>
        <a:srgbClr val="039BE5"/>
      </a:lt1>
      <a:dk2>
        <a:srgbClr val="404040"/>
      </a:dk2>
      <a:lt2>
        <a:srgbClr val="EEEEEE"/>
      </a:lt2>
      <a:accent1>
        <a:srgbClr val="FF791A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555</Words>
  <Application>Microsoft Office PowerPoint</Application>
  <PresentationFormat>On-screen Show (16:9)</PresentationFormat>
  <Paragraphs>81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Proxima Nova Semibold</vt:lpstr>
      <vt:lpstr>Proxima Nova</vt:lpstr>
      <vt:lpstr>Proxima Nova Extrabold</vt:lpstr>
      <vt:lpstr>MWEE</vt:lpstr>
      <vt:lpstr>Issue Investigation</vt:lpstr>
      <vt:lpstr>Activity 1</vt:lpstr>
      <vt:lpstr>PowerPoint Presentation</vt:lpstr>
      <vt:lpstr>Driving Question</vt:lpstr>
      <vt:lpstr>PowerPoint Presentation</vt:lpstr>
      <vt:lpstr>Activity 2</vt:lpstr>
      <vt:lpstr>Driving Question</vt:lpstr>
      <vt:lpstr>Considerations while Planning an Investigation  (as the student)</vt:lpstr>
      <vt:lpstr>PowerPoint Presentation</vt:lpstr>
      <vt:lpstr>Synthesis and Conclusion</vt:lpstr>
      <vt:lpstr>Design a graphic representation of the data collected and information learned</vt:lpstr>
      <vt:lpstr>PowerPoint Presentation</vt:lpstr>
      <vt:lpstr>Activity 3</vt:lpstr>
      <vt:lpstr>Explore nearby Outdoor Field Experience locations</vt:lpstr>
      <vt:lpstr>Activity 4</vt:lpstr>
      <vt:lpstr>ShoreRivers + Dorchester &amp; Talbot County 3rd Grade</vt:lpstr>
      <vt:lpstr>Activity 5</vt:lpstr>
      <vt:lpstr>Planning your MWEE!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Issue Investigation</dc:title>
  <dc:creator>Krysta.Hougen</dc:creator>
  <cp:lastModifiedBy>Krysta.Hougen</cp:lastModifiedBy>
  <cp:revision>1</cp:revision>
  <dcterms:modified xsi:type="dcterms:W3CDTF">2025-04-22T13:50:36Z</dcterms:modified>
</cp:coreProperties>
</file>