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</p:sldMasterIdLst>
  <p:notesMasterIdLst>
    <p:notesMasterId r:id="rId7"/>
  </p:notesMasterIdLst>
  <p:sldIdLst>
    <p:sldId id="256" r:id="rId2"/>
    <p:sldId id="257" r:id="rId3"/>
    <p:sldId id="258" r:id="rId4"/>
    <p:sldId id="259" r:id="rId5"/>
    <p:sldId id="260" r:id="rId6"/>
  </p:sldIdLst>
  <p:sldSz cx="9144000" cy="5143500" type="screen16x9"/>
  <p:notesSz cx="6858000" cy="9144000"/>
  <p:embeddedFontLst>
    <p:embeddedFont>
      <p:font typeface="Proxima Nova Semibold" panose="020B0604020202020204" charset="0"/>
      <p:regular r:id="rId8"/>
      <p:bold r:id="rId9"/>
      <p:boldItalic r:id="rId10"/>
    </p:embeddedFont>
    <p:embeddedFont>
      <p:font typeface="Proxima Nova" panose="020B0604020202020204" charset="0"/>
      <p:regular r:id="rId11"/>
      <p:bold r:id="rId12"/>
      <p:italic r:id="rId13"/>
      <p:boldItalic r:id="rId14"/>
    </p:embeddedFont>
    <p:embeddedFont>
      <p:font typeface="Proxima Nova Extrabold" panose="020B0604020202020204" charset="0"/>
      <p:bold r:id="rId15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http://customooxmlschemas.google.com/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19" roundtripDataSignature="AMtx7mh8RbR9H4UVZDGPWFhYk4zLcoyzB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39" d="100"/>
          <a:sy n="139" d="100"/>
        </p:scale>
        <p:origin x="198" y="114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1.fntdata"/><Relationship Id="rId13" Type="http://schemas.openxmlformats.org/officeDocument/2006/relationships/font" Target="fonts/font6.fntdata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notesMaster" Target="notesMasters/notesMaster1.xml"/><Relationship Id="rId12" Type="http://schemas.openxmlformats.org/officeDocument/2006/relationships/font" Target="fonts/font5.fntdata"/><Relationship Id="rId2" Type="http://schemas.openxmlformats.org/officeDocument/2006/relationships/slide" Target="slides/slide1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4.fntdata"/><Relationship Id="rId5" Type="http://schemas.openxmlformats.org/officeDocument/2006/relationships/slide" Target="slides/slide4.xml"/><Relationship Id="rId15" Type="http://schemas.openxmlformats.org/officeDocument/2006/relationships/font" Target="fonts/font8.fntdata"/><Relationship Id="rId23" Type="http://schemas.openxmlformats.org/officeDocument/2006/relationships/tableStyles" Target="tableStyles.xml"/><Relationship Id="rId10" Type="http://schemas.openxmlformats.org/officeDocument/2006/relationships/font" Target="fonts/font3.fntdata"/><Relationship Id="rId19" Type="http://customschemas.google.com/relationships/presentationmetadata" Target="metadata"/><Relationship Id="rId4" Type="http://schemas.openxmlformats.org/officeDocument/2006/relationships/slide" Target="slides/slide3.xml"/><Relationship Id="rId9" Type="http://schemas.openxmlformats.org/officeDocument/2006/relationships/font" Target="fonts/font2.fntdata"/><Relationship Id="rId14" Type="http://schemas.openxmlformats.org/officeDocument/2006/relationships/font" Target="fonts/font7.fntdata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2" name="Google Shape;52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7" name="Google Shape;57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5" name="Google Shape;65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71" name="Google Shape;71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76" name="Google Shape;76;p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7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Font typeface="Proxima Nova Extrabold"/>
              <a:buNone/>
              <a:defRPr sz="5200">
                <a:latin typeface="Proxima Nova Extrabold"/>
                <a:ea typeface="Proxima Nova Extrabold"/>
                <a:cs typeface="Proxima Nova Extrabold"/>
                <a:sym typeface="Proxima Nova Extrabold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7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Font typeface="Proxima Nova Semibold"/>
              <a:buNone/>
              <a:defRPr sz="2800">
                <a:latin typeface="Proxima Nova Semibold"/>
                <a:ea typeface="Proxima Nova Semibold"/>
                <a:cs typeface="Proxima Nova Semibold"/>
                <a:sym typeface="Proxima Nova Semibold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6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6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8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" name="Google Shape;15;p8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16" name="Google Shape;16;p8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17" name="Google Shape;17;p8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429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8" name="Google Shape;18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9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Font typeface="Proxima Nova Extrabold"/>
              <a:buNone/>
              <a:defRPr sz="3600">
                <a:latin typeface="Proxima Nova Extrabold"/>
                <a:ea typeface="Proxima Nova Extrabold"/>
                <a:cs typeface="Proxima Nova Extrabold"/>
                <a:sym typeface="Proxima Nova Extrabold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21" name="Google Shape;21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10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4" name="Google Shape;24;p10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Font typeface="Proxima Nova Semibold"/>
              <a:buChar char="●"/>
              <a:defRPr>
                <a:latin typeface="Proxima Nova Semibold"/>
                <a:ea typeface="Proxima Nova Semibold"/>
                <a:cs typeface="Proxima Nova Semibold"/>
                <a:sym typeface="Proxima Nova Semibold"/>
              </a:defRPr>
            </a:lvl1pPr>
            <a:lvl2pPr marL="914400" lvl="1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25" name="Google Shape;25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Google Shape;27;p1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8" name="Google Shape;28;p1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9" name="Google Shape;29;p11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0" name="Google Shape;30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12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33" name="Google Shape;33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13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6" name="Google Shape;36;p13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7" name="Google Shape;37;p1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14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40" name="Google Shape;40;p1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5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 Semibold"/>
              <a:buNone/>
              <a:defRPr sz="2800" b="0" i="0" u="none" strike="noStrike" cap="none">
                <a:solidFill>
                  <a:schemeClr val="dk1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" name="Google Shape;7;p6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Proxima Nova"/>
              <a:buChar char="●"/>
              <a:defRPr sz="1800" b="0" i="0" u="none" strike="noStrike" cap="non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marL="914400" marR="0" lvl="1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roxima Nova"/>
              <a:buChar char="○"/>
              <a:defRPr sz="1400" b="0" i="0" u="none" strike="noStrike" cap="non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roxima Nova"/>
              <a:buChar char="■"/>
              <a:defRPr sz="1400" b="0" i="0" u="none" strike="noStrike" cap="non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roxima Nova"/>
              <a:buChar char="●"/>
              <a:defRPr sz="1400" b="0" i="0" u="none" strike="noStrike" cap="non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roxima Nova"/>
              <a:buChar char="○"/>
              <a:defRPr sz="1400" b="0" i="0" u="none" strike="noStrike" cap="non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roxima Nova"/>
              <a:buChar char="■"/>
              <a:defRPr sz="1400" b="0" i="0" u="none" strike="noStrike" cap="non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roxima Nova"/>
              <a:buChar char="●"/>
              <a:defRPr sz="1400" b="0" i="0" u="none" strike="noStrike" cap="non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roxima Nova"/>
              <a:buChar char="○"/>
              <a:defRPr sz="1400" b="0" i="0" u="none" strike="noStrike" cap="non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Proxima Nova"/>
              <a:buChar char="■"/>
              <a:defRPr sz="1400" b="0" i="0" u="none" strike="noStrike" cap="non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>
            <a:endParaRPr/>
          </a:p>
        </p:txBody>
      </p:sp>
      <p:sp>
        <p:nvSpPr>
          <p:cNvPr id="8" name="Google Shape;8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B7ABF"/>
        </a:solidFill>
        <a:effectLst/>
      </p:bgPr>
    </p:bg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</a:pPr>
            <a:r>
              <a:rPr lang="en"/>
              <a:t>Auditing your MWEE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B7ABF"/>
        </a:solidFill>
        <a:effectLst/>
      </p:bgPr>
    </p:bg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2"/>
          <p:cNvSpPr txBox="1">
            <a:spLocks noGrp="1"/>
          </p:cNvSpPr>
          <p:nvPr>
            <p:ph type="title"/>
          </p:nvPr>
        </p:nvSpPr>
        <p:spPr>
          <a:xfrm>
            <a:off x="265500" y="175975"/>
            <a:ext cx="4045200" cy="54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</a:pPr>
            <a:r>
              <a:rPr lang="en" sz="2400">
                <a:extLst>
                  <a:ext uri="http://customooxmlschemas.google.com/">
              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0"/>
                  </a:ext>
                </a:extLst>
              </a:rPr>
              <a:t>Auditing your MWEE</a:t>
            </a:r>
            <a:endParaRPr sz="2400"/>
          </a:p>
        </p:txBody>
      </p:sp>
      <p:sp>
        <p:nvSpPr>
          <p:cNvPr id="60" name="Google Shape;60;p2"/>
          <p:cNvSpPr txBox="1">
            <a:spLocks noGrp="1"/>
          </p:cNvSpPr>
          <p:nvPr>
            <p:ph type="body" idx="2"/>
          </p:nvPr>
        </p:nvSpPr>
        <p:spPr>
          <a:xfrm>
            <a:off x="4939500" y="1268250"/>
            <a:ext cx="3837000" cy="334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" sz="2400">
                <a:latin typeface="Proxima Nova Semibold"/>
                <a:ea typeface="Proxima Nova Semibold"/>
                <a:cs typeface="Proxima Nova Semibold"/>
                <a:sym typeface="Proxima Nova Semibold"/>
              </a:rPr>
              <a:t>Use the </a:t>
            </a:r>
            <a:r>
              <a:rPr lang="en" sz="2400" u="sng">
                <a:latin typeface="Proxima Nova Semibold"/>
                <a:ea typeface="Proxima Nova Semibold"/>
                <a:cs typeface="Proxima Nova Semibold"/>
                <a:sym typeface="Proxima Nova Semibold"/>
              </a:rPr>
              <a:t>MWEE Audit Tool</a:t>
            </a:r>
            <a:r>
              <a:rPr lang="en" sz="2400">
                <a:latin typeface="Proxima Nova Semibold"/>
                <a:ea typeface="Proxima Nova Semibold"/>
                <a:cs typeface="Proxima Nova Semibold"/>
                <a:sym typeface="Proxima Nova Semibold"/>
              </a:rPr>
              <a:t> (pages 37-54) to evaluate your completed </a:t>
            </a:r>
            <a:r>
              <a:rPr lang="en" sz="2400" u="sng">
                <a:latin typeface="Proxima Nova Semibold"/>
                <a:ea typeface="Proxima Nova Semibold"/>
                <a:cs typeface="Proxima Nova Semibold"/>
                <a:sym typeface="Proxima Nova Semibold"/>
              </a:rPr>
              <a:t>ELM.</a:t>
            </a:r>
            <a:endParaRPr sz="2400" u="sng">
              <a:latin typeface="Proxima Nova Semibold"/>
              <a:ea typeface="Proxima Nova Semibold"/>
              <a:cs typeface="Proxima Nova Semibold"/>
              <a:sym typeface="Proxima Nova Semibold"/>
            </a:endParaRPr>
          </a:p>
          <a:p>
            <a:pPr marL="0" lvl="0" indent="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800"/>
              <a:buNone/>
            </a:pPr>
            <a:endParaRPr sz="2400" u="sng">
              <a:latin typeface="Proxima Nova Semibold"/>
              <a:ea typeface="Proxima Nova Semibold"/>
              <a:cs typeface="Proxima Nova Semibold"/>
              <a:sym typeface="Proxima Nova Semibold"/>
            </a:endParaRPr>
          </a:p>
          <a:p>
            <a:pPr marL="0" lvl="0" indent="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800"/>
              <a:buNone/>
            </a:pPr>
            <a:r>
              <a:rPr lang="en" sz="2400">
                <a:latin typeface="Proxima Nova Semibold"/>
                <a:ea typeface="Proxima Nova Semibold"/>
                <a:cs typeface="Proxima Nova Semibold"/>
                <a:sym typeface="Proxima Nova Semibold"/>
              </a:rPr>
              <a:t>Exchange your ELM with someone else. Audit each other’s ELM and share feedback.</a:t>
            </a:r>
            <a:endParaRPr sz="2400">
              <a:latin typeface="Proxima Nova Semibold"/>
              <a:ea typeface="Proxima Nova Semibold"/>
              <a:cs typeface="Proxima Nova Semibold"/>
              <a:sym typeface="Proxima Nova Semibold"/>
            </a:endParaRPr>
          </a:p>
          <a:p>
            <a:pPr marL="0" lvl="0" indent="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800"/>
              <a:buNone/>
            </a:pPr>
            <a:endParaRPr>
              <a:latin typeface="Proxima Nova Semibold"/>
              <a:ea typeface="Proxima Nova Semibold"/>
              <a:cs typeface="Proxima Nova Semibold"/>
              <a:sym typeface="Proxima Nova Semibold"/>
            </a:endParaRPr>
          </a:p>
        </p:txBody>
      </p:sp>
      <p:pic>
        <p:nvPicPr>
          <p:cNvPr id="61" name="Google Shape;61;p2"/>
          <p:cNvPicPr preferRelativeResize="0"/>
          <p:nvPr/>
        </p:nvPicPr>
        <p:blipFill rotWithShape="1">
          <a:blip r:embed="rId3">
            <a:alphaModFix/>
          </a:blip>
          <a:srcRect t="119" b="119"/>
          <a:stretch/>
        </p:blipFill>
        <p:spPr>
          <a:xfrm>
            <a:off x="676350" y="861512"/>
            <a:ext cx="3223499" cy="4160276"/>
          </a:xfrm>
          <a:prstGeom prst="rect">
            <a:avLst/>
          </a:prstGeom>
          <a:noFill/>
          <a:ln w="19050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</p:pic>
      <p:pic>
        <p:nvPicPr>
          <p:cNvPr id="62" name="Google Shape;62;p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254950" y="4093025"/>
            <a:ext cx="1786646" cy="10049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B7ABF"/>
        </a:solidFill>
        <a:effectLst/>
      </p:bgPr>
    </p:bg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3"/>
          <p:cNvSpPr txBox="1">
            <a:spLocks noGrp="1"/>
          </p:cNvSpPr>
          <p:nvPr>
            <p:ph type="body" idx="2"/>
          </p:nvPr>
        </p:nvSpPr>
        <p:spPr>
          <a:xfrm>
            <a:off x="4939500" y="280175"/>
            <a:ext cx="3837000" cy="454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</a:pPr>
            <a:r>
              <a:rPr lang="en" sz="2400">
                <a:latin typeface="Proxima Nova Semibold"/>
                <a:ea typeface="Proxima Nova Semibold"/>
                <a:cs typeface="Proxima Nova Semibold"/>
                <a:sym typeface="Proxima Nova Semibold"/>
              </a:rPr>
              <a:t>How was your experience working with the Audit Tool?</a:t>
            </a:r>
            <a:endParaRPr sz="2400">
              <a:latin typeface="Proxima Nova Semibold"/>
              <a:ea typeface="Proxima Nova Semibold"/>
              <a:cs typeface="Proxima Nova Semibold"/>
              <a:sym typeface="Proxima Nova Semibold"/>
            </a:endParaRPr>
          </a:p>
        </p:txBody>
      </p:sp>
      <p:pic>
        <p:nvPicPr>
          <p:cNvPr id="68" name="Google Shape;68;p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91326" y="789026"/>
            <a:ext cx="3565450" cy="35654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B7ABF"/>
        </a:solidFill>
        <a:effectLst/>
      </p:bgPr>
    </p:bg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4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lang="en" sz="4800"/>
              <a:t>Share your MWEE!</a:t>
            </a:r>
            <a:endParaRPr sz="480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28D35"/>
        </a:solidFill>
        <a:effectLst/>
      </p:bgPr>
    </p:bg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5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</a:pPr>
            <a:r>
              <a:rPr lang="en"/>
              <a:t>Activity 5</a:t>
            </a:r>
            <a:endParaRPr/>
          </a:p>
        </p:txBody>
      </p:sp>
      <p:sp>
        <p:nvSpPr>
          <p:cNvPr id="79" name="Google Shape;79;p5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" sz="3000">
                <a:latin typeface="Proxima Nova Semibold"/>
                <a:ea typeface="Proxima Nova Semibold"/>
                <a:cs typeface="Proxima Nova Semibold"/>
                <a:sym typeface="Proxima Nova Semibold"/>
              </a:rPr>
              <a:t>Refine, refine, refine!</a:t>
            </a:r>
            <a:endParaRPr sz="3000">
              <a:latin typeface="Proxima Nova Semibold"/>
              <a:ea typeface="Proxima Nova Semibold"/>
              <a:cs typeface="Proxima Nova Semibold"/>
              <a:sym typeface="Proxima Nova Semibold"/>
            </a:endParaRPr>
          </a:p>
          <a:p>
            <a:pPr marL="0" lvl="0" indent="0" algn="ctr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800"/>
              <a:buNone/>
            </a:pPr>
            <a:r>
              <a:rPr lang="en" sz="3000"/>
              <a:t>Incorporate feedback and new ideas into your ELM.</a:t>
            </a:r>
            <a:endParaRPr sz="3000"/>
          </a:p>
        </p:txBody>
      </p:sp>
      <p:pic>
        <p:nvPicPr>
          <p:cNvPr id="80" name="Google Shape;80;p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151800" y="3986400"/>
            <a:ext cx="1786646" cy="10049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MWEE">
  <a:themeElements>
    <a:clrScheme name="Simple Light">
      <a:dk1>
        <a:srgbClr val="FFFFFF"/>
      </a:dk1>
      <a:lt1>
        <a:srgbClr val="039BE5"/>
      </a:lt1>
      <a:dk2>
        <a:srgbClr val="404040"/>
      </a:dk2>
      <a:lt2>
        <a:srgbClr val="EEEEEE"/>
      </a:lt2>
      <a:accent1>
        <a:srgbClr val="FF791A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67</Words>
  <Application>Microsoft Office PowerPoint</Application>
  <PresentationFormat>On-screen Show (16:9)</PresentationFormat>
  <Paragraphs>10</Paragraphs>
  <Slides>5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Proxima Nova Semibold</vt:lpstr>
      <vt:lpstr>Arial</vt:lpstr>
      <vt:lpstr>Proxima Nova</vt:lpstr>
      <vt:lpstr>Proxima Nova Extrabold</vt:lpstr>
      <vt:lpstr>MWEE</vt:lpstr>
      <vt:lpstr>Auditing your MWEE</vt:lpstr>
      <vt:lpstr>Auditing your MWEE</vt:lpstr>
      <vt:lpstr>PowerPoint Presentation</vt:lpstr>
      <vt:lpstr>Share your MWEE!</vt:lpstr>
      <vt:lpstr>Activity 5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Auditing your MWEE</dc:title>
  <dc:creator>Krysta.Hougen</dc:creator>
  <cp:lastModifiedBy>Krysta.Hougen</cp:lastModifiedBy>
  <cp:revision>1</cp:revision>
  <dcterms:modified xsi:type="dcterms:W3CDTF">2025-04-22T13:51:04Z</dcterms:modified>
</cp:coreProperties>
</file>