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
  </p:notesMasterIdLst>
  <p:sldIdLst>
    <p:sldId id="256" r:id="rId2"/>
  </p:sldIdLst>
  <p:sldSz cx="9144000" cy="5143500" type="screen16x9"/>
  <p:notesSz cx="6858000" cy="9144000"/>
  <p:embeddedFontLst>
    <p:embeddedFont>
      <p:font typeface="Proxima Nova Extrabold" panose="020B0604020202020204" charset="0"/>
      <p:bold r:id="rId4"/>
    </p:embeddedFont>
    <p:embeddedFont>
      <p:font typeface="Proxima Nova Semibold" panose="020B0604020202020204" charset="0"/>
      <p:regular r:id="rId5"/>
      <p:bold r:id="rId6"/>
      <p:boldItalic r:id="rId7"/>
    </p:embeddedFont>
    <p:embeddedFont>
      <p:font typeface="Proxima Nova" panose="020B0604020202020204" charset="0"/>
      <p:regular r:id="rId8"/>
      <p:bold r:id="rId9"/>
      <p:italic r:id="rId10"/>
      <p:boldItalic r:id="rId1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5" roundtripDataSignature="AMtx7mgXRE72KoS+L6GbHxGTXRfXAUk7g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9" d="100"/>
          <a:sy n="139" d="100"/>
        </p:scale>
        <p:origin x="198" y="11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font" Target="fonts/font4.fntdata"/><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customschemas.google.com/relationships/presentationmetadata" Target="metadata"/><Relationship Id="rId10" Type="http://schemas.openxmlformats.org/officeDocument/2006/relationships/font" Target="fonts/font7.fntdata"/><Relationship Id="rId19" Type="http://schemas.openxmlformats.org/officeDocument/2006/relationships/tableStyles" Target="tableStyles.xml"/><Relationship Id="rId4" Type="http://schemas.openxmlformats.org/officeDocument/2006/relationships/font" Target="fonts/font1.fntdata"/><Relationship Id="rId9"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3"/>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Font typeface="Proxima Nova Extrabold"/>
              <a:buNone/>
              <a:defRPr sz="5200">
                <a:latin typeface="Proxima Nova Extrabold"/>
                <a:ea typeface="Proxima Nova Extrabold"/>
                <a:cs typeface="Proxima Nova Extrabold"/>
                <a:sym typeface="Proxima Nova Extrabold"/>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3"/>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Font typeface="Proxima Nova Semibold"/>
              <a:buNone/>
              <a:defRPr sz="2800">
                <a:latin typeface="Proxima Nova Semibold"/>
                <a:ea typeface="Proxima Nova Semibold"/>
                <a:cs typeface="Proxima Nova Semibold"/>
                <a:sym typeface="Proxima Nova Semibold"/>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2"/>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2"/>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47" name="Google Shape;47;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4"/>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Font typeface="Proxima Nova Extrabold"/>
              <a:buNone/>
              <a:defRPr sz="3600">
                <a:latin typeface="Proxima Nova Extrabold"/>
                <a:ea typeface="Proxima Nova Extrabold"/>
                <a:cs typeface="Proxima Nova Extrabold"/>
                <a:sym typeface="Proxima Nova Extrabold"/>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5" name="Google Shape;15;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8" name="Google Shape;18;p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Font typeface="Proxima Nova Semibold"/>
              <a:buChar char="●"/>
              <a:defRPr>
                <a:latin typeface="Proxima Nova Semibold"/>
                <a:ea typeface="Proxima Nova Semibold"/>
                <a:cs typeface="Proxima Nova Semibold"/>
                <a:sym typeface="Proxima Nova Semibold"/>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9" name="Google Shape;19;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2" name="Google Shape;22;p6"/>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3" name="Google Shape;23;p6"/>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4" name="Google Shape;24;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8"/>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8"/>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9"/>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10"/>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10"/>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10"/>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10"/>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40" name="Google Shape;4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1"/>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Proxima Nova Semibold"/>
              <a:buNone/>
              <a:defRPr sz="2800" b="0" i="0" u="none" strike="noStrike" cap="none">
                <a:solidFill>
                  <a:schemeClr val="dk1"/>
                </a:solidFill>
                <a:latin typeface="Proxima Nova Semibold"/>
                <a:ea typeface="Proxima Nova Semibold"/>
                <a:cs typeface="Proxima Nova Semibold"/>
                <a:sym typeface="Proxima Nova Semibold"/>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Proxima Nova"/>
              <a:buChar char="●"/>
              <a:defRPr sz="1800" b="0" i="0" u="none" strike="noStrike" cap="none">
                <a:solidFill>
                  <a:schemeClr val="dk2"/>
                </a:solidFill>
                <a:latin typeface="Proxima Nova"/>
                <a:ea typeface="Proxima Nova"/>
                <a:cs typeface="Proxima Nova"/>
                <a:sym typeface="Proxima Nova"/>
              </a:defRPr>
            </a:lvl1pPr>
            <a:lvl2pPr marL="914400" marR="0" lvl="1"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2pPr>
            <a:lvl3pPr marL="1371600" marR="0" lvl="2"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3pPr>
            <a:lvl4pPr marL="1828800" marR="0" lvl="3"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4pPr>
            <a:lvl5pPr marL="2286000" marR="0" lvl="4"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5pPr>
            <a:lvl6pPr marL="2743200" marR="0" lvl="5"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6pPr>
            <a:lvl7pPr marL="3200400" marR="0" lvl="6"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7pPr>
            <a:lvl8pPr marL="3657600" marR="0" lvl="7" indent="-317500" algn="l" rtl="0">
              <a:lnSpc>
                <a:spcPct val="115000"/>
              </a:lnSpc>
              <a:spcBef>
                <a:spcPts val="1600"/>
              </a:spcBef>
              <a:spcAft>
                <a:spcPts val="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8pPr>
            <a:lvl9pPr marL="4114800" marR="0" lvl="8" indent="-317500" algn="l" rtl="0">
              <a:lnSpc>
                <a:spcPct val="115000"/>
              </a:lnSpc>
              <a:spcBef>
                <a:spcPts val="1600"/>
              </a:spcBef>
              <a:spcAft>
                <a:spcPts val="1600"/>
              </a:spcAft>
              <a:buClr>
                <a:schemeClr val="dk2"/>
              </a:buClr>
              <a:buSzPts val="1400"/>
              <a:buFont typeface="Proxima Nova"/>
              <a:buChar char="■"/>
              <a:defRPr sz="1400" b="0" i="0" u="none" strike="noStrike" cap="none">
                <a:solidFill>
                  <a:schemeClr val="dk2"/>
                </a:solidFill>
                <a:latin typeface="Proxima Nova"/>
                <a:ea typeface="Proxima Nova"/>
                <a:cs typeface="Proxima Nova"/>
                <a:sym typeface="Proxima Nova"/>
              </a:defRPr>
            </a:lvl9pPr>
          </a:lstStyle>
          <a:p>
            <a:endParaRPr/>
          </a:p>
        </p:txBody>
      </p:sp>
      <p:sp>
        <p:nvSpPr>
          <p:cNvPr id="8" name="Google Shape;8;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3"/>
        <p:cNvGrpSpPr/>
        <p:nvPr/>
      </p:nvGrpSpPr>
      <p:grpSpPr>
        <a:xfrm>
          <a:off x="0" y="0"/>
          <a:ext cx="0" cy="0"/>
          <a:chOff x="0" y="0"/>
          <a:chExt cx="0" cy="0"/>
        </a:xfrm>
      </p:grpSpPr>
      <p:sp>
        <p:nvSpPr>
          <p:cNvPr id="54" name="Google Shape;54;p1"/>
          <p:cNvSpPr txBox="1">
            <a:spLocks noGrp="1"/>
          </p:cNvSpPr>
          <p:nvPr>
            <p:ph type="subTitle" idx="1"/>
          </p:nvPr>
        </p:nvSpPr>
        <p:spPr>
          <a:xfrm>
            <a:off x="1989750" y="417075"/>
            <a:ext cx="6341400" cy="400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1400" i="1">
                <a:solidFill>
                  <a:srgbClr val="F28D35"/>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Engagement Questions</a:t>
            </a:r>
            <a:r>
              <a:rPr lang="en" sz="14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 when participants have on their “educator-hat”.</a:t>
            </a:r>
            <a:endParaRPr sz="1400"/>
          </a:p>
          <a:p>
            <a:pPr marL="0" lvl="0" indent="0" algn="l" rtl="0">
              <a:lnSpc>
                <a:spcPct val="100000"/>
              </a:lnSpc>
              <a:spcBef>
                <a:spcPts val="0"/>
              </a:spcBef>
              <a:spcAft>
                <a:spcPts val="0"/>
              </a:spcAft>
              <a:buSzPts val="2800"/>
              <a:buNone/>
            </a:pPr>
            <a:endParaRPr sz="1800"/>
          </a:p>
        </p:txBody>
      </p:sp>
      <p:pic>
        <p:nvPicPr>
          <p:cNvPr id="55" name="Google Shape;55;p1"/>
          <p:cNvPicPr preferRelativeResize="0"/>
          <p:nvPr/>
        </p:nvPicPr>
        <p:blipFill rotWithShape="1">
          <a:blip r:embed="rId3">
            <a:alphaModFix/>
          </a:blip>
          <a:srcRect t="118" b="119"/>
          <a:stretch/>
        </p:blipFill>
        <p:spPr>
          <a:xfrm>
            <a:off x="553661" y="3730800"/>
            <a:ext cx="989351" cy="1276872"/>
          </a:xfrm>
          <a:prstGeom prst="rect">
            <a:avLst/>
          </a:prstGeom>
          <a:noFill/>
          <a:ln>
            <a:noFill/>
          </a:ln>
        </p:spPr>
      </p:pic>
      <p:pic>
        <p:nvPicPr>
          <p:cNvPr id="56" name="Google Shape;56;p1"/>
          <p:cNvPicPr preferRelativeResize="0"/>
          <p:nvPr/>
        </p:nvPicPr>
        <p:blipFill rotWithShape="1">
          <a:blip r:embed="rId4">
            <a:alphaModFix/>
          </a:blip>
          <a:srcRect/>
          <a:stretch/>
        </p:blipFill>
        <p:spPr>
          <a:xfrm>
            <a:off x="553651" y="3183572"/>
            <a:ext cx="989350" cy="461266"/>
          </a:xfrm>
          <a:prstGeom prst="rect">
            <a:avLst/>
          </a:prstGeom>
          <a:noFill/>
          <a:ln w="9525" cap="flat" cmpd="sng">
            <a:solidFill>
              <a:srgbClr val="404040"/>
            </a:solidFill>
            <a:prstDash val="solid"/>
            <a:round/>
            <a:headEnd type="none" w="sm" len="sm"/>
            <a:tailEnd type="none" w="sm" len="sm"/>
          </a:ln>
        </p:spPr>
      </p:pic>
      <p:sp>
        <p:nvSpPr>
          <p:cNvPr id="57" name="Google Shape;57;p1"/>
          <p:cNvSpPr txBox="1"/>
          <p:nvPr/>
        </p:nvSpPr>
        <p:spPr>
          <a:xfrm>
            <a:off x="1989750" y="3953588"/>
            <a:ext cx="6894000" cy="831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2"/>
                </a:solidFill>
                <a:latin typeface="Proxima Nova Semibold"/>
                <a:ea typeface="Proxima Nova Semibold"/>
                <a:cs typeface="Proxima Nova Semibold"/>
                <a:sym typeface="Proxima Nova Semibold"/>
              </a:rPr>
              <a:t>Work on your workshop’s modeled MWEE. You will develop the Driving Question and the participants will work together to develop the supporting questions and take it through to the action project.</a:t>
            </a:r>
            <a:endParaRPr sz="1400" b="0" i="0" u="none" strike="noStrike" cap="none">
              <a:solidFill>
                <a:srgbClr val="000000"/>
              </a:solidFill>
              <a:latin typeface="Proxima Nova"/>
              <a:ea typeface="Proxima Nova"/>
              <a:cs typeface="Proxima Nova"/>
              <a:sym typeface="Proxima Nova"/>
            </a:endParaRPr>
          </a:p>
        </p:txBody>
      </p:sp>
      <p:sp>
        <p:nvSpPr>
          <p:cNvPr id="58" name="Google Shape;58;p1"/>
          <p:cNvSpPr txBox="1"/>
          <p:nvPr/>
        </p:nvSpPr>
        <p:spPr>
          <a:xfrm>
            <a:off x="1989750" y="1853688"/>
            <a:ext cx="6894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2"/>
                </a:solidFill>
                <a:latin typeface="Proxima Nova Semibold"/>
                <a:ea typeface="Proxima Nova Semibold"/>
                <a:cs typeface="Proxima Nova Semibold"/>
                <a:sym typeface="Proxima Nova Semibold"/>
              </a:rPr>
              <a:t>Review an example MWEE from ShoreRivers.</a:t>
            </a:r>
            <a:endParaRPr sz="1400" b="0" i="0" u="none" strike="noStrike" cap="none">
              <a:solidFill>
                <a:srgbClr val="000000"/>
              </a:solidFill>
              <a:latin typeface="Proxima Nova"/>
              <a:ea typeface="Proxima Nova"/>
              <a:cs typeface="Proxima Nova"/>
              <a:sym typeface="Proxima Nova"/>
            </a:endParaRPr>
          </a:p>
        </p:txBody>
      </p:sp>
      <p:sp>
        <p:nvSpPr>
          <p:cNvPr id="59" name="Google Shape;59;p1"/>
          <p:cNvSpPr txBox="1"/>
          <p:nvPr/>
        </p:nvSpPr>
        <p:spPr>
          <a:xfrm>
            <a:off x="1989750" y="2524113"/>
            <a:ext cx="6894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2"/>
                </a:solidFill>
                <a:latin typeface="Proxima Nova Semibold"/>
                <a:ea typeface="Proxima Nova Semibold"/>
                <a:cs typeface="Proxima Nova Semibold"/>
                <a:sym typeface="Proxima Nova Semibold"/>
              </a:rPr>
              <a:t>Participants working on their own MWEE.</a:t>
            </a:r>
            <a:endParaRPr sz="1400" b="0" i="0" u="none" strike="noStrike" cap="none">
              <a:solidFill>
                <a:srgbClr val="000000"/>
              </a:solidFill>
              <a:latin typeface="Proxima Nova"/>
              <a:ea typeface="Proxima Nova"/>
              <a:cs typeface="Proxima Nova"/>
              <a:sym typeface="Proxima Nova"/>
            </a:endParaRPr>
          </a:p>
        </p:txBody>
      </p:sp>
      <p:sp>
        <p:nvSpPr>
          <p:cNvPr id="60" name="Google Shape;60;p1"/>
          <p:cNvSpPr txBox="1"/>
          <p:nvPr/>
        </p:nvSpPr>
        <p:spPr>
          <a:xfrm>
            <a:off x="1989750" y="1122738"/>
            <a:ext cx="68940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2"/>
                </a:solidFill>
                <a:latin typeface="Proxima Nova Semibold"/>
                <a:ea typeface="Proxima Nova Semibold"/>
                <a:cs typeface="Proxima Nova Semibold"/>
                <a:sym typeface="Proxima Nova Semibold"/>
              </a:rPr>
              <a:t>Referencing text and worksheets in “An Educator’s Guide to the Meaningful Watershed Educational Experience” Guide (October 202</a:t>
            </a:r>
            <a:r>
              <a:rPr lang="en">
                <a:solidFill>
                  <a:schemeClr val="dk2"/>
                </a:solidFill>
                <a:latin typeface="Proxima Nova Semibold"/>
                <a:ea typeface="Proxima Nova Semibold"/>
                <a:cs typeface="Proxima Nova Semibold"/>
                <a:sym typeface="Proxima Nova Semibold"/>
              </a:rPr>
              <a:t>5</a:t>
            </a:r>
            <a:r>
              <a:rPr lang="en" sz="1400" b="0" i="0" u="none" strike="noStrike" cap="none">
                <a:solidFill>
                  <a:schemeClr val="dk2"/>
                </a:solidFill>
                <a:latin typeface="Proxima Nova Semibold"/>
                <a:ea typeface="Proxima Nova Semibold"/>
                <a:cs typeface="Proxima Nova Semibold"/>
                <a:sym typeface="Proxima Nova Semibold"/>
              </a:rPr>
              <a:t> update).</a:t>
            </a:r>
            <a:endParaRPr sz="1400" b="0" i="0" u="none" strike="noStrike" cap="none">
              <a:solidFill>
                <a:srgbClr val="000000"/>
              </a:solidFill>
              <a:latin typeface="Proxima Nova"/>
              <a:ea typeface="Proxima Nova"/>
              <a:cs typeface="Proxima Nova"/>
              <a:sym typeface="Proxima Nova"/>
            </a:endParaRPr>
          </a:p>
        </p:txBody>
      </p:sp>
      <p:sp>
        <p:nvSpPr>
          <p:cNvPr id="61" name="Google Shape;61;p1"/>
          <p:cNvSpPr txBox="1"/>
          <p:nvPr/>
        </p:nvSpPr>
        <p:spPr>
          <a:xfrm>
            <a:off x="1989750" y="3214113"/>
            <a:ext cx="6894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2"/>
                </a:solidFill>
                <a:latin typeface="Proxima Nova Semibold"/>
                <a:ea typeface="Proxima Nova Semibold"/>
                <a:cs typeface="Proxima Nova Semibold"/>
                <a:sym typeface="Proxima Nova Semibold"/>
              </a:rPr>
              <a:t>Student Worksheets from the MWEE Toolbox</a:t>
            </a:r>
            <a:endParaRPr sz="1400" b="0" i="0" u="none" strike="noStrike" cap="none">
              <a:solidFill>
                <a:srgbClr val="000000"/>
              </a:solidFill>
              <a:latin typeface="Proxima Nova"/>
              <a:ea typeface="Proxima Nova"/>
              <a:cs typeface="Proxima Nova"/>
              <a:sym typeface="Proxima Nova"/>
            </a:endParaRPr>
          </a:p>
        </p:txBody>
      </p:sp>
      <p:pic>
        <p:nvPicPr>
          <p:cNvPr id="62" name="Google Shape;62;p1"/>
          <p:cNvPicPr preferRelativeResize="0"/>
          <p:nvPr/>
        </p:nvPicPr>
        <p:blipFill rotWithShape="1">
          <a:blip r:embed="rId5">
            <a:alphaModFix/>
          </a:blip>
          <a:srcRect/>
          <a:stretch/>
        </p:blipFill>
        <p:spPr>
          <a:xfrm>
            <a:off x="658477" y="236377"/>
            <a:ext cx="767400" cy="767400"/>
          </a:xfrm>
          <a:prstGeom prst="rect">
            <a:avLst/>
          </a:prstGeom>
          <a:noFill/>
          <a:ln>
            <a:noFill/>
          </a:ln>
        </p:spPr>
      </p:pic>
      <p:pic>
        <p:nvPicPr>
          <p:cNvPr id="63" name="Google Shape;63;p1"/>
          <p:cNvPicPr preferRelativeResize="0"/>
          <p:nvPr/>
        </p:nvPicPr>
        <p:blipFill rotWithShape="1">
          <a:blip r:embed="rId6">
            <a:alphaModFix/>
          </a:blip>
          <a:srcRect/>
          <a:stretch/>
        </p:blipFill>
        <p:spPr>
          <a:xfrm>
            <a:off x="473674" y="1091850"/>
            <a:ext cx="1149300" cy="646500"/>
          </a:xfrm>
          <a:prstGeom prst="rect">
            <a:avLst/>
          </a:prstGeom>
          <a:noFill/>
          <a:ln>
            <a:noFill/>
          </a:ln>
        </p:spPr>
      </p:pic>
      <p:pic>
        <p:nvPicPr>
          <p:cNvPr id="64" name="Google Shape;64;p1"/>
          <p:cNvPicPr preferRelativeResize="0"/>
          <p:nvPr/>
        </p:nvPicPr>
        <p:blipFill rotWithShape="1">
          <a:blip r:embed="rId7">
            <a:alphaModFix/>
          </a:blip>
          <a:srcRect/>
          <a:stretch/>
        </p:blipFill>
        <p:spPr>
          <a:xfrm>
            <a:off x="473675" y="1738350"/>
            <a:ext cx="1149300" cy="646481"/>
          </a:xfrm>
          <a:prstGeom prst="rect">
            <a:avLst/>
          </a:prstGeom>
          <a:noFill/>
          <a:ln>
            <a:noFill/>
          </a:ln>
        </p:spPr>
      </p:pic>
      <p:pic>
        <p:nvPicPr>
          <p:cNvPr id="65" name="Google Shape;65;p1"/>
          <p:cNvPicPr preferRelativeResize="0"/>
          <p:nvPr/>
        </p:nvPicPr>
        <p:blipFill rotWithShape="1">
          <a:blip r:embed="rId8">
            <a:alphaModFix/>
          </a:blip>
          <a:srcRect/>
          <a:stretch/>
        </p:blipFill>
        <p:spPr>
          <a:xfrm>
            <a:off x="467525" y="2411338"/>
            <a:ext cx="1149300" cy="646477"/>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10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WEE">
  <a:themeElements>
    <a:clrScheme name="Simple Light">
      <a:dk1>
        <a:srgbClr val="FFFFFF"/>
      </a:dk1>
      <a:lt1>
        <a:srgbClr val="039BE5"/>
      </a:lt1>
      <a:dk2>
        <a:srgbClr val="404040"/>
      </a:dk2>
      <a:lt2>
        <a:srgbClr val="EEEEEE"/>
      </a:lt2>
      <a:accent1>
        <a:srgbClr val="FF791A"/>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85</Words>
  <Application>Microsoft Office PowerPoint</Application>
  <PresentationFormat>On-screen Show (16:9)</PresentationFormat>
  <Paragraphs>6</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Proxima Nova Extrabold</vt:lpstr>
      <vt:lpstr>Proxima Nova Semibold</vt:lpstr>
      <vt:lpstr>Proxima Nova</vt:lpstr>
      <vt:lpstr>MWEE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Krysta.Hougen</dc:creator>
  <cp:lastModifiedBy>Krysta.Hougen</cp:lastModifiedBy>
  <cp:revision>1</cp:revision>
  <dcterms:modified xsi:type="dcterms:W3CDTF">2025-04-22T13:49:39Z</dcterms:modified>
</cp:coreProperties>
</file>