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embeddedFontLst>
    <p:embeddedFont>
      <p:font typeface="Proxima Nova Extrabold" panose="020B0604020202020204" charset="0"/>
      <p:bold r:id="rId22"/>
    </p:embeddedFont>
    <p:embeddedFont>
      <p:font typeface="Proxima Nova Semibold" panose="020B0604020202020204" charset="0"/>
      <p:regular r:id="rId23"/>
      <p:bold r:id="rId24"/>
      <p:boldItalic r:id="rId25"/>
    </p:embeddedFont>
    <p:embeddedFont>
      <p:font typeface="Proxima Nova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jdX68KLxYSlkIS0LhT+Wss9RfC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4d3bb9e89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34d3bb9e89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4d3bb9e894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34d3bb9e894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d3bb9e89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4d3bb9e89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4d3bb9e89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4d3bb9e89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d3bb9e894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34d3bb9e894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4d3bb9e894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34d3bb9e894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4d3bb9e894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34d3bb9e894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d3bb9e894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34d3bb9e894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4d3bb9e8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34d3bb9e8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5" name="Google Shape;65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6" name="Google Shape;66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9" name="Google Shape;69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Google Shape;73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7" name="Google Shape;77;p3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8" name="Google Shape;78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1" name="Google Shape;81;p3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2" name="Google Shape;82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5" name="Google Shape;85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6" name="Google Shape;16;p2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" name="Google Shape;17;p2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4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" name="Google Shape;28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 b="0" i="0" u="none" strike="noStrike" cap="none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Anne-Arundel-County-MD-ELP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Anne-Arundel-County-MD-ELP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Prince-Georges-County-MD-ELP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Prince-Georges-County-MD-ELP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Prince-Georges-County-MD-ELP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Queen-Annes-County-MD-ELP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Queen-Annes-County-MD-ELP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Queen-Annes-County-MD-ELP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chesapeakebay.net/what/goals/environmental_literacy" TargetMode="External"/><Relationship Id="rId7" Type="http://schemas.openxmlformats.org/officeDocument/2006/relationships/hyperlink" Target="https://dnr.maryland.gov/pgc/Pages/default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://mdrules.elaws.us/comar/13a.04.17.01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nextgenscience.org/" TargetMode="External"/><Relationship Id="rId7" Type="http://schemas.openxmlformats.org/officeDocument/2006/relationships/hyperlink" Target="http://marylandpublicschools.org/programs/Documents/Environmental/MDEnvironmentalLitStandards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https://www.socialstudies.org/sites/default/files/2017/Jun/c3-framework-for-social-studies-rev0617.pdf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ybackpack.com/files/Documents/Anne-Arundel-County-MD-ELP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Framing the MWEE</a:t>
            </a:r>
            <a:endParaRPr/>
          </a:p>
        </p:txBody>
      </p:sp>
      <p:sp>
        <p:nvSpPr>
          <p:cNvPr id="100" name="Google Shape;100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Maryland Policies and Education Standards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4d3bb9e894_0_6"/>
          <p:cNvSpPr txBox="1">
            <a:spLocks noGrp="1"/>
          </p:cNvSpPr>
          <p:nvPr>
            <p:ph type="title"/>
          </p:nvPr>
        </p:nvSpPr>
        <p:spPr>
          <a:xfrm>
            <a:off x="311700" y="189150"/>
            <a:ext cx="2528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168" name="Google Shape;168;g34d3bb9e894_0_6"/>
          <p:cNvSpPr txBox="1">
            <a:spLocks noGrp="1"/>
          </p:cNvSpPr>
          <p:nvPr>
            <p:ph type="body" idx="1"/>
          </p:nvPr>
        </p:nvSpPr>
        <p:spPr>
          <a:xfrm>
            <a:off x="311700" y="2076250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Anne Arundel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Middle School</a:t>
            </a:r>
            <a:endParaRPr/>
          </a:p>
        </p:txBody>
      </p:sp>
      <p:pic>
        <p:nvPicPr>
          <p:cNvPr id="169" name="Google Shape;169;g34d3bb9e894_0_6"/>
          <p:cNvPicPr preferRelativeResize="0"/>
          <p:nvPr/>
        </p:nvPicPr>
        <p:blipFill rotWithShape="1">
          <a:blip r:embed="rId4">
            <a:alphaModFix/>
          </a:blip>
          <a:srcRect b="89021"/>
          <a:stretch/>
        </p:blipFill>
        <p:spPr>
          <a:xfrm>
            <a:off x="2255100" y="1152475"/>
            <a:ext cx="6766201" cy="440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34d3bb9e894_0_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55100" y="1568550"/>
            <a:ext cx="6766200" cy="182612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34d3bb9e894_0_6"/>
          <p:cNvSpPr/>
          <p:nvPr/>
        </p:nvSpPr>
        <p:spPr>
          <a:xfrm>
            <a:off x="2254950" y="1152475"/>
            <a:ext cx="6766200" cy="22422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4d3bb9e894_0_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2995500" cy="1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177" name="Google Shape;177;g34d3bb9e894_0_14"/>
          <p:cNvSpPr txBox="1">
            <a:spLocks noGrp="1"/>
          </p:cNvSpPr>
          <p:nvPr>
            <p:ph type="body" idx="1"/>
          </p:nvPr>
        </p:nvSpPr>
        <p:spPr>
          <a:xfrm>
            <a:off x="311700" y="1915350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Anne Arundel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High School</a:t>
            </a:r>
            <a:endParaRPr/>
          </a:p>
        </p:txBody>
      </p:sp>
      <p:pic>
        <p:nvPicPr>
          <p:cNvPr id="178" name="Google Shape;178;g34d3bb9e894_0_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17425" y="130626"/>
            <a:ext cx="5160324" cy="4591526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4d3bb9e894_0_20"/>
          <p:cNvSpPr txBox="1">
            <a:spLocks noGrp="1"/>
          </p:cNvSpPr>
          <p:nvPr>
            <p:ph type="title"/>
          </p:nvPr>
        </p:nvSpPr>
        <p:spPr>
          <a:xfrm>
            <a:off x="311700" y="1251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Plan</a:t>
            </a:r>
            <a:endParaRPr/>
          </a:p>
        </p:txBody>
      </p:sp>
      <p:sp>
        <p:nvSpPr>
          <p:cNvPr id="184" name="Google Shape;184;g34d3bb9e894_0_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Prince George’s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  </a:ext>
                </a:extLst>
              </a:rPr>
              <a:t>Elementary School</a:t>
            </a:r>
            <a:endParaRPr/>
          </a:p>
        </p:txBody>
      </p:sp>
      <p:pic>
        <p:nvPicPr>
          <p:cNvPr id="185" name="Google Shape;185;g34d3bb9e894_0_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02100" y="761250"/>
            <a:ext cx="5618266" cy="3973374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4d3bb9e894_0_26"/>
          <p:cNvSpPr/>
          <p:nvPr/>
        </p:nvSpPr>
        <p:spPr>
          <a:xfrm>
            <a:off x="2407600" y="941525"/>
            <a:ext cx="6417600" cy="35700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4d3bb9e894_0_26"/>
          <p:cNvSpPr txBox="1">
            <a:spLocks noGrp="1"/>
          </p:cNvSpPr>
          <p:nvPr>
            <p:ph type="title"/>
          </p:nvPr>
        </p:nvSpPr>
        <p:spPr>
          <a:xfrm>
            <a:off x="311700" y="176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Plan</a:t>
            </a:r>
            <a:endParaRPr/>
          </a:p>
        </p:txBody>
      </p:sp>
      <p:sp>
        <p:nvSpPr>
          <p:cNvPr id="192" name="Google Shape;192;g34d3bb9e894_0_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Prince George’s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Middle School &amp; High School</a:t>
            </a:r>
            <a:endParaRPr/>
          </a:p>
        </p:txBody>
      </p:sp>
      <p:pic>
        <p:nvPicPr>
          <p:cNvPr id="193" name="Google Shape;193;g34d3bb9e894_0_26"/>
          <p:cNvPicPr preferRelativeResize="0"/>
          <p:nvPr/>
        </p:nvPicPr>
        <p:blipFill rotWithShape="1">
          <a:blip r:embed="rId4">
            <a:alphaModFix/>
          </a:blip>
          <a:srcRect b="89111"/>
          <a:stretch/>
        </p:blipFill>
        <p:spPr>
          <a:xfrm>
            <a:off x="2407500" y="941525"/>
            <a:ext cx="6417801" cy="49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34d3bb9e894_0_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7500" y="1400207"/>
            <a:ext cx="6417790" cy="3087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d3bb9e894_0_34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Plan</a:t>
            </a:r>
            <a:endParaRPr/>
          </a:p>
        </p:txBody>
      </p:sp>
      <p:sp>
        <p:nvSpPr>
          <p:cNvPr id="200" name="Google Shape;200;g34d3bb9e894_0_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Prince George’s County Public Schools</a:t>
            </a:r>
            <a:endParaRPr>
              <a:solidFill>
                <a:schemeClr val="accent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201" name="Google Shape;201;g34d3bb9e894_0_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7500" y="789125"/>
            <a:ext cx="6312219" cy="382097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4d3bb9e894_0_40"/>
          <p:cNvSpPr txBox="1">
            <a:spLocks noGrp="1"/>
          </p:cNvSpPr>
          <p:nvPr>
            <p:ph type="title"/>
          </p:nvPr>
        </p:nvSpPr>
        <p:spPr>
          <a:xfrm>
            <a:off x="162925" y="125175"/>
            <a:ext cx="2590500" cy="12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07" name="Google Shape;207;g34d3bb9e894_0_40"/>
          <p:cNvSpPr txBox="1">
            <a:spLocks noGrp="1"/>
          </p:cNvSpPr>
          <p:nvPr>
            <p:ph type="body" idx="1"/>
          </p:nvPr>
        </p:nvSpPr>
        <p:spPr>
          <a:xfrm>
            <a:off x="311700" y="17620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Queen Anne’s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</a:ext>
                </a:extLst>
              </a:rPr>
              <a:t>Elementary School</a:t>
            </a:r>
            <a:endParaRPr/>
          </a:p>
        </p:txBody>
      </p:sp>
      <p:pic>
        <p:nvPicPr>
          <p:cNvPr id="208" name="Google Shape;208;g34d3bb9e894_0_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9875" y="159875"/>
            <a:ext cx="5405925" cy="44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34d3bb9e894_0_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9875" y="625975"/>
            <a:ext cx="5405925" cy="430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34d3bb9e894_0_40"/>
          <p:cNvSpPr/>
          <p:nvPr/>
        </p:nvSpPr>
        <p:spPr>
          <a:xfrm>
            <a:off x="2628300" y="137075"/>
            <a:ext cx="5407500" cy="4794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4d3bb9e894_0_48"/>
          <p:cNvSpPr txBox="1">
            <a:spLocks noGrp="1"/>
          </p:cNvSpPr>
          <p:nvPr>
            <p:ph type="title"/>
          </p:nvPr>
        </p:nvSpPr>
        <p:spPr>
          <a:xfrm>
            <a:off x="162925" y="125175"/>
            <a:ext cx="2590500" cy="12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16" name="Google Shape;216;g34d3bb9e894_0_48"/>
          <p:cNvSpPr txBox="1">
            <a:spLocks noGrp="1"/>
          </p:cNvSpPr>
          <p:nvPr>
            <p:ph type="body" idx="1"/>
          </p:nvPr>
        </p:nvSpPr>
        <p:spPr>
          <a:xfrm>
            <a:off x="311700" y="17620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</a:ext>
                </a:extLst>
              </a:rPr>
              <a:t>Queen Anne’s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</a:ext>
                </a:extLst>
              </a:rPr>
              <a:t>Middle School</a:t>
            </a:r>
            <a:endParaRPr/>
          </a:p>
        </p:txBody>
      </p:sp>
      <p:pic>
        <p:nvPicPr>
          <p:cNvPr id="217" name="Google Shape;217;g34d3bb9e894_0_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67825" y="997400"/>
            <a:ext cx="6360875" cy="5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34d3bb9e894_0_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2138" y="1504375"/>
            <a:ext cx="6372225" cy="22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34d3bb9e894_0_48"/>
          <p:cNvSpPr/>
          <p:nvPr/>
        </p:nvSpPr>
        <p:spPr>
          <a:xfrm>
            <a:off x="2467825" y="997400"/>
            <a:ext cx="6360900" cy="27645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4d3bb9e894_0_56"/>
          <p:cNvSpPr txBox="1">
            <a:spLocks noGrp="1"/>
          </p:cNvSpPr>
          <p:nvPr>
            <p:ph type="title"/>
          </p:nvPr>
        </p:nvSpPr>
        <p:spPr>
          <a:xfrm>
            <a:off x="162925" y="125175"/>
            <a:ext cx="2590500" cy="12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225" name="Google Shape;225;g34d3bb9e894_0_56"/>
          <p:cNvSpPr txBox="1">
            <a:spLocks noGrp="1"/>
          </p:cNvSpPr>
          <p:nvPr>
            <p:ph type="body" idx="1"/>
          </p:nvPr>
        </p:nvSpPr>
        <p:spPr>
          <a:xfrm>
            <a:off x="311700" y="17620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  </a:ext>
                </a:extLst>
              </a:rPr>
              <a:t>Queen Anne’s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High School</a:t>
            </a:r>
            <a:endParaRPr/>
          </a:p>
        </p:txBody>
      </p:sp>
      <p:pic>
        <p:nvPicPr>
          <p:cNvPr id="226" name="Google Shape;226;g34d3bb9e894_0_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5100" y="1141025"/>
            <a:ext cx="6499949" cy="275187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do you see a district or county-wide Environmental Literacy Plan helping the implementation and continuation of a MWEE?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232" name="Google Shape;232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651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Activity 1</a:t>
            </a:r>
            <a:endParaRPr/>
          </a:p>
        </p:txBody>
      </p:sp>
      <p:sp>
        <p:nvSpPr>
          <p:cNvPr id="106" name="Google Shape;106;p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3000"/>
              <a:t>Reflecting on MWEE 101 Online Course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>
            <a:spLocks noGrp="1"/>
          </p:cNvSpPr>
          <p:nvPr>
            <p:ph type="title"/>
          </p:nvPr>
        </p:nvSpPr>
        <p:spPr>
          <a:xfrm>
            <a:off x="364525" y="1343375"/>
            <a:ext cx="2542200" cy="21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Essential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Elements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&amp;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Supporting Practices</a:t>
            </a:r>
            <a:endParaRPr/>
          </a:p>
        </p:txBody>
      </p:sp>
      <p:pic>
        <p:nvPicPr>
          <p:cNvPr id="112" name="Google Shape;112;p3"/>
          <p:cNvPicPr preferRelativeResize="0"/>
          <p:nvPr/>
        </p:nvPicPr>
        <p:blipFill rotWithShape="1">
          <a:blip r:embed="rId3">
            <a:alphaModFix/>
          </a:blip>
          <a:srcRect l="4074" t="4203" r="4331" b="4211"/>
          <a:stretch/>
        </p:blipFill>
        <p:spPr>
          <a:xfrm>
            <a:off x="4118625" y="355800"/>
            <a:ext cx="4431900" cy="44319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What are the core elements (policies, standards, efforts, etc.) that guide the way you approach teaching environmental literacy in Maryland?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18" name="Google Shape;118;p4"/>
          <p:cNvSpPr txBox="1"/>
          <p:nvPr/>
        </p:nvSpPr>
        <p:spPr>
          <a:xfrm>
            <a:off x="335975" y="4510200"/>
            <a:ext cx="4045200" cy="6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" sz="4200" b="0" i="0" u="none" strike="noStrike" cap="non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Activity 2</a:t>
            </a:r>
            <a:endParaRPr sz="4200" b="0" i="0" u="none" strike="noStrike" cap="non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19" name="Google Shape;11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851" y="483901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Three Key Pieces of Policy</a:t>
            </a:r>
            <a:endParaRPr/>
          </a:p>
        </p:txBody>
      </p:sp>
      <p:pic>
        <p:nvPicPr>
          <p:cNvPr id="125" name="Google Shape;125;p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97150" y="1222988"/>
            <a:ext cx="2710700" cy="24945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6" name="Google Shape;126;p5"/>
          <p:cNvSpPr/>
          <p:nvPr/>
        </p:nvSpPr>
        <p:spPr>
          <a:xfrm>
            <a:off x="4161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62075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5"/>
          <p:cNvSpPr txBox="1"/>
          <p:nvPr/>
        </p:nvSpPr>
        <p:spPr>
          <a:xfrm>
            <a:off x="6207575" y="2804150"/>
            <a:ext cx="2710800" cy="9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 Green Classrooms</a:t>
            </a:r>
            <a:endParaRPr sz="2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9" name="Google Shape;129;p5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2875" y="1342825"/>
            <a:ext cx="205740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5"/>
          <p:cNvSpPr txBox="1"/>
          <p:nvPr/>
        </p:nvSpPr>
        <p:spPr>
          <a:xfrm>
            <a:off x="386625" y="3079450"/>
            <a:ext cx="2710800" cy="6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COMAR</a:t>
            </a:r>
            <a:endParaRPr sz="24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1" name="Google Shape;131;p5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62973" y="1530600"/>
            <a:ext cx="2400014" cy="117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State Education Standards in Maryland</a:t>
            </a:r>
            <a:endParaRPr/>
          </a:p>
        </p:txBody>
      </p:sp>
      <p:sp>
        <p:nvSpPr>
          <p:cNvPr id="137" name="Google Shape;137;p6"/>
          <p:cNvSpPr/>
          <p:nvPr/>
        </p:nvSpPr>
        <p:spPr>
          <a:xfrm>
            <a:off x="4161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6"/>
          <p:cNvSpPr/>
          <p:nvPr/>
        </p:nvSpPr>
        <p:spPr>
          <a:xfrm>
            <a:off x="6207575" y="1223000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6"/>
          <p:cNvSpPr txBox="1"/>
          <p:nvPr/>
        </p:nvSpPr>
        <p:spPr>
          <a:xfrm>
            <a:off x="6207575" y="2639925"/>
            <a:ext cx="2710800" cy="10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Maryland Environmental Literacy Standards</a:t>
            </a:r>
            <a:endParaRPr sz="1800" b="1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0" name="Google Shape;140;p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0625" y="1770650"/>
            <a:ext cx="2465100" cy="132577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/>
          <p:nvPr/>
        </p:nvSpPr>
        <p:spPr>
          <a:xfrm>
            <a:off x="3311875" y="1223025"/>
            <a:ext cx="2710800" cy="2494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6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84119" y="1328487"/>
            <a:ext cx="1766304" cy="228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6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58823" y="1461100"/>
            <a:ext cx="2400014" cy="117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can MWEEs help to meet multiple state policies and standards? 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49" name="Google Shape;14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776" y="788901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Plans</a:t>
            </a:r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[Copy or link your district’s Environmental Literacy Plan here or use the examples pasted on the following slides]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7ABF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4d3bb9e894_0_0"/>
          <p:cNvSpPr txBox="1">
            <a:spLocks noGrp="1"/>
          </p:cNvSpPr>
          <p:nvPr>
            <p:ph type="title"/>
          </p:nvPr>
        </p:nvSpPr>
        <p:spPr>
          <a:xfrm>
            <a:off x="311700" y="150750"/>
            <a:ext cx="2984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Environmental Literacy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161" name="Google Shape;161;g34d3bb9e894_0_0"/>
          <p:cNvSpPr txBox="1">
            <a:spLocks noGrp="1"/>
          </p:cNvSpPr>
          <p:nvPr>
            <p:ph type="body" idx="1"/>
          </p:nvPr>
        </p:nvSpPr>
        <p:spPr>
          <a:xfrm>
            <a:off x="311700" y="1893775"/>
            <a:ext cx="19434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Anne Arundel County Public Schools</a:t>
            </a:r>
            <a:endParaRPr>
              <a:solidFill>
                <a:schemeClr val="accent6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</a:ext>
              </a:extLs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Elementary School</a:t>
            </a:r>
            <a:endParaRPr/>
          </a:p>
        </p:txBody>
      </p:sp>
      <p:pic>
        <p:nvPicPr>
          <p:cNvPr id="162" name="Google Shape;162;g34d3bb9e894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5100" y="723450"/>
            <a:ext cx="6731774" cy="398995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(16:9)</PresentationFormat>
  <Paragraphs>51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Proxima Nova Extrabold</vt:lpstr>
      <vt:lpstr>Proxima Nova Semibold</vt:lpstr>
      <vt:lpstr>Proxima Nova</vt:lpstr>
      <vt:lpstr>MWEE</vt:lpstr>
      <vt:lpstr>MWEE</vt:lpstr>
      <vt:lpstr>Framing the MWEE</vt:lpstr>
      <vt:lpstr>Activity 1</vt:lpstr>
      <vt:lpstr>Essential  Elements  &amp; Supporting Practices</vt:lpstr>
      <vt:lpstr>PowerPoint Presentation</vt:lpstr>
      <vt:lpstr>Three Key Pieces of Policy</vt:lpstr>
      <vt:lpstr>State Education Standards in Maryland</vt:lpstr>
      <vt:lpstr>PowerPoint Presentation</vt:lpstr>
      <vt:lpstr>Environmental Literacy Plans</vt:lpstr>
      <vt:lpstr>Environmental Literacy  Plan</vt:lpstr>
      <vt:lpstr>Environmental Literacy  Plan</vt:lpstr>
      <vt:lpstr>Environmental Literacy  Plan</vt:lpstr>
      <vt:lpstr>Environmental Literacy Plan</vt:lpstr>
      <vt:lpstr>Environmental Literacy Plan</vt:lpstr>
      <vt:lpstr>Environmental Literacy Plan</vt:lpstr>
      <vt:lpstr>Environmental Literacy  Plan</vt:lpstr>
      <vt:lpstr>Environmental Literacy  Plan</vt:lpstr>
      <vt:lpstr>Environmental Literacy 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Framing the MWEE</dc:title>
  <dc:creator>Krysta.Hougen</dc:creator>
  <cp:lastModifiedBy>Krysta.Hougen</cp:lastModifiedBy>
  <cp:revision>1</cp:revision>
  <dcterms:modified xsi:type="dcterms:W3CDTF">2025-04-22T13:50:03Z</dcterms:modified>
</cp:coreProperties>
</file>