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5143500" type="screen16x9"/>
  <p:notesSz cx="6858000" cy="9144000"/>
  <p:embeddedFontLst>
    <p:embeddedFont>
      <p:font typeface="Proxima Nova Semibold" panose="020B0604020202020204" charset="0"/>
      <p:regular r:id="rId29"/>
      <p:bold r:id="rId30"/>
      <p:boldItalic r:id="rId31"/>
    </p:embeddedFont>
    <p:embeddedFont>
      <p:font typeface="Proxima Nova" panose="020B0604020202020204" charset="0"/>
      <p:regular r:id="rId32"/>
      <p:bold r:id="rId33"/>
      <p:italic r:id="rId34"/>
      <p:boldItalic r:id="rId35"/>
    </p:embeddedFont>
    <p:embeddedFont>
      <p:font typeface="Proxima Nova Extrabold" panose="020B0604020202020204" charset="0"/>
      <p:bold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iK72QBA+riaSmkgygsED2iKho0z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220823D-63D5-4452-AA91-6AB90A9B73C5}">
  <a:tblStyle styleId="{A220823D-63D5-4452-AA91-6AB90A9B73C5}"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9" d="100"/>
          <a:sy n="139" d="100"/>
        </p:scale>
        <p:origin x="198" y="11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8" name="Google Shape;118;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3" name="Google Shape;12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9" name="Google Shape;129;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5" name="Google Shape;135;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2" name="Google Shape;142;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0" name="Google Shape;150;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7" name="Google Shape;157;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3" name="Google Shape;16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9" name="Google Shape;169;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 name="Google Shape;5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7" name="Google Shape;187;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3" name="Google Shape;193;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1" name="Google Shape;201;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8" name="Google Shape;208;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Google Shape;217;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2" name="Google Shape;222;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0" name="Google Shape;230;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 name="Google Shape;73;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0" name="Google Shape;80;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6" name="Google Shape;86;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8" name="Google Shape;9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 name="Google Shape;10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8"/>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5200"/>
              <a:buFont typeface="Proxima Nova Extrabold"/>
              <a:buNone/>
              <a:defRPr sz="5200">
                <a:latin typeface="Proxima Nova Extrabold"/>
                <a:ea typeface="Proxima Nova Extrabold"/>
                <a:cs typeface="Proxima Nova Extrabold"/>
                <a:sym typeface="Proxima Nova Extrabold"/>
              </a:defRPr>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1" name="Google Shape;11;p28"/>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800"/>
              <a:buFont typeface="Proxima Nova Semibold"/>
              <a:buNone/>
              <a:defRPr sz="2800">
                <a:latin typeface="Proxima Nova Semibold"/>
                <a:ea typeface="Proxima Nova Semibold"/>
                <a:cs typeface="Proxima Nova Semibold"/>
                <a:sym typeface="Proxima Nova Semibold"/>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3"/>
        <p:cNvGrpSpPr/>
        <p:nvPr/>
      </p:nvGrpSpPr>
      <p:grpSpPr>
        <a:xfrm>
          <a:off x="0" y="0"/>
          <a:ext cx="0" cy="0"/>
          <a:chOff x="0" y="0"/>
          <a:chExt cx="0" cy="0"/>
        </a:xfrm>
      </p:grpSpPr>
      <p:sp>
        <p:nvSpPr>
          <p:cNvPr id="44" name="Google Shape;44;p37"/>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SzPts val="1800"/>
              <a:buNone/>
              <a:defRPr/>
            </a:lvl1pPr>
          </a:lstStyle>
          <a:p>
            <a:endParaRPr/>
          </a:p>
        </p:txBody>
      </p:sp>
      <p:sp>
        <p:nvSpPr>
          <p:cNvPr id="45" name="Google Shape;45;p3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6"/>
        <p:cNvGrpSpPr/>
        <p:nvPr/>
      </p:nvGrpSpPr>
      <p:grpSpPr>
        <a:xfrm>
          <a:off x="0" y="0"/>
          <a:ext cx="0" cy="0"/>
          <a:chOff x="0" y="0"/>
          <a:chExt cx="0" cy="0"/>
        </a:xfrm>
      </p:grpSpPr>
      <p:sp>
        <p:nvSpPr>
          <p:cNvPr id="47" name="Google Shape;47;p38"/>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8" name="Google Shape;48;p38"/>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49" name="Google Shape;49;p3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3"/>
        <p:cNvGrpSpPr/>
        <p:nvPr/>
      </p:nvGrpSpPr>
      <p:grpSpPr>
        <a:xfrm>
          <a:off x="0" y="0"/>
          <a:ext cx="0" cy="0"/>
          <a:chOff x="0" y="0"/>
          <a:chExt cx="0" cy="0"/>
        </a:xfrm>
      </p:grpSpPr>
      <p:sp>
        <p:nvSpPr>
          <p:cNvPr id="14" name="Google Shape;14;p2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 name="Google Shape;15;p2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16" name="Google Shape;16;p2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7" name="Google Shape;17;p2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8" name="Google Shape;18;p2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
        <p:cNvGrpSpPr/>
        <p:nvPr/>
      </p:nvGrpSpPr>
      <p:grpSpPr>
        <a:xfrm>
          <a:off x="0" y="0"/>
          <a:ext cx="0" cy="0"/>
          <a:chOff x="0" y="0"/>
          <a:chExt cx="0" cy="0"/>
        </a:xfrm>
      </p:grpSpPr>
      <p:sp>
        <p:nvSpPr>
          <p:cNvPr id="20" name="Google Shape;20;p3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1" name="Google Shape;21;p3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Font typeface="Proxima Nova Semibold"/>
              <a:buChar char="●"/>
              <a:defRPr>
                <a:latin typeface="Proxima Nova Semibold"/>
                <a:ea typeface="Proxima Nova Semibold"/>
                <a:cs typeface="Proxima Nova Semibold"/>
                <a:sym typeface="Proxima Nova Semibold"/>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2" name="Google Shape;22;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3"/>
        <p:cNvGrpSpPr/>
        <p:nvPr/>
      </p:nvGrpSpPr>
      <p:grpSpPr>
        <a:xfrm>
          <a:off x="0" y="0"/>
          <a:ext cx="0" cy="0"/>
          <a:chOff x="0" y="0"/>
          <a:chExt cx="0" cy="0"/>
        </a:xfrm>
      </p:grpSpPr>
      <p:sp>
        <p:nvSpPr>
          <p:cNvPr id="24" name="Google Shape;24;p3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5" name="Google Shape;25;p3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6"/>
        <p:cNvGrpSpPr/>
        <p:nvPr/>
      </p:nvGrpSpPr>
      <p:grpSpPr>
        <a:xfrm>
          <a:off x="0" y="0"/>
          <a:ext cx="0" cy="0"/>
          <a:chOff x="0" y="0"/>
          <a:chExt cx="0" cy="0"/>
        </a:xfrm>
      </p:grpSpPr>
      <p:sp>
        <p:nvSpPr>
          <p:cNvPr id="27" name="Google Shape;27;p3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8"/>
        <p:cNvGrpSpPr/>
        <p:nvPr/>
      </p:nvGrpSpPr>
      <p:grpSpPr>
        <a:xfrm>
          <a:off x="0" y="0"/>
          <a:ext cx="0" cy="0"/>
          <a:chOff x="0" y="0"/>
          <a:chExt cx="0" cy="0"/>
        </a:xfrm>
      </p:grpSpPr>
      <p:sp>
        <p:nvSpPr>
          <p:cNvPr id="29" name="Google Shape;29;p33"/>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Font typeface="Proxima Nova Extrabold"/>
              <a:buNone/>
              <a:defRPr sz="3600">
                <a:latin typeface="Proxima Nova Extrabold"/>
                <a:ea typeface="Proxima Nova Extrabold"/>
                <a:cs typeface="Proxima Nova Extrabold"/>
                <a:sym typeface="Proxima Nova Extrabold"/>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30" name="Google Shape;30;p3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1"/>
        <p:cNvGrpSpPr/>
        <p:nvPr/>
      </p:nvGrpSpPr>
      <p:grpSpPr>
        <a:xfrm>
          <a:off x="0" y="0"/>
          <a:ext cx="0" cy="0"/>
          <a:chOff x="0" y="0"/>
          <a:chExt cx="0" cy="0"/>
        </a:xfrm>
      </p:grpSpPr>
      <p:sp>
        <p:nvSpPr>
          <p:cNvPr id="32" name="Google Shape;32;p3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3" name="Google Shape;33;p34"/>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4" name="Google Shape;34;p34"/>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5" name="Google Shape;35;p3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6"/>
        <p:cNvGrpSpPr/>
        <p:nvPr/>
      </p:nvGrpSpPr>
      <p:grpSpPr>
        <a:xfrm>
          <a:off x="0" y="0"/>
          <a:ext cx="0" cy="0"/>
          <a:chOff x="0" y="0"/>
          <a:chExt cx="0" cy="0"/>
        </a:xfrm>
      </p:grpSpPr>
      <p:sp>
        <p:nvSpPr>
          <p:cNvPr id="37" name="Google Shape;37;p35"/>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8" name="Google Shape;38;p35"/>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9" name="Google Shape;39;p3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0"/>
        <p:cNvGrpSpPr/>
        <p:nvPr/>
      </p:nvGrpSpPr>
      <p:grpSpPr>
        <a:xfrm>
          <a:off x="0" y="0"/>
          <a:ext cx="0" cy="0"/>
          <a:chOff x="0" y="0"/>
          <a:chExt cx="0" cy="0"/>
        </a:xfrm>
      </p:grpSpPr>
      <p:sp>
        <p:nvSpPr>
          <p:cNvPr id="41" name="Google Shape;41;p36"/>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42" name="Google Shape;42;p3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2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2800"/>
              <a:buFont typeface="Proxima Nova Semibold"/>
              <a:buNone/>
              <a:defRPr sz="2800" b="0" i="0" u="none" strike="noStrike" cap="none">
                <a:solidFill>
                  <a:schemeClr val="dk1"/>
                </a:solidFill>
                <a:latin typeface="Proxima Nova Semibold"/>
                <a:ea typeface="Proxima Nova Semibold"/>
                <a:cs typeface="Proxima Nova Semibold"/>
                <a:sym typeface="Proxima Nova Semibold"/>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2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dk2"/>
              </a:buClr>
              <a:buSzPts val="1800"/>
              <a:buFont typeface="Proxima Nova"/>
              <a:buChar char="●"/>
              <a:defRPr sz="1800" b="0" i="0" u="none" strike="noStrike" cap="none">
                <a:solidFill>
                  <a:schemeClr val="dk2"/>
                </a:solidFill>
                <a:latin typeface="Proxima Nova"/>
                <a:ea typeface="Proxima Nova"/>
                <a:cs typeface="Proxima Nova"/>
                <a:sym typeface="Proxima Nova"/>
              </a:defRPr>
            </a:lvl1pPr>
            <a:lvl2pPr marL="914400" marR="0" lvl="1" indent="-317500" algn="l" rtl="0">
              <a:lnSpc>
                <a:spcPct val="115000"/>
              </a:lnSpc>
              <a:spcBef>
                <a:spcPts val="160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2pPr>
            <a:lvl3pPr marL="1371600" marR="0" lvl="2" indent="-317500" algn="l" rtl="0">
              <a:lnSpc>
                <a:spcPct val="115000"/>
              </a:lnSpc>
              <a:spcBef>
                <a:spcPts val="160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3pPr>
            <a:lvl4pPr marL="1828800" marR="0" lvl="3" indent="-317500" algn="l" rtl="0">
              <a:lnSpc>
                <a:spcPct val="115000"/>
              </a:lnSpc>
              <a:spcBef>
                <a:spcPts val="160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4pPr>
            <a:lvl5pPr marL="2286000" marR="0" lvl="4" indent="-317500" algn="l" rtl="0">
              <a:lnSpc>
                <a:spcPct val="115000"/>
              </a:lnSpc>
              <a:spcBef>
                <a:spcPts val="160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5pPr>
            <a:lvl6pPr marL="2743200" marR="0" lvl="5" indent="-317500" algn="l" rtl="0">
              <a:lnSpc>
                <a:spcPct val="115000"/>
              </a:lnSpc>
              <a:spcBef>
                <a:spcPts val="160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6pPr>
            <a:lvl7pPr marL="3200400" marR="0" lvl="6" indent="-317500" algn="l" rtl="0">
              <a:lnSpc>
                <a:spcPct val="115000"/>
              </a:lnSpc>
              <a:spcBef>
                <a:spcPts val="160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7pPr>
            <a:lvl8pPr marL="3657600" marR="0" lvl="7" indent="-317500" algn="l" rtl="0">
              <a:lnSpc>
                <a:spcPct val="115000"/>
              </a:lnSpc>
              <a:spcBef>
                <a:spcPts val="160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8pPr>
            <a:lvl9pPr marL="4114800" marR="0" lvl="8" indent="-317500" algn="l" rtl="0">
              <a:lnSpc>
                <a:spcPct val="115000"/>
              </a:lnSpc>
              <a:spcBef>
                <a:spcPts val="1600"/>
              </a:spcBef>
              <a:spcAft>
                <a:spcPts val="160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9pPr>
          </a:lstStyle>
          <a:p>
            <a:endParaRPr/>
          </a:p>
        </p:txBody>
      </p:sp>
      <p:sp>
        <p:nvSpPr>
          <p:cNvPr id="8" name="Google Shape;8;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53"/>
        <p:cNvGrpSpPr/>
        <p:nvPr/>
      </p:nvGrpSpPr>
      <p:grpSpPr>
        <a:xfrm>
          <a:off x="0" y="0"/>
          <a:ext cx="0" cy="0"/>
          <a:chOff x="0" y="0"/>
          <a:chExt cx="0" cy="0"/>
        </a:xfrm>
      </p:grpSpPr>
      <p:sp>
        <p:nvSpPr>
          <p:cNvPr id="54" name="Google Shape;54;p1"/>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5200"/>
              <a:buNone/>
            </a:pPr>
            <a:r>
              <a:rPr lang="en"/>
              <a:t>Curriculum Anchor</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19"/>
        <p:cNvGrpSpPr/>
        <p:nvPr/>
      </p:nvGrpSpPr>
      <p:grpSpPr>
        <a:xfrm>
          <a:off x="0" y="0"/>
          <a:ext cx="0" cy="0"/>
          <a:chOff x="0" y="0"/>
          <a:chExt cx="0" cy="0"/>
        </a:xfrm>
      </p:grpSpPr>
      <p:pic>
        <p:nvPicPr>
          <p:cNvPr id="120" name="Google Shape;120;p10"/>
          <p:cNvPicPr preferRelativeResize="0"/>
          <p:nvPr/>
        </p:nvPicPr>
        <p:blipFill rotWithShape="1">
          <a:blip r:embed="rId3">
            <a:alphaModFix/>
          </a:blip>
          <a:srcRect/>
          <a:stretch/>
        </p:blipFill>
        <p:spPr>
          <a:xfrm>
            <a:off x="1257325" y="91538"/>
            <a:ext cx="6629350" cy="49757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24"/>
        <p:cNvGrpSpPr/>
        <p:nvPr/>
      </p:nvGrpSpPr>
      <p:grpSpPr>
        <a:xfrm>
          <a:off x="0" y="0"/>
          <a:ext cx="0" cy="0"/>
          <a:chOff x="0" y="0"/>
          <a:chExt cx="0" cy="0"/>
        </a:xfrm>
      </p:grpSpPr>
      <p:sp>
        <p:nvSpPr>
          <p:cNvPr id="125" name="Google Shape;125;p11"/>
          <p:cNvSpPr txBox="1">
            <a:spLocks noGrp="1"/>
          </p:cNvSpPr>
          <p:nvPr>
            <p:ph type="ctrTitle"/>
          </p:nvPr>
        </p:nvSpPr>
        <p:spPr>
          <a:xfrm>
            <a:off x="311700" y="744575"/>
            <a:ext cx="8520600" cy="729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5200"/>
              <a:buNone/>
            </a:pPr>
            <a:r>
              <a:rPr lang="en"/>
              <a:t>Driving Question - Refined</a:t>
            </a:r>
            <a:endParaRPr/>
          </a:p>
        </p:txBody>
      </p:sp>
      <p:sp>
        <p:nvSpPr>
          <p:cNvPr id="126" name="Google Shape;126;p11"/>
          <p:cNvSpPr txBox="1">
            <a:spLocks noGrp="1"/>
          </p:cNvSpPr>
          <p:nvPr>
            <p:ph type="subTitle" idx="1"/>
          </p:nvPr>
        </p:nvSpPr>
        <p:spPr>
          <a:xfrm>
            <a:off x="462050" y="1702575"/>
            <a:ext cx="8520600" cy="13905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a:t>How does our school’s energy use impact our local tidal wetlands?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30"/>
        <p:cNvGrpSpPr/>
        <p:nvPr/>
      </p:nvGrpSpPr>
      <p:grpSpPr>
        <a:xfrm>
          <a:off x="0" y="0"/>
          <a:ext cx="0" cy="0"/>
          <a:chOff x="0" y="0"/>
          <a:chExt cx="0" cy="0"/>
        </a:xfrm>
      </p:grpSpPr>
      <p:sp>
        <p:nvSpPr>
          <p:cNvPr id="131" name="Google Shape;131;p12"/>
          <p:cNvSpPr txBox="1">
            <a:spLocks noGrp="1"/>
          </p:cNvSpPr>
          <p:nvPr>
            <p:ph type="subTitle" idx="1"/>
          </p:nvPr>
        </p:nvSpPr>
        <p:spPr>
          <a:xfrm>
            <a:off x="174175" y="141825"/>
            <a:ext cx="2128500" cy="4875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How does our school’s energy use impact our local tidal wetlands?</a:t>
            </a:r>
            <a:endParaRPr/>
          </a:p>
          <a:p>
            <a:pPr marL="0" lvl="0" indent="0" algn="l" rtl="0">
              <a:lnSpc>
                <a:spcPct val="100000"/>
              </a:lnSpc>
              <a:spcBef>
                <a:spcPts val="0"/>
              </a:spcBef>
              <a:spcAft>
                <a:spcPts val="0"/>
              </a:spcAft>
              <a:buSzPts val="2800"/>
              <a:buNone/>
            </a:pPr>
            <a:endParaRPr/>
          </a:p>
          <a:p>
            <a:pPr marL="0" lvl="0" indent="0" algn="l" rtl="0">
              <a:lnSpc>
                <a:spcPct val="100000"/>
              </a:lnSpc>
              <a:spcBef>
                <a:spcPts val="0"/>
              </a:spcBef>
              <a:spcAft>
                <a:spcPts val="0"/>
              </a:spcAft>
              <a:buSzPts val="2800"/>
              <a:buNone/>
            </a:pPr>
            <a:r>
              <a:rPr lang="en"/>
              <a:t>Supporting Questions</a:t>
            </a:r>
            <a:endParaRPr/>
          </a:p>
          <a:p>
            <a:pPr marL="0" lvl="0" indent="0" algn="ctr" rtl="0">
              <a:lnSpc>
                <a:spcPct val="100000"/>
              </a:lnSpc>
              <a:spcBef>
                <a:spcPts val="0"/>
              </a:spcBef>
              <a:spcAft>
                <a:spcPts val="0"/>
              </a:spcAft>
              <a:buSzPts val="2800"/>
              <a:buNone/>
            </a:pPr>
            <a:endParaRPr/>
          </a:p>
        </p:txBody>
      </p:sp>
      <p:pic>
        <p:nvPicPr>
          <p:cNvPr id="132" name="Google Shape;132;p12"/>
          <p:cNvPicPr preferRelativeResize="0"/>
          <p:nvPr/>
        </p:nvPicPr>
        <p:blipFill rotWithShape="1">
          <a:blip r:embed="rId3">
            <a:alphaModFix/>
          </a:blip>
          <a:srcRect/>
          <a:stretch/>
        </p:blipFill>
        <p:spPr>
          <a:xfrm>
            <a:off x="2397725" y="83863"/>
            <a:ext cx="6629350" cy="49757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36"/>
        <p:cNvGrpSpPr/>
        <p:nvPr/>
      </p:nvGrpSpPr>
      <p:grpSpPr>
        <a:xfrm>
          <a:off x="0" y="0"/>
          <a:ext cx="0" cy="0"/>
          <a:chOff x="0" y="0"/>
          <a:chExt cx="0" cy="0"/>
        </a:xfrm>
      </p:grpSpPr>
      <p:sp>
        <p:nvSpPr>
          <p:cNvPr id="137" name="Google Shape;137;p13"/>
          <p:cNvSpPr txBox="1">
            <a:spLocks noGrp="1"/>
          </p:cNvSpPr>
          <p:nvPr>
            <p:ph type="ctrTitle"/>
          </p:nvPr>
        </p:nvSpPr>
        <p:spPr>
          <a:xfrm>
            <a:off x="311700" y="1515700"/>
            <a:ext cx="8520600" cy="7926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5200"/>
              <a:buNone/>
            </a:pPr>
            <a:r>
              <a:rPr lang="en"/>
              <a:t>Supporting Questions</a:t>
            </a:r>
            <a:endParaRPr/>
          </a:p>
          <a:p>
            <a:pPr marL="0" lvl="0" indent="0" algn="ctr" rtl="0">
              <a:lnSpc>
                <a:spcPct val="100000"/>
              </a:lnSpc>
              <a:spcBef>
                <a:spcPts val="0"/>
              </a:spcBef>
              <a:spcAft>
                <a:spcPts val="0"/>
              </a:spcAft>
              <a:buSzPts val="5200"/>
              <a:buNone/>
            </a:pPr>
            <a:r>
              <a:rPr lang="en"/>
              <a:t>Brainstorming</a:t>
            </a:r>
            <a:endParaRPr/>
          </a:p>
        </p:txBody>
      </p:sp>
      <p:sp>
        <p:nvSpPr>
          <p:cNvPr id="138" name="Google Shape;138;p13"/>
          <p:cNvSpPr txBox="1">
            <a:spLocks noGrp="1"/>
          </p:cNvSpPr>
          <p:nvPr>
            <p:ph type="subTitle" idx="1"/>
          </p:nvPr>
        </p:nvSpPr>
        <p:spPr>
          <a:xfrm>
            <a:off x="311700" y="2695825"/>
            <a:ext cx="8520600" cy="792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a:t>[Insert Workshop Driving Question]</a:t>
            </a:r>
            <a:endParaRPr/>
          </a:p>
        </p:txBody>
      </p:sp>
      <p:pic>
        <p:nvPicPr>
          <p:cNvPr id="139" name="Google Shape;139;p13"/>
          <p:cNvPicPr preferRelativeResize="0"/>
          <p:nvPr/>
        </p:nvPicPr>
        <p:blipFill rotWithShape="1">
          <a:blip r:embed="rId3">
            <a:alphaModFix/>
          </a:blip>
          <a:srcRect/>
          <a:stretch/>
        </p:blipFill>
        <p:spPr>
          <a:xfrm>
            <a:off x="7045713" y="3947725"/>
            <a:ext cx="1786574" cy="10049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43"/>
        <p:cNvGrpSpPr/>
        <p:nvPr/>
      </p:nvGrpSpPr>
      <p:grpSpPr>
        <a:xfrm>
          <a:off x="0" y="0"/>
          <a:ext cx="0" cy="0"/>
          <a:chOff x="0" y="0"/>
          <a:chExt cx="0" cy="0"/>
        </a:xfrm>
      </p:grpSpPr>
      <p:sp>
        <p:nvSpPr>
          <p:cNvPr id="144" name="Google Shape;144;p14"/>
          <p:cNvSpPr txBox="1">
            <a:spLocks noGrp="1"/>
          </p:cNvSpPr>
          <p:nvPr>
            <p:ph type="ctrTitle"/>
          </p:nvPr>
        </p:nvSpPr>
        <p:spPr>
          <a:xfrm>
            <a:off x="256325" y="1387900"/>
            <a:ext cx="8520600" cy="9972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5200"/>
              <a:buNone/>
            </a:pPr>
            <a:r>
              <a:rPr lang="en"/>
              <a:t>Supporting questions</a:t>
            </a:r>
            <a:endParaRPr/>
          </a:p>
        </p:txBody>
      </p:sp>
      <p:sp>
        <p:nvSpPr>
          <p:cNvPr id="145" name="Google Shape;145;p14"/>
          <p:cNvSpPr txBox="1">
            <a:spLocks noGrp="1"/>
          </p:cNvSpPr>
          <p:nvPr>
            <p:ph type="subTitle" idx="1"/>
          </p:nvPr>
        </p:nvSpPr>
        <p:spPr>
          <a:xfrm>
            <a:off x="311700" y="197200"/>
            <a:ext cx="8520600" cy="9972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a:t>How does our school’s energy use impact our local tidal wetlands?</a:t>
            </a:r>
            <a:endParaRPr/>
          </a:p>
          <a:p>
            <a:pPr marL="0" lvl="0" indent="0" algn="ctr" rtl="0">
              <a:lnSpc>
                <a:spcPct val="100000"/>
              </a:lnSpc>
              <a:spcBef>
                <a:spcPts val="0"/>
              </a:spcBef>
              <a:spcAft>
                <a:spcPts val="0"/>
              </a:spcAft>
              <a:buSzPts val="2800"/>
              <a:buNone/>
            </a:pPr>
            <a:endParaRPr/>
          </a:p>
        </p:txBody>
      </p:sp>
      <p:sp>
        <p:nvSpPr>
          <p:cNvPr id="146" name="Google Shape;146;p14"/>
          <p:cNvSpPr txBox="1"/>
          <p:nvPr/>
        </p:nvSpPr>
        <p:spPr>
          <a:xfrm>
            <a:off x="356175" y="2521875"/>
            <a:ext cx="3655800" cy="18201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100000"/>
              </a:lnSpc>
              <a:spcBef>
                <a:spcPts val="0"/>
              </a:spcBef>
              <a:spcAft>
                <a:spcPts val="0"/>
              </a:spcAft>
              <a:buClr>
                <a:srgbClr val="000000"/>
              </a:buClr>
              <a:buSzPts val="2400"/>
              <a:buFont typeface="Proxima Nova"/>
              <a:buChar char="●"/>
            </a:pPr>
            <a:r>
              <a:rPr lang="en" sz="2400" b="0" i="0" u="none" strike="noStrike" cap="none">
                <a:solidFill>
                  <a:srgbClr val="000000"/>
                </a:solidFill>
                <a:latin typeface="Proxima Nova"/>
                <a:ea typeface="Proxima Nova"/>
                <a:cs typeface="Proxima Nova"/>
                <a:sym typeface="Proxima Nova"/>
              </a:rPr>
              <a:t>What is our energy use?</a:t>
            </a:r>
            <a:endParaRPr sz="2400" b="0" i="0" u="none" strike="noStrike" cap="none">
              <a:solidFill>
                <a:srgbClr val="000000"/>
              </a:solidFill>
              <a:latin typeface="Proxima Nova"/>
              <a:ea typeface="Proxima Nova"/>
              <a:cs typeface="Proxima Nova"/>
              <a:sym typeface="Proxima Nova"/>
            </a:endParaRPr>
          </a:p>
          <a:p>
            <a:pPr marL="457200" marR="0" lvl="0" indent="-381000" algn="l" rtl="0">
              <a:lnSpc>
                <a:spcPct val="100000"/>
              </a:lnSpc>
              <a:spcBef>
                <a:spcPts val="0"/>
              </a:spcBef>
              <a:spcAft>
                <a:spcPts val="0"/>
              </a:spcAft>
              <a:buClr>
                <a:srgbClr val="000000"/>
              </a:buClr>
              <a:buSzPts val="2400"/>
              <a:buFont typeface="Proxima Nova"/>
              <a:buChar char="●"/>
            </a:pPr>
            <a:r>
              <a:rPr lang="en" sz="2400" b="0" i="0" u="none" strike="noStrike" cap="none">
                <a:solidFill>
                  <a:srgbClr val="000000"/>
                </a:solidFill>
                <a:latin typeface="Proxima Nova"/>
                <a:ea typeface="Proxima Nova"/>
                <a:cs typeface="Proxima Nova"/>
                <a:sym typeface="Proxima Nova"/>
              </a:rPr>
              <a:t>Why does it matter?</a:t>
            </a:r>
            <a:endParaRPr sz="2400" b="0" i="0" u="none" strike="noStrike" cap="none">
              <a:solidFill>
                <a:srgbClr val="000000"/>
              </a:solidFill>
              <a:latin typeface="Proxima Nova"/>
              <a:ea typeface="Proxima Nova"/>
              <a:cs typeface="Proxima Nova"/>
              <a:sym typeface="Proxima Nova"/>
            </a:endParaRPr>
          </a:p>
          <a:p>
            <a:pPr marL="457200" marR="0" lvl="0" indent="-381000" algn="l" rtl="0">
              <a:lnSpc>
                <a:spcPct val="100000"/>
              </a:lnSpc>
              <a:spcBef>
                <a:spcPts val="0"/>
              </a:spcBef>
              <a:spcAft>
                <a:spcPts val="0"/>
              </a:spcAft>
              <a:buClr>
                <a:srgbClr val="000000"/>
              </a:buClr>
              <a:buSzPts val="2400"/>
              <a:buFont typeface="Proxima Nova"/>
              <a:buChar char="●"/>
            </a:pPr>
            <a:r>
              <a:rPr lang="en" sz="2400" b="0" i="0" u="none" strike="noStrike" cap="none">
                <a:solidFill>
                  <a:srgbClr val="000000"/>
                </a:solidFill>
                <a:latin typeface="Proxima Nova"/>
                <a:ea typeface="Proxima Nova"/>
                <a:cs typeface="Proxima Nova"/>
                <a:sym typeface="Proxima Nova"/>
              </a:rPr>
              <a:t>How do we measure it?</a:t>
            </a:r>
            <a:endParaRPr sz="2400" b="0" i="0" u="none" strike="noStrike" cap="none">
              <a:solidFill>
                <a:srgbClr val="000000"/>
              </a:solidFill>
              <a:latin typeface="Proxima Nova"/>
              <a:ea typeface="Proxima Nova"/>
              <a:cs typeface="Proxima Nova"/>
              <a:sym typeface="Proxima Nova"/>
            </a:endParaRPr>
          </a:p>
        </p:txBody>
      </p:sp>
      <p:sp>
        <p:nvSpPr>
          <p:cNvPr id="147" name="Google Shape;147;p14"/>
          <p:cNvSpPr txBox="1"/>
          <p:nvPr/>
        </p:nvSpPr>
        <p:spPr>
          <a:xfrm>
            <a:off x="4694600" y="2563500"/>
            <a:ext cx="3796200" cy="18201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100000"/>
              </a:lnSpc>
              <a:spcBef>
                <a:spcPts val="0"/>
              </a:spcBef>
              <a:spcAft>
                <a:spcPts val="0"/>
              </a:spcAft>
              <a:buClr>
                <a:srgbClr val="000000"/>
              </a:buClr>
              <a:buSzPts val="2400"/>
              <a:buFont typeface="Proxima Nova"/>
              <a:buChar char="●"/>
            </a:pPr>
            <a:r>
              <a:rPr lang="en" sz="2400" b="0" i="0" u="none" strike="noStrike" cap="none">
                <a:solidFill>
                  <a:srgbClr val="000000"/>
                </a:solidFill>
                <a:latin typeface="Proxima Nova"/>
                <a:ea typeface="Proxima Nova"/>
                <a:cs typeface="Proxima Nova"/>
                <a:sym typeface="Proxima Nova"/>
              </a:rPr>
              <a:t>Where are our wetlands?</a:t>
            </a:r>
            <a:endParaRPr sz="2400" b="0" i="0" u="none" strike="noStrike" cap="none">
              <a:solidFill>
                <a:srgbClr val="000000"/>
              </a:solidFill>
              <a:latin typeface="Proxima Nova"/>
              <a:ea typeface="Proxima Nova"/>
              <a:cs typeface="Proxima Nova"/>
              <a:sym typeface="Proxima Nova"/>
            </a:endParaRPr>
          </a:p>
          <a:p>
            <a:pPr marL="457200" marR="0" lvl="0" indent="-381000" algn="l" rtl="0">
              <a:lnSpc>
                <a:spcPct val="100000"/>
              </a:lnSpc>
              <a:spcBef>
                <a:spcPts val="0"/>
              </a:spcBef>
              <a:spcAft>
                <a:spcPts val="0"/>
              </a:spcAft>
              <a:buClr>
                <a:srgbClr val="000000"/>
              </a:buClr>
              <a:buSzPts val="2400"/>
              <a:buFont typeface="Proxima Nova"/>
              <a:buChar char="●"/>
            </a:pPr>
            <a:r>
              <a:rPr lang="en" sz="2400" b="0" i="0" u="none" strike="noStrike" cap="none">
                <a:solidFill>
                  <a:srgbClr val="000000"/>
                </a:solidFill>
                <a:latin typeface="Proxima Nova"/>
                <a:ea typeface="Proxima Nova"/>
                <a:cs typeface="Proxima Nova"/>
                <a:sym typeface="Proxima Nova"/>
              </a:rPr>
              <a:t>Why do they matter?</a:t>
            </a:r>
            <a:endParaRPr sz="2400" b="0" i="0" u="none" strike="noStrike" cap="none">
              <a:solidFill>
                <a:srgbClr val="000000"/>
              </a:solidFill>
              <a:latin typeface="Proxima Nova"/>
              <a:ea typeface="Proxima Nova"/>
              <a:cs typeface="Proxima Nova"/>
              <a:sym typeface="Proxima Nova"/>
            </a:endParaRPr>
          </a:p>
          <a:p>
            <a:pPr marL="457200" marR="0" lvl="0" indent="-381000" algn="l" rtl="0">
              <a:lnSpc>
                <a:spcPct val="100000"/>
              </a:lnSpc>
              <a:spcBef>
                <a:spcPts val="0"/>
              </a:spcBef>
              <a:spcAft>
                <a:spcPts val="0"/>
              </a:spcAft>
              <a:buClr>
                <a:srgbClr val="000000"/>
              </a:buClr>
              <a:buSzPts val="2400"/>
              <a:buFont typeface="Proxima Nova"/>
              <a:buChar char="●"/>
            </a:pPr>
            <a:r>
              <a:rPr lang="en" sz="2400" b="0" i="0" u="none" strike="noStrike" cap="none">
                <a:solidFill>
                  <a:srgbClr val="000000"/>
                </a:solidFill>
                <a:latin typeface="Proxima Nova"/>
                <a:ea typeface="Proxima Nova"/>
                <a:cs typeface="Proxima Nova"/>
                <a:sym typeface="Proxima Nova"/>
              </a:rPr>
              <a:t>What is happening to them?</a:t>
            </a:r>
            <a:endParaRPr sz="2400" b="0" i="0" u="none" strike="noStrike" cap="none">
              <a:solidFill>
                <a:srgbClr val="000000"/>
              </a:solidFill>
              <a:latin typeface="Proxima Nova"/>
              <a:ea typeface="Proxima Nova"/>
              <a:cs typeface="Proxima Nova"/>
              <a:sym typeface="Proxima Nov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51"/>
        <p:cNvGrpSpPr/>
        <p:nvPr/>
      </p:nvGrpSpPr>
      <p:grpSpPr>
        <a:xfrm>
          <a:off x="0" y="0"/>
          <a:ext cx="0" cy="0"/>
          <a:chOff x="0" y="0"/>
          <a:chExt cx="0" cy="0"/>
        </a:xfrm>
      </p:grpSpPr>
      <p:sp>
        <p:nvSpPr>
          <p:cNvPr id="152" name="Google Shape;152;p15"/>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800"/>
              <a:buNone/>
            </a:pPr>
            <a:r>
              <a:rPr lang="en" sz="2400">
                <a:latin typeface="Proxima Nova Semibold"/>
                <a:ea typeface="Proxima Nova Semibold"/>
                <a:cs typeface="Proxima Nova Semibold"/>
                <a:sym typeface="Proxima Nova Semibold"/>
              </a:rPr>
              <a:t>How did your perceptions of the local issue/phenomena change after you went outside? </a:t>
            </a:r>
            <a:endParaRPr sz="2400">
              <a:latin typeface="Proxima Nova Semibold"/>
              <a:ea typeface="Proxima Nova Semibold"/>
              <a:cs typeface="Proxima Nova Semibold"/>
              <a:sym typeface="Proxima Nova Semibold"/>
            </a:endParaRPr>
          </a:p>
          <a:p>
            <a:pPr marL="0" lvl="0" indent="0" algn="l" rtl="0">
              <a:lnSpc>
                <a:spcPct val="100000"/>
              </a:lnSpc>
              <a:spcBef>
                <a:spcPts val="0"/>
              </a:spcBef>
              <a:spcAft>
                <a:spcPts val="0"/>
              </a:spcAft>
              <a:buSzPts val="1800"/>
              <a:buNone/>
            </a:pPr>
            <a:endParaRPr sz="2400">
              <a:latin typeface="Proxima Nova Semibold"/>
              <a:ea typeface="Proxima Nova Semibold"/>
              <a:cs typeface="Proxima Nova Semibold"/>
              <a:sym typeface="Proxima Nova Semibold"/>
            </a:endParaRPr>
          </a:p>
          <a:p>
            <a:pPr marL="0" lvl="0" indent="0" algn="l" rtl="0">
              <a:lnSpc>
                <a:spcPct val="100000"/>
              </a:lnSpc>
              <a:spcBef>
                <a:spcPts val="0"/>
              </a:spcBef>
              <a:spcAft>
                <a:spcPts val="0"/>
              </a:spcAft>
              <a:buSzPts val="1800"/>
              <a:buNone/>
            </a:pPr>
            <a:r>
              <a:rPr lang="en" sz="2400">
                <a:latin typeface="Proxima Nova Semibold"/>
                <a:ea typeface="Proxima Nova Semibold"/>
                <a:cs typeface="Proxima Nova Semibold"/>
                <a:sym typeface="Proxima Nova Semibold"/>
              </a:rPr>
              <a:t>How do you see this difference benefiting your students? </a:t>
            </a:r>
            <a:endParaRPr sz="2400">
              <a:latin typeface="Proxima Nova Semibold"/>
              <a:ea typeface="Proxima Nova Semibold"/>
              <a:cs typeface="Proxima Nova Semibold"/>
              <a:sym typeface="Proxima Nova Semibold"/>
            </a:endParaRPr>
          </a:p>
        </p:txBody>
      </p:sp>
      <p:pic>
        <p:nvPicPr>
          <p:cNvPr id="153" name="Google Shape;153;p15"/>
          <p:cNvPicPr preferRelativeResize="0"/>
          <p:nvPr/>
        </p:nvPicPr>
        <p:blipFill rotWithShape="1">
          <a:blip r:embed="rId3">
            <a:alphaModFix/>
          </a:blip>
          <a:srcRect/>
          <a:stretch/>
        </p:blipFill>
        <p:spPr>
          <a:xfrm>
            <a:off x="544926" y="789026"/>
            <a:ext cx="3565450" cy="3565450"/>
          </a:xfrm>
          <a:prstGeom prst="rect">
            <a:avLst/>
          </a:prstGeom>
          <a:noFill/>
          <a:ln>
            <a:noFill/>
          </a:ln>
        </p:spPr>
      </p:pic>
      <p:pic>
        <p:nvPicPr>
          <p:cNvPr id="154" name="Google Shape;154;p15"/>
          <p:cNvPicPr preferRelativeResize="0"/>
          <p:nvPr/>
        </p:nvPicPr>
        <p:blipFill rotWithShape="1">
          <a:blip r:embed="rId4">
            <a:alphaModFix/>
          </a:blip>
          <a:srcRect/>
          <a:stretch/>
        </p:blipFill>
        <p:spPr>
          <a:xfrm>
            <a:off x="7045713" y="3947725"/>
            <a:ext cx="1786574" cy="10049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58"/>
        <p:cNvGrpSpPr/>
        <p:nvPr/>
      </p:nvGrpSpPr>
      <p:grpSpPr>
        <a:xfrm>
          <a:off x="0" y="0"/>
          <a:ext cx="0" cy="0"/>
          <a:chOff x="0" y="0"/>
          <a:chExt cx="0" cy="0"/>
        </a:xfrm>
      </p:grpSpPr>
      <p:sp>
        <p:nvSpPr>
          <p:cNvPr id="159" name="Google Shape;159;p16"/>
          <p:cNvSpPr txBox="1">
            <a:spLocks noGrp="1"/>
          </p:cNvSpPr>
          <p:nvPr>
            <p:ph type="subTitle" idx="1"/>
          </p:nvPr>
        </p:nvSpPr>
        <p:spPr>
          <a:xfrm>
            <a:off x="446225" y="4416750"/>
            <a:ext cx="8520600" cy="792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a:t>The Outside: Has both Answers and Questions </a:t>
            </a:r>
            <a:endParaRPr/>
          </a:p>
        </p:txBody>
      </p:sp>
      <p:pic>
        <p:nvPicPr>
          <p:cNvPr id="160" name="Google Shape;160;p16"/>
          <p:cNvPicPr preferRelativeResize="0"/>
          <p:nvPr/>
        </p:nvPicPr>
        <p:blipFill rotWithShape="1">
          <a:blip r:embed="rId3">
            <a:alphaModFix/>
          </a:blip>
          <a:srcRect/>
          <a:stretch/>
        </p:blipFill>
        <p:spPr>
          <a:xfrm>
            <a:off x="1310890" y="115475"/>
            <a:ext cx="6451911" cy="430127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64"/>
        <p:cNvGrpSpPr/>
        <p:nvPr/>
      </p:nvGrpSpPr>
      <p:grpSpPr>
        <a:xfrm>
          <a:off x="0" y="0"/>
          <a:ext cx="0" cy="0"/>
          <a:chOff x="0" y="0"/>
          <a:chExt cx="0" cy="0"/>
        </a:xfrm>
      </p:grpSpPr>
      <p:sp>
        <p:nvSpPr>
          <p:cNvPr id="165" name="Google Shape;165;p17"/>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200"/>
              <a:buNone/>
            </a:pPr>
            <a:r>
              <a:rPr lang="en"/>
              <a:t>Activity 3</a:t>
            </a:r>
            <a:endParaRPr/>
          </a:p>
        </p:txBody>
      </p:sp>
      <p:sp>
        <p:nvSpPr>
          <p:cNvPr id="166" name="Google Shape;166;p17"/>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1600"/>
              </a:spcAft>
              <a:buSzPts val="1800"/>
              <a:buNone/>
            </a:pPr>
            <a:r>
              <a:rPr lang="en" sz="3000"/>
              <a:t>Introducing Action Early</a:t>
            </a:r>
            <a:endParaRPr sz="30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70"/>
        <p:cNvGrpSpPr/>
        <p:nvPr/>
      </p:nvGrpSpPr>
      <p:grpSpPr>
        <a:xfrm>
          <a:off x="0" y="0"/>
          <a:ext cx="0" cy="0"/>
          <a:chOff x="0" y="0"/>
          <a:chExt cx="0" cy="0"/>
        </a:xfrm>
      </p:grpSpPr>
      <p:sp>
        <p:nvSpPr>
          <p:cNvPr id="171" name="Google Shape;171;p18"/>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1800"/>
              <a:buNone/>
            </a:pPr>
            <a:r>
              <a:rPr lang="en" sz="2400">
                <a:latin typeface="Proxima Nova Semibold"/>
                <a:ea typeface="Proxima Nova Semibold"/>
                <a:cs typeface="Proxima Nova Semibold"/>
                <a:sym typeface="Proxima Nova Semibold"/>
              </a:rPr>
              <a:t>When have you been involved in environmental or social action?</a:t>
            </a:r>
            <a:endParaRPr sz="2400">
              <a:latin typeface="Proxima Nova Semibold"/>
              <a:ea typeface="Proxima Nova Semibold"/>
              <a:cs typeface="Proxima Nova Semibold"/>
              <a:sym typeface="Proxima Nova Semibold"/>
            </a:endParaRPr>
          </a:p>
          <a:p>
            <a:pPr marL="0" lvl="0" indent="0" algn="l" rtl="0">
              <a:lnSpc>
                <a:spcPct val="115000"/>
              </a:lnSpc>
              <a:spcBef>
                <a:spcPts val="1600"/>
              </a:spcBef>
              <a:spcAft>
                <a:spcPts val="0"/>
              </a:spcAft>
              <a:buSzPts val="1800"/>
              <a:buNone/>
            </a:pPr>
            <a:endParaRPr sz="2400">
              <a:latin typeface="Proxima Nova Semibold"/>
              <a:ea typeface="Proxima Nova Semibold"/>
              <a:cs typeface="Proxima Nova Semibold"/>
              <a:sym typeface="Proxima Nova Semibold"/>
            </a:endParaRPr>
          </a:p>
          <a:p>
            <a:pPr marL="0" lvl="0" indent="0" algn="l" rtl="0">
              <a:lnSpc>
                <a:spcPct val="115000"/>
              </a:lnSpc>
              <a:spcBef>
                <a:spcPts val="1600"/>
              </a:spcBef>
              <a:spcAft>
                <a:spcPts val="1600"/>
              </a:spcAft>
              <a:buSzPts val="1800"/>
              <a:buNone/>
            </a:pPr>
            <a:r>
              <a:rPr lang="en" sz="2400">
                <a:latin typeface="Proxima Nova Semibold"/>
                <a:ea typeface="Proxima Nova Semibold"/>
                <a:cs typeface="Proxima Nova Semibold"/>
                <a:sym typeface="Proxima Nova Semibold"/>
              </a:rPr>
              <a:t>How did you get involved? What did it mean to you then? Now?</a:t>
            </a:r>
            <a:endParaRPr sz="2400">
              <a:latin typeface="Proxima Nova Semibold"/>
              <a:ea typeface="Proxima Nova Semibold"/>
              <a:cs typeface="Proxima Nova Semibold"/>
              <a:sym typeface="Proxima Nova Semibold"/>
            </a:endParaRPr>
          </a:p>
        </p:txBody>
      </p:sp>
      <p:pic>
        <p:nvPicPr>
          <p:cNvPr id="172" name="Google Shape;172;p18"/>
          <p:cNvPicPr preferRelativeResize="0"/>
          <p:nvPr/>
        </p:nvPicPr>
        <p:blipFill rotWithShape="1">
          <a:blip r:embed="rId3">
            <a:alphaModFix/>
          </a:blip>
          <a:srcRect/>
          <a:stretch/>
        </p:blipFill>
        <p:spPr>
          <a:xfrm>
            <a:off x="575851" y="789026"/>
            <a:ext cx="3565450" cy="35654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76"/>
        <p:cNvGrpSpPr/>
        <p:nvPr/>
      </p:nvGrpSpPr>
      <p:grpSpPr>
        <a:xfrm>
          <a:off x="0" y="0"/>
          <a:ext cx="0" cy="0"/>
          <a:chOff x="0" y="0"/>
          <a:chExt cx="0" cy="0"/>
        </a:xfrm>
      </p:grpSpPr>
      <p:sp>
        <p:nvSpPr>
          <p:cNvPr id="177" name="Google Shape;177;p1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How to achieve meaningful action</a:t>
            </a:r>
            <a:endParaRPr/>
          </a:p>
        </p:txBody>
      </p:sp>
      <p:sp>
        <p:nvSpPr>
          <p:cNvPr id="178" name="Google Shape;178;p19"/>
          <p:cNvSpPr txBox="1"/>
          <p:nvPr/>
        </p:nvSpPr>
        <p:spPr>
          <a:xfrm>
            <a:off x="405400" y="1640550"/>
            <a:ext cx="2378100" cy="1862400"/>
          </a:xfrm>
          <a:prstGeom prst="rect">
            <a:avLst/>
          </a:prstGeom>
          <a:solidFill>
            <a:srgbClr val="FFFFFF"/>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Proxima Nova Semibold"/>
                <a:ea typeface="Proxima Nova Semibold"/>
                <a:cs typeface="Proxima Nova Semibold"/>
                <a:sym typeface="Proxima Nova Semibold"/>
              </a:rPr>
              <a:t>Factors influencing individual choices and actions</a:t>
            </a:r>
            <a:endParaRPr sz="1800" b="0" i="0" u="none" strike="noStrike" cap="none">
              <a:solidFill>
                <a:srgbClr val="000000"/>
              </a:solidFill>
              <a:latin typeface="Proxima Nova Semibold"/>
              <a:ea typeface="Proxima Nova Semibold"/>
              <a:cs typeface="Proxima Nova Semibold"/>
              <a:sym typeface="Proxima Nova Semibold"/>
            </a:endParaRPr>
          </a:p>
        </p:txBody>
      </p:sp>
      <p:sp>
        <p:nvSpPr>
          <p:cNvPr id="179" name="Google Shape;179;p19"/>
          <p:cNvSpPr txBox="1"/>
          <p:nvPr/>
        </p:nvSpPr>
        <p:spPr>
          <a:xfrm>
            <a:off x="3397500" y="1640550"/>
            <a:ext cx="2378100" cy="1862400"/>
          </a:xfrm>
          <a:prstGeom prst="rect">
            <a:avLst/>
          </a:prstGeom>
          <a:solidFill>
            <a:srgbClr val="FFFFFF"/>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Proxima Nova Semibold"/>
                <a:ea typeface="Proxima Nova Semibold"/>
                <a:cs typeface="Proxima Nova Semibold"/>
                <a:sym typeface="Proxima Nova Semibold"/>
              </a:rPr>
              <a:t>Perceived locus of control for affecting change</a:t>
            </a:r>
            <a:endParaRPr sz="1800" b="0" i="0" u="none" strike="noStrike" cap="none">
              <a:solidFill>
                <a:srgbClr val="000000"/>
              </a:solidFill>
              <a:latin typeface="Proxima Nova Semibold"/>
              <a:ea typeface="Proxima Nova Semibold"/>
              <a:cs typeface="Proxima Nova Semibold"/>
              <a:sym typeface="Proxima Nova Semibold"/>
            </a:endParaRPr>
          </a:p>
        </p:txBody>
      </p:sp>
      <p:sp>
        <p:nvSpPr>
          <p:cNvPr id="180" name="Google Shape;180;p19"/>
          <p:cNvSpPr txBox="1"/>
          <p:nvPr/>
        </p:nvSpPr>
        <p:spPr>
          <a:xfrm>
            <a:off x="6454200" y="1640550"/>
            <a:ext cx="2378100" cy="1862400"/>
          </a:xfrm>
          <a:prstGeom prst="rect">
            <a:avLst/>
          </a:prstGeom>
          <a:solidFill>
            <a:srgbClr val="FFFFFF"/>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Proxima Nova Semibold"/>
                <a:ea typeface="Proxima Nova Semibold"/>
                <a:cs typeface="Proxima Nova Semibold"/>
                <a:sym typeface="Proxima Nova Semibold"/>
              </a:rPr>
              <a:t>Degree of lasting impact on an individual’s stewardship behaviors</a:t>
            </a:r>
            <a:endParaRPr sz="1800" b="0" i="0" u="none" strike="noStrike" cap="none">
              <a:solidFill>
                <a:srgbClr val="000000"/>
              </a:solidFill>
              <a:latin typeface="Proxima Nova Semibold"/>
              <a:ea typeface="Proxima Nova Semibold"/>
              <a:cs typeface="Proxima Nova Semibold"/>
              <a:sym typeface="Proxima Nova Semibold"/>
            </a:endParaRPr>
          </a:p>
        </p:txBody>
      </p:sp>
      <p:sp>
        <p:nvSpPr>
          <p:cNvPr id="181" name="Google Shape;181;p19"/>
          <p:cNvSpPr txBox="1"/>
          <p:nvPr/>
        </p:nvSpPr>
        <p:spPr>
          <a:xfrm>
            <a:off x="1134575" y="3892900"/>
            <a:ext cx="7891500" cy="1039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1" u="none" strike="noStrike" cap="none">
                <a:solidFill>
                  <a:schemeClr val="dk2"/>
                </a:solidFill>
                <a:latin typeface="Proxima Nova Semibold"/>
                <a:ea typeface="Proxima Nova Semibold"/>
                <a:cs typeface="Proxima Nova Semibold"/>
                <a:sym typeface="Proxima Nova Semibold"/>
              </a:rPr>
              <a:t>What are the benefits to engaging students in action?</a:t>
            </a:r>
            <a:endParaRPr sz="1800" b="0" i="1" u="none" strike="noStrike" cap="none">
              <a:solidFill>
                <a:schemeClr val="dk2"/>
              </a:solidFill>
              <a:latin typeface="Proxima Nova Semibold"/>
              <a:ea typeface="Proxima Nova Semibold"/>
              <a:cs typeface="Proxima Nova Semibold"/>
              <a:sym typeface="Proxima Nova Semibold"/>
            </a:endParaRPr>
          </a:p>
          <a:p>
            <a:pPr marL="0" marR="0" lvl="0" indent="0" algn="l" rtl="0">
              <a:lnSpc>
                <a:spcPct val="100000"/>
              </a:lnSpc>
              <a:spcBef>
                <a:spcPts val="0"/>
              </a:spcBef>
              <a:spcAft>
                <a:spcPts val="0"/>
              </a:spcAft>
              <a:buClr>
                <a:srgbClr val="000000"/>
              </a:buClr>
              <a:buSzPts val="1800"/>
              <a:buFont typeface="Arial"/>
              <a:buNone/>
            </a:pPr>
            <a:endParaRPr sz="1800" b="0" i="1" u="none" strike="noStrike" cap="none">
              <a:solidFill>
                <a:schemeClr val="dk2"/>
              </a:solidFill>
              <a:latin typeface="Proxima Nova Semibold"/>
              <a:ea typeface="Proxima Nova Semibold"/>
              <a:cs typeface="Proxima Nova Semibold"/>
              <a:sym typeface="Proxima Nova Semibold"/>
            </a:endParaRPr>
          </a:p>
          <a:p>
            <a:pPr marL="0" marR="0" lvl="0" indent="0" algn="l" rtl="0">
              <a:lnSpc>
                <a:spcPct val="100000"/>
              </a:lnSpc>
              <a:spcBef>
                <a:spcPts val="0"/>
              </a:spcBef>
              <a:spcAft>
                <a:spcPts val="0"/>
              </a:spcAft>
              <a:buClr>
                <a:srgbClr val="000000"/>
              </a:buClr>
              <a:buSzPts val="1800"/>
              <a:buFont typeface="Arial"/>
              <a:buNone/>
            </a:pPr>
            <a:r>
              <a:rPr lang="en" sz="1800" b="0" i="1" u="none" strike="noStrike" cap="none">
                <a:solidFill>
                  <a:schemeClr val="dk2"/>
                </a:solidFill>
                <a:latin typeface="Proxima Nova Semibold"/>
                <a:ea typeface="Proxima Nova Semibold"/>
                <a:cs typeface="Proxima Nova Semibold"/>
                <a:sym typeface="Proxima Nova Semibold"/>
              </a:rPr>
              <a:t>What are some successes and challenges to engaging students in action?</a:t>
            </a:r>
            <a:endParaRPr sz="1800" b="0" i="1" u="none" strike="noStrike" cap="none">
              <a:solidFill>
                <a:schemeClr val="dk2"/>
              </a:solidFill>
              <a:latin typeface="Proxima Nova Semibold"/>
              <a:ea typeface="Proxima Nova Semibold"/>
              <a:cs typeface="Proxima Nova Semibold"/>
              <a:sym typeface="Proxima Nova Semibold"/>
            </a:endParaRPr>
          </a:p>
        </p:txBody>
      </p:sp>
      <p:sp>
        <p:nvSpPr>
          <p:cNvPr id="182" name="Google Shape;182;p19"/>
          <p:cNvSpPr/>
          <p:nvPr/>
        </p:nvSpPr>
        <p:spPr>
          <a:xfrm>
            <a:off x="2783500" y="2237100"/>
            <a:ext cx="563700" cy="669300"/>
          </a:xfrm>
          <a:prstGeom prst="mathPlus">
            <a:avLst>
              <a:gd name="adj1" fmla="val 23520"/>
            </a:avLst>
          </a:prstGeom>
          <a:solidFill>
            <a:srgbClr val="FFFFFF"/>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3" name="Google Shape;183;p19"/>
          <p:cNvSpPr/>
          <p:nvPr/>
        </p:nvSpPr>
        <p:spPr>
          <a:xfrm>
            <a:off x="5833050" y="2285400"/>
            <a:ext cx="563700" cy="572700"/>
          </a:xfrm>
          <a:prstGeom prst="rightArrow">
            <a:avLst>
              <a:gd name="adj1" fmla="val 50000"/>
              <a:gd name="adj2" fmla="val 50000"/>
            </a:avLst>
          </a:prstGeom>
          <a:solidFill>
            <a:srgbClr val="FFFFFF"/>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84" name="Google Shape;184;p19"/>
          <p:cNvPicPr preferRelativeResize="0"/>
          <p:nvPr/>
        </p:nvPicPr>
        <p:blipFill rotWithShape="1">
          <a:blip r:embed="rId3">
            <a:alphaModFix/>
          </a:blip>
          <a:srcRect/>
          <a:stretch/>
        </p:blipFill>
        <p:spPr>
          <a:xfrm>
            <a:off x="39751" y="3865388"/>
            <a:ext cx="1094825" cy="10948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58"/>
        <p:cNvGrpSpPr/>
        <p:nvPr/>
      </p:nvGrpSpPr>
      <p:grpSpPr>
        <a:xfrm>
          <a:off x="0" y="0"/>
          <a:ext cx="0" cy="0"/>
          <a:chOff x="0" y="0"/>
          <a:chExt cx="0" cy="0"/>
        </a:xfrm>
      </p:grpSpPr>
      <p:sp>
        <p:nvSpPr>
          <p:cNvPr id="59" name="Google Shape;59;p2"/>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200"/>
              <a:buNone/>
            </a:pPr>
            <a:r>
              <a:rPr lang="en"/>
              <a:t>Activity 1</a:t>
            </a:r>
            <a:endParaRPr/>
          </a:p>
        </p:txBody>
      </p:sp>
      <p:sp>
        <p:nvSpPr>
          <p:cNvPr id="60" name="Google Shape;60;p2"/>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1600"/>
              </a:spcAft>
              <a:buSzPts val="1800"/>
              <a:buNone/>
            </a:pPr>
            <a:r>
              <a:rPr lang="en" sz="3000"/>
              <a:t>Exploring Local Issues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88"/>
        <p:cNvGrpSpPr/>
        <p:nvPr/>
      </p:nvGrpSpPr>
      <p:grpSpPr>
        <a:xfrm>
          <a:off x="0" y="0"/>
          <a:ext cx="0" cy="0"/>
          <a:chOff x="0" y="0"/>
          <a:chExt cx="0" cy="0"/>
        </a:xfrm>
      </p:grpSpPr>
      <p:sp>
        <p:nvSpPr>
          <p:cNvPr id="189" name="Google Shape;189;p20"/>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200"/>
              <a:buNone/>
            </a:pPr>
            <a:r>
              <a:rPr lang="en"/>
              <a:t>Activity 4</a:t>
            </a:r>
            <a:endParaRPr/>
          </a:p>
        </p:txBody>
      </p:sp>
      <p:sp>
        <p:nvSpPr>
          <p:cNvPr id="190" name="Google Shape;190;p20"/>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1600"/>
              </a:spcAft>
              <a:buSzPts val="1800"/>
              <a:buNone/>
            </a:pPr>
            <a:r>
              <a:rPr lang="en" sz="3000"/>
              <a:t>Introducing the MWEE Planning Tools</a:t>
            </a:r>
            <a:endParaRPr sz="30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94"/>
        <p:cNvGrpSpPr/>
        <p:nvPr/>
      </p:nvGrpSpPr>
      <p:grpSpPr>
        <a:xfrm>
          <a:off x="0" y="0"/>
          <a:ext cx="0" cy="0"/>
          <a:chOff x="0" y="0"/>
          <a:chExt cx="0" cy="0"/>
        </a:xfrm>
      </p:grpSpPr>
      <p:sp>
        <p:nvSpPr>
          <p:cNvPr id="195" name="Google Shape;195;p21"/>
          <p:cNvSpPr txBox="1">
            <a:spLocks noGrp="1"/>
          </p:cNvSpPr>
          <p:nvPr>
            <p:ph type="title"/>
          </p:nvPr>
        </p:nvSpPr>
        <p:spPr>
          <a:xfrm>
            <a:off x="311700" y="233200"/>
            <a:ext cx="86451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ShoreRivers + Dorchester &amp; Talbot County 3rd Grade </a:t>
            </a:r>
            <a:endParaRPr/>
          </a:p>
        </p:txBody>
      </p:sp>
      <p:sp>
        <p:nvSpPr>
          <p:cNvPr id="196" name="Google Shape;196;p21"/>
          <p:cNvSpPr txBox="1">
            <a:spLocks noGrp="1"/>
          </p:cNvSpPr>
          <p:nvPr>
            <p:ph type="body" idx="1"/>
          </p:nvPr>
        </p:nvSpPr>
        <p:spPr>
          <a:xfrm>
            <a:off x="311700" y="923875"/>
            <a:ext cx="4260300" cy="4145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a:solidFill>
                  <a:srgbClr val="333333"/>
                </a:solidFill>
              </a:rPr>
              <a:t>How does this MWEE provide opportunities to explore the impacts of a local environmental issue? </a:t>
            </a:r>
            <a:endParaRPr>
              <a:solidFill>
                <a:srgbClr val="333333"/>
              </a:solidFill>
            </a:endParaRPr>
          </a:p>
          <a:p>
            <a:pPr marL="0" lvl="0" indent="0" algn="l" rtl="0">
              <a:lnSpc>
                <a:spcPct val="100000"/>
              </a:lnSpc>
              <a:spcBef>
                <a:spcPts val="1600"/>
              </a:spcBef>
              <a:spcAft>
                <a:spcPts val="0"/>
              </a:spcAft>
              <a:buSzPts val="1800"/>
              <a:buNone/>
            </a:pPr>
            <a:r>
              <a:rPr lang="en">
                <a:solidFill>
                  <a:srgbClr val="333333"/>
                </a:solidFill>
              </a:rPr>
              <a:t>Which characteristics of an effective driving questions are embodied in this example? (p. </a:t>
            </a:r>
            <a:r>
              <a:rPr lang="en">
                <a:solidFill>
                  <a:srgbClr val="333333"/>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8 MWEE Guide</a:t>
            </a:r>
            <a:r>
              <a:rPr lang="en">
                <a:solidFill>
                  <a:srgbClr val="333333"/>
                </a:solidFill>
              </a:rPr>
              <a:t>)</a:t>
            </a:r>
            <a:endParaRPr>
              <a:solidFill>
                <a:srgbClr val="333333"/>
              </a:solidFill>
            </a:endParaRPr>
          </a:p>
          <a:p>
            <a:pPr marL="0" lvl="0" indent="0" algn="l" rtl="0">
              <a:lnSpc>
                <a:spcPct val="100000"/>
              </a:lnSpc>
              <a:spcBef>
                <a:spcPts val="1600"/>
              </a:spcBef>
              <a:spcAft>
                <a:spcPts val="0"/>
              </a:spcAft>
              <a:buSzPts val="1800"/>
              <a:buNone/>
            </a:pPr>
            <a:r>
              <a:rPr lang="en">
                <a:solidFill>
                  <a:srgbClr val="333333"/>
                </a:solidFill>
              </a:rPr>
              <a:t>How are core ideas and practices of multiple disciplines defined and integrated into the MWEE? </a:t>
            </a:r>
            <a:endParaRPr>
              <a:solidFill>
                <a:srgbClr val="333333"/>
              </a:solidFill>
            </a:endParaRPr>
          </a:p>
          <a:p>
            <a:pPr marL="0" lvl="0" indent="0" algn="l" rtl="0">
              <a:lnSpc>
                <a:spcPct val="100000"/>
              </a:lnSpc>
              <a:spcBef>
                <a:spcPts val="1600"/>
              </a:spcBef>
              <a:spcAft>
                <a:spcPts val="1600"/>
              </a:spcAft>
              <a:buSzPts val="1800"/>
              <a:buNone/>
            </a:pPr>
            <a:r>
              <a:rPr lang="en">
                <a:solidFill>
                  <a:srgbClr val="333333"/>
                </a:solidFill>
              </a:rPr>
              <a:t>Could exploration of this issue logically culminate in stewardship and/or civic action?</a:t>
            </a:r>
            <a:endParaRPr/>
          </a:p>
        </p:txBody>
      </p:sp>
      <p:pic>
        <p:nvPicPr>
          <p:cNvPr id="197" name="Google Shape;197;p21"/>
          <p:cNvPicPr preferRelativeResize="0"/>
          <p:nvPr/>
        </p:nvPicPr>
        <p:blipFill rotWithShape="1">
          <a:blip r:embed="rId3">
            <a:alphaModFix/>
          </a:blip>
          <a:srcRect/>
          <a:stretch/>
        </p:blipFill>
        <p:spPr>
          <a:xfrm>
            <a:off x="4724400" y="1170125"/>
            <a:ext cx="4130663" cy="2753775"/>
          </a:xfrm>
          <a:prstGeom prst="rect">
            <a:avLst/>
          </a:prstGeom>
          <a:noFill/>
          <a:ln>
            <a:noFill/>
          </a:ln>
        </p:spPr>
      </p:pic>
      <p:pic>
        <p:nvPicPr>
          <p:cNvPr id="198" name="Google Shape;198;p21"/>
          <p:cNvPicPr preferRelativeResize="0"/>
          <p:nvPr/>
        </p:nvPicPr>
        <p:blipFill rotWithShape="1">
          <a:blip r:embed="rId4">
            <a:alphaModFix/>
          </a:blip>
          <a:srcRect/>
          <a:stretch/>
        </p:blipFill>
        <p:spPr>
          <a:xfrm>
            <a:off x="7170238" y="4006188"/>
            <a:ext cx="1786574" cy="100494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202"/>
        <p:cNvGrpSpPr/>
        <p:nvPr/>
      </p:nvGrpSpPr>
      <p:grpSpPr>
        <a:xfrm>
          <a:off x="0" y="0"/>
          <a:ext cx="0" cy="0"/>
          <a:chOff x="0" y="0"/>
          <a:chExt cx="0" cy="0"/>
        </a:xfrm>
      </p:grpSpPr>
      <p:sp>
        <p:nvSpPr>
          <p:cNvPr id="203" name="Google Shape;203;p22"/>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200"/>
              <a:buNone/>
            </a:pPr>
            <a:r>
              <a:rPr lang="en"/>
              <a:t>Activity 5</a:t>
            </a:r>
            <a:endParaRPr/>
          </a:p>
        </p:txBody>
      </p:sp>
      <p:sp>
        <p:nvSpPr>
          <p:cNvPr id="204" name="Google Shape;204;p22"/>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1600"/>
              </a:spcAft>
              <a:buSzPts val="1800"/>
              <a:buNone/>
            </a:pPr>
            <a:r>
              <a:rPr lang="en" sz="3000"/>
              <a:t>Plan it!</a:t>
            </a:r>
            <a:endParaRPr sz="3000"/>
          </a:p>
        </p:txBody>
      </p:sp>
      <p:pic>
        <p:nvPicPr>
          <p:cNvPr id="205" name="Google Shape;205;p22"/>
          <p:cNvPicPr preferRelativeResize="0"/>
          <p:nvPr/>
        </p:nvPicPr>
        <p:blipFill rotWithShape="1">
          <a:blip r:embed="rId3">
            <a:alphaModFix/>
          </a:blip>
          <a:srcRect/>
          <a:stretch/>
        </p:blipFill>
        <p:spPr>
          <a:xfrm>
            <a:off x="6989850" y="3970925"/>
            <a:ext cx="1786646" cy="10049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209"/>
        <p:cNvGrpSpPr/>
        <p:nvPr/>
      </p:nvGrpSpPr>
      <p:grpSpPr>
        <a:xfrm>
          <a:off x="0" y="0"/>
          <a:ext cx="0" cy="0"/>
          <a:chOff x="0" y="0"/>
          <a:chExt cx="0" cy="0"/>
        </a:xfrm>
      </p:grpSpPr>
      <p:sp>
        <p:nvSpPr>
          <p:cNvPr id="210" name="Google Shape;210;p2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Start planning </a:t>
            </a:r>
            <a:r>
              <a:rPr lang="en">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your </a:t>
            </a:r>
            <a:r>
              <a:rPr lang="en"/>
              <a:t>MWEE!</a:t>
            </a:r>
            <a:endParaRPr/>
          </a:p>
        </p:txBody>
      </p:sp>
      <p:sp>
        <p:nvSpPr>
          <p:cNvPr id="211" name="Google Shape;211;p23"/>
          <p:cNvSpPr txBox="1">
            <a:spLocks noGrp="1"/>
          </p:cNvSpPr>
          <p:nvPr>
            <p:ph type="body" idx="1"/>
          </p:nvPr>
        </p:nvSpPr>
        <p:spPr>
          <a:xfrm>
            <a:off x="3248525" y="1857294"/>
            <a:ext cx="5051100" cy="9723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SzPts val="1800"/>
              <a:buNone/>
            </a:pPr>
            <a:r>
              <a:rPr lang="en"/>
              <a:t>Complete the </a:t>
            </a:r>
            <a:r>
              <a:rPr lang="en" u="sng"/>
              <a:t>Curriculum Anchor</a:t>
            </a:r>
            <a:r>
              <a:rPr lang="en"/>
              <a:t> section (page 23) of the Environmental Literacy Model (ELM)</a:t>
            </a:r>
            <a:endParaRPr/>
          </a:p>
        </p:txBody>
      </p:sp>
      <p:sp>
        <p:nvSpPr>
          <p:cNvPr id="212" name="Google Shape;212;p23"/>
          <p:cNvSpPr txBox="1">
            <a:spLocks noGrp="1"/>
          </p:cNvSpPr>
          <p:nvPr>
            <p:ph type="body" idx="1"/>
          </p:nvPr>
        </p:nvSpPr>
        <p:spPr>
          <a:xfrm>
            <a:off x="311700" y="3669175"/>
            <a:ext cx="8520600" cy="1128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n"/>
              <a:t>Reference the MWEE Audit Tool (pages 37-54) for additional guidance</a:t>
            </a:r>
            <a:endParaRPr/>
          </a:p>
          <a:p>
            <a:pPr marL="0" lvl="0" indent="0" algn="l" rtl="0">
              <a:lnSpc>
                <a:spcPct val="115000"/>
              </a:lnSpc>
              <a:spcBef>
                <a:spcPts val="1600"/>
              </a:spcBef>
              <a:spcAft>
                <a:spcPts val="1600"/>
              </a:spcAft>
              <a:buSzPts val="1800"/>
              <a:buNone/>
            </a:pPr>
            <a:r>
              <a:rPr lang="en"/>
              <a:t>Use each other to bounce off ideas!</a:t>
            </a:r>
            <a:endParaRPr/>
          </a:p>
        </p:txBody>
      </p:sp>
      <p:pic>
        <p:nvPicPr>
          <p:cNvPr id="213" name="Google Shape;213;p23"/>
          <p:cNvPicPr preferRelativeResize="0"/>
          <p:nvPr/>
        </p:nvPicPr>
        <p:blipFill rotWithShape="1">
          <a:blip r:embed="rId3">
            <a:alphaModFix/>
          </a:blip>
          <a:srcRect t="118" b="119"/>
          <a:stretch/>
        </p:blipFill>
        <p:spPr>
          <a:xfrm>
            <a:off x="819050" y="1082913"/>
            <a:ext cx="1953402" cy="2521073"/>
          </a:xfrm>
          <a:prstGeom prst="rect">
            <a:avLst/>
          </a:prstGeom>
          <a:noFill/>
          <a:ln w="19050" cap="flat" cmpd="sng">
            <a:solidFill>
              <a:srgbClr val="FFFFFF"/>
            </a:solidFill>
            <a:prstDash val="solid"/>
            <a:round/>
            <a:headEnd type="none" w="sm" len="sm"/>
            <a:tailEnd type="none" w="sm" len="sm"/>
          </a:ln>
        </p:spPr>
      </p:pic>
      <p:pic>
        <p:nvPicPr>
          <p:cNvPr id="214" name="Google Shape;214;p23"/>
          <p:cNvPicPr preferRelativeResize="0"/>
          <p:nvPr/>
        </p:nvPicPr>
        <p:blipFill rotWithShape="1">
          <a:blip r:embed="rId4">
            <a:alphaModFix/>
          </a:blip>
          <a:srcRect/>
          <a:stretch/>
        </p:blipFill>
        <p:spPr>
          <a:xfrm>
            <a:off x="7114400" y="4049150"/>
            <a:ext cx="1786646" cy="10049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218"/>
        <p:cNvGrpSpPr/>
        <p:nvPr/>
      </p:nvGrpSpPr>
      <p:grpSpPr>
        <a:xfrm>
          <a:off x="0" y="0"/>
          <a:ext cx="0" cy="0"/>
          <a:chOff x="0" y="0"/>
          <a:chExt cx="0" cy="0"/>
        </a:xfrm>
      </p:grpSpPr>
      <p:sp>
        <p:nvSpPr>
          <p:cNvPr id="219" name="Google Shape;219;p24"/>
          <p:cNvSpPr txBox="1">
            <a:spLocks noGrp="1"/>
          </p:cNvSpPr>
          <p:nvPr>
            <p:ph type="title" idx="4294967295"/>
          </p:nvPr>
        </p:nvSpPr>
        <p:spPr>
          <a:xfrm>
            <a:off x="2601250" y="1893050"/>
            <a:ext cx="4045200" cy="14823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sz="4200"/>
              <a:t>Additional Resources</a:t>
            </a:r>
            <a:endParaRPr sz="42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223"/>
        <p:cNvGrpSpPr/>
        <p:nvPr/>
      </p:nvGrpSpPr>
      <p:grpSpPr>
        <a:xfrm>
          <a:off x="0" y="0"/>
          <a:ext cx="0" cy="0"/>
          <a:chOff x="0" y="0"/>
          <a:chExt cx="0" cy="0"/>
        </a:xfrm>
      </p:grpSpPr>
      <p:sp>
        <p:nvSpPr>
          <p:cNvPr id="224" name="Google Shape;224;p25"/>
          <p:cNvSpPr txBox="1">
            <a:spLocks noGrp="1"/>
          </p:cNvSpPr>
          <p:nvPr>
            <p:ph type="title"/>
          </p:nvPr>
        </p:nvSpPr>
        <p:spPr>
          <a:xfrm>
            <a:off x="1530900" y="445025"/>
            <a:ext cx="39162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Policies and Practices</a:t>
            </a:r>
            <a:endParaRPr/>
          </a:p>
        </p:txBody>
      </p:sp>
      <p:pic>
        <p:nvPicPr>
          <p:cNvPr id="225" name="Google Shape;225;p25"/>
          <p:cNvPicPr preferRelativeResize="0"/>
          <p:nvPr/>
        </p:nvPicPr>
        <p:blipFill rotWithShape="1">
          <a:blip r:embed="rId3">
            <a:alphaModFix/>
          </a:blip>
          <a:srcRect/>
          <a:stretch/>
        </p:blipFill>
        <p:spPr>
          <a:xfrm>
            <a:off x="662407" y="163823"/>
            <a:ext cx="726691" cy="853900"/>
          </a:xfrm>
          <a:prstGeom prst="rect">
            <a:avLst/>
          </a:prstGeom>
          <a:noFill/>
          <a:ln>
            <a:noFill/>
          </a:ln>
        </p:spPr>
      </p:pic>
      <p:graphicFrame>
        <p:nvGraphicFramePr>
          <p:cNvPr id="226" name="Google Shape;226;p25"/>
          <p:cNvGraphicFramePr/>
          <p:nvPr/>
        </p:nvGraphicFramePr>
        <p:xfrm>
          <a:off x="882025" y="1679550"/>
          <a:ext cx="3000000" cy="3000000"/>
        </p:xfrm>
        <a:graphic>
          <a:graphicData uri="http://schemas.openxmlformats.org/drawingml/2006/table">
            <a:tbl>
              <a:tblPr>
                <a:noFill/>
                <a:tableStyleId>{A220823D-63D5-4452-AA91-6AB90A9B73C5}</a:tableStyleId>
              </a:tblPr>
              <a:tblGrid>
                <a:gridCol w="2413000">
                  <a:extLst>
                    <a:ext uri="{9D8B030D-6E8A-4147-A177-3AD203B41FA5}">
                      <a16:colId xmlns:a16="http://schemas.microsoft.com/office/drawing/2014/main" val="20000"/>
                    </a:ext>
                  </a:extLst>
                </a:gridCol>
                <a:gridCol w="2413000">
                  <a:extLst>
                    <a:ext uri="{9D8B030D-6E8A-4147-A177-3AD203B41FA5}">
                      <a16:colId xmlns:a16="http://schemas.microsoft.com/office/drawing/2014/main" val="20001"/>
                    </a:ext>
                  </a:extLst>
                </a:gridCol>
                <a:gridCol w="2413000">
                  <a:extLst>
                    <a:ext uri="{9D8B030D-6E8A-4147-A177-3AD203B41FA5}">
                      <a16:colId xmlns:a16="http://schemas.microsoft.com/office/drawing/2014/main" val="20002"/>
                    </a:ext>
                  </a:extLst>
                </a:gridCol>
              </a:tblGrid>
              <a:tr h="381000">
                <a:tc>
                  <a:txBody>
                    <a:bodyPr/>
                    <a:lstStyle/>
                    <a:p>
                      <a:pPr marL="0" marR="0" lvl="0" indent="0" algn="l" rtl="0">
                        <a:lnSpc>
                          <a:spcPct val="100000"/>
                        </a:lnSpc>
                        <a:spcBef>
                          <a:spcPts val="0"/>
                        </a:spcBef>
                        <a:spcAft>
                          <a:spcPts val="0"/>
                        </a:spcAft>
                        <a:buClr>
                          <a:srgbClr val="000000"/>
                        </a:buClr>
                        <a:buSzPts val="1800"/>
                        <a:buFont typeface="Arial"/>
                        <a:buNone/>
                      </a:pPr>
                      <a:r>
                        <a:rPr lang="en" sz="1800" u="none" strike="noStrike" cap="none">
                          <a:latin typeface="Proxima Nova Semibold"/>
                          <a:ea typeface="Proxima Nova Semibold"/>
                          <a:cs typeface="Proxima Nova Semibold"/>
                          <a:sym typeface="Proxima Nova Semibold"/>
                        </a:rPr>
                        <a:t>Public Policy</a:t>
                      </a:r>
                      <a:endParaRPr sz="1800" u="none" strike="noStrike" cap="none">
                        <a:highlight>
                          <a:srgbClr val="F28D35"/>
                        </a:highlight>
                        <a:latin typeface="Proxima Nova Semibold"/>
                        <a:ea typeface="Proxima Nova Semibold"/>
                        <a:cs typeface="Proxima Nova Semibold"/>
                        <a:sym typeface="Proxima Nova Semibold"/>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F28D35"/>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 sz="1800" u="none" strike="noStrike" cap="none">
                          <a:latin typeface="Proxima Nova Semibold"/>
                          <a:ea typeface="Proxima Nova Semibold"/>
                          <a:cs typeface="Proxima Nova Semibold"/>
                          <a:sym typeface="Proxima Nova Semibold"/>
                        </a:rPr>
                        <a:t>Private Policy</a:t>
                      </a:r>
                      <a:endParaRPr sz="1800" u="none" strike="noStrike" cap="none">
                        <a:latin typeface="Proxima Nova Semibold"/>
                        <a:ea typeface="Proxima Nova Semibold"/>
                        <a:cs typeface="Proxima Nova Semibold"/>
                        <a:sym typeface="Proxima Nova Semibold"/>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F28D35"/>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 sz="1800" u="none" strike="noStrike" cap="none">
                          <a:latin typeface="Proxima Nova Semibold"/>
                          <a:ea typeface="Proxima Nova Semibold"/>
                          <a:cs typeface="Proxima Nova Semibold"/>
                          <a:sym typeface="Proxima Nova Semibold"/>
                        </a:rPr>
                        <a:t>Community Practice</a:t>
                      </a:r>
                      <a:endParaRPr sz="1800" u="none" strike="noStrike" cap="none">
                        <a:latin typeface="Proxima Nova Semibold"/>
                        <a:ea typeface="Proxima Nova Semibold"/>
                        <a:cs typeface="Proxima Nova Semibold"/>
                        <a:sym typeface="Proxima Nova Semibold"/>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F28D35"/>
                    </a:solidFill>
                  </a:tcPr>
                </a:tc>
                <a:extLst>
                  <a:ext uri="{0D108BD9-81ED-4DB2-BD59-A6C34878D82A}">
                    <a16:rowId xmlns:a16="http://schemas.microsoft.com/office/drawing/2014/main" val="10000"/>
                  </a:ext>
                </a:extLst>
              </a:tr>
              <a:tr h="381000">
                <a:tc>
                  <a:txBody>
                    <a:bodyPr/>
                    <a:lstStyle/>
                    <a:p>
                      <a:pPr marL="0" marR="0" lvl="0" indent="0" algn="l" rtl="0">
                        <a:lnSpc>
                          <a:spcPct val="100000"/>
                        </a:lnSpc>
                        <a:spcBef>
                          <a:spcPts val="0"/>
                        </a:spcBef>
                        <a:spcAft>
                          <a:spcPts val="0"/>
                        </a:spcAft>
                        <a:buClr>
                          <a:srgbClr val="000000"/>
                        </a:buClr>
                        <a:buSzPts val="1800"/>
                        <a:buFont typeface="Arial"/>
                        <a:buNone/>
                      </a:pPr>
                      <a:r>
                        <a:rPr lang="en" sz="1800" u="none" strike="noStrike" cap="none">
                          <a:latin typeface="Proxima Nova Semibold"/>
                          <a:ea typeface="Proxima Nova Semibold"/>
                          <a:cs typeface="Proxima Nova Semibold"/>
                          <a:sym typeface="Proxima Nova Semibold"/>
                        </a:rPr>
                        <a:t>Written by the government (federal, state, tribal, or local)</a:t>
                      </a:r>
                      <a:endParaRPr sz="1800" u="none" strike="noStrike" cap="none">
                        <a:latin typeface="Proxima Nova Semibold"/>
                        <a:ea typeface="Proxima Nova Semibold"/>
                        <a:cs typeface="Proxima Nova Semibold"/>
                        <a:sym typeface="Proxima Nova Semibold"/>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en" sz="1800" u="none" strike="noStrike" cap="none">
                          <a:latin typeface="Proxima Nova Semibold"/>
                          <a:ea typeface="Proxima Nova Semibold"/>
                          <a:cs typeface="Proxima Nova Semibold"/>
                          <a:sym typeface="Proxima Nova Semibold"/>
                        </a:rPr>
                        <a:t>Created by businesses, organizations, or other established groups</a:t>
                      </a:r>
                      <a:endParaRPr sz="1800" u="none" strike="noStrike" cap="none">
                        <a:latin typeface="Proxima Nova Semibold"/>
                        <a:ea typeface="Proxima Nova Semibold"/>
                        <a:cs typeface="Proxima Nova Semibold"/>
                        <a:sym typeface="Proxima Nova Semibold"/>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en" sz="1800" u="none" strike="noStrike" cap="none">
                          <a:latin typeface="Proxima Nova Semibold"/>
                          <a:ea typeface="Proxima Nova Semibold"/>
                          <a:cs typeface="Proxima Nova Semibold"/>
                          <a:sym typeface="Proxima Nova Semibold"/>
                        </a:rPr>
                        <a:t>The habits and behaviors of people</a:t>
                      </a:r>
                      <a:endParaRPr sz="1800" u="none" strike="noStrike" cap="none">
                        <a:latin typeface="Proxima Nova Semibold"/>
                        <a:ea typeface="Proxima Nova Semibold"/>
                        <a:cs typeface="Proxima Nova Semibold"/>
                        <a:sym typeface="Proxima Nova Semibold"/>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227" name="Google Shape;227;p25"/>
          <p:cNvPicPr preferRelativeResize="0"/>
          <p:nvPr/>
        </p:nvPicPr>
        <p:blipFill rotWithShape="1">
          <a:blip r:embed="rId4">
            <a:alphaModFix/>
          </a:blip>
          <a:srcRect/>
          <a:stretch/>
        </p:blipFill>
        <p:spPr>
          <a:xfrm>
            <a:off x="7208638" y="3932263"/>
            <a:ext cx="1786574" cy="100494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231"/>
        <p:cNvGrpSpPr/>
        <p:nvPr/>
      </p:nvGrpSpPr>
      <p:grpSpPr>
        <a:xfrm>
          <a:off x="0" y="0"/>
          <a:ext cx="0" cy="0"/>
          <a:chOff x="0" y="0"/>
          <a:chExt cx="0" cy="0"/>
        </a:xfrm>
      </p:grpSpPr>
      <p:sp>
        <p:nvSpPr>
          <p:cNvPr id="232" name="Google Shape;232;p26"/>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800"/>
              <a:buNone/>
            </a:pPr>
            <a:r>
              <a:rPr lang="en" sz="2400">
                <a:latin typeface="Proxima Nova Semibold"/>
                <a:ea typeface="Proxima Nova Semibold"/>
                <a:cs typeface="Proxima Nova Semibold"/>
                <a:sym typeface="Proxima Nova Semibold"/>
              </a:rPr>
              <a:t>Defining the policies and practices that impact your MWEE issue may take time.</a:t>
            </a:r>
            <a:endParaRPr sz="2400">
              <a:latin typeface="Proxima Nova Semibold"/>
              <a:ea typeface="Proxima Nova Semibold"/>
              <a:cs typeface="Proxima Nova Semibold"/>
              <a:sym typeface="Proxima Nova Semibold"/>
            </a:endParaRPr>
          </a:p>
          <a:p>
            <a:pPr marL="0" lvl="0" indent="0" algn="l" rtl="0">
              <a:lnSpc>
                <a:spcPct val="100000"/>
              </a:lnSpc>
              <a:spcBef>
                <a:spcPts val="0"/>
              </a:spcBef>
              <a:spcAft>
                <a:spcPts val="0"/>
              </a:spcAft>
              <a:buSzPts val="1800"/>
              <a:buNone/>
            </a:pPr>
            <a:endParaRPr sz="2400">
              <a:latin typeface="Proxima Nova Semibold"/>
              <a:ea typeface="Proxima Nova Semibold"/>
              <a:cs typeface="Proxima Nova Semibold"/>
              <a:sym typeface="Proxima Nova Semibold"/>
            </a:endParaRPr>
          </a:p>
          <a:p>
            <a:pPr marL="0" lvl="0" indent="0" algn="l" rtl="0">
              <a:lnSpc>
                <a:spcPct val="100000"/>
              </a:lnSpc>
              <a:spcBef>
                <a:spcPts val="0"/>
              </a:spcBef>
              <a:spcAft>
                <a:spcPts val="0"/>
              </a:spcAft>
              <a:buSzPts val="1800"/>
              <a:buNone/>
            </a:pPr>
            <a:r>
              <a:rPr lang="en" sz="2400">
                <a:latin typeface="Proxima Nova Semibold"/>
                <a:ea typeface="Proxima Nova Semibold"/>
                <a:cs typeface="Proxima Nova Semibold"/>
                <a:sym typeface="Proxima Nova Semibold"/>
              </a:rPr>
              <a:t>How do you see this step benefitting your students?</a:t>
            </a:r>
            <a:endParaRPr sz="2400">
              <a:latin typeface="Proxima Nova Semibold"/>
              <a:ea typeface="Proxima Nova Semibold"/>
              <a:cs typeface="Proxima Nova Semibold"/>
              <a:sym typeface="Proxima Nova Semibold"/>
            </a:endParaRPr>
          </a:p>
        </p:txBody>
      </p:sp>
      <p:pic>
        <p:nvPicPr>
          <p:cNvPr id="233" name="Google Shape;233;p26"/>
          <p:cNvPicPr preferRelativeResize="0"/>
          <p:nvPr/>
        </p:nvPicPr>
        <p:blipFill rotWithShape="1">
          <a:blip r:embed="rId3">
            <a:alphaModFix/>
          </a:blip>
          <a:srcRect/>
          <a:stretch/>
        </p:blipFill>
        <p:spPr>
          <a:xfrm>
            <a:off x="506251" y="788901"/>
            <a:ext cx="3565450" cy="35654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64"/>
        <p:cNvGrpSpPr/>
        <p:nvPr/>
      </p:nvGrpSpPr>
      <p:grpSpPr>
        <a:xfrm>
          <a:off x="0" y="0"/>
          <a:ext cx="0" cy="0"/>
          <a:chOff x="0" y="0"/>
          <a:chExt cx="0" cy="0"/>
        </a:xfrm>
      </p:grpSpPr>
      <p:sp>
        <p:nvSpPr>
          <p:cNvPr id="65" name="Google Shape;65;p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Learn the Issues from </a:t>
            </a:r>
            <a:endParaRPr/>
          </a:p>
        </p:txBody>
      </p:sp>
      <p:sp>
        <p:nvSpPr>
          <p:cNvPr id="66" name="Google Shape;66;p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SzPts val="1800"/>
              <a:buFont typeface="Proxima Nova Semibold"/>
              <a:buAutoNum type="arabicPeriod"/>
            </a:pPr>
            <a:r>
              <a:rPr lang="en">
                <a:latin typeface="Proxima Nova Semibold"/>
                <a:ea typeface="Proxima Nova Semibold"/>
                <a:cs typeface="Proxima Nova Semibold"/>
                <a:sym typeface="Proxima Nova Semibold"/>
              </a:rPr>
              <a:t>Review the </a:t>
            </a:r>
            <a:r>
              <a:rPr lang="en"/>
              <a:t>i</a:t>
            </a:r>
            <a:r>
              <a:rPr lang="en">
                <a:latin typeface="Proxima Nova Semibold"/>
                <a:ea typeface="Proxima Nova Semibold"/>
                <a:cs typeface="Proxima Nova Semibold"/>
                <a:sym typeface="Proxima Nova Semibold"/>
              </a:rPr>
              <a:t>ssue </a:t>
            </a:r>
            <a:r>
              <a:rPr lang="en"/>
              <a:t>c</a:t>
            </a:r>
            <a:r>
              <a:rPr lang="en">
                <a:latin typeface="Proxima Nova Semibold"/>
                <a:ea typeface="Proxima Nova Semibold"/>
                <a:cs typeface="Proxima Nova Semibold"/>
                <a:sym typeface="Proxima Nova Semibold"/>
              </a:rPr>
              <a:t>ards describing common issues/problems within the Chesapeake Bay Watershed</a:t>
            </a:r>
            <a:endParaRPr>
              <a:latin typeface="Proxima Nova Semibold"/>
              <a:ea typeface="Proxima Nova Semibold"/>
              <a:cs typeface="Proxima Nova Semibold"/>
              <a:sym typeface="Proxima Nova Semibold"/>
            </a:endParaRPr>
          </a:p>
          <a:p>
            <a:pPr marL="0" lvl="0" indent="0" algn="l" rtl="0">
              <a:lnSpc>
                <a:spcPct val="115000"/>
              </a:lnSpc>
              <a:spcBef>
                <a:spcPts val="1600"/>
              </a:spcBef>
              <a:spcAft>
                <a:spcPts val="0"/>
              </a:spcAft>
              <a:buSzPts val="1800"/>
              <a:buNone/>
            </a:pPr>
            <a:endParaRPr>
              <a:latin typeface="Proxima Nova Semibold"/>
              <a:ea typeface="Proxima Nova Semibold"/>
              <a:cs typeface="Proxima Nova Semibold"/>
              <a:sym typeface="Proxima Nova Semibold"/>
            </a:endParaRPr>
          </a:p>
          <a:p>
            <a:pPr marL="0" lvl="0" indent="0" algn="l" rtl="0">
              <a:lnSpc>
                <a:spcPct val="115000"/>
              </a:lnSpc>
              <a:spcBef>
                <a:spcPts val="1600"/>
              </a:spcBef>
              <a:spcAft>
                <a:spcPts val="0"/>
              </a:spcAft>
              <a:buSzPts val="1800"/>
              <a:buNone/>
            </a:pPr>
            <a:endParaRPr>
              <a:latin typeface="Proxima Nova Semibold"/>
              <a:ea typeface="Proxima Nova Semibold"/>
              <a:cs typeface="Proxima Nova Semibold"/>
              <a:sym typeface="Proxima Nova Semibold"/>
            </a:endParaRPr>
          </a:p>
          <a:p>
            <a:pPr marL="0" lvl="0" indent="0" algn="l" rtl="0">
              <a:lnSpc>
                <a:spcPct val="115000"/>
              </a:lnSpc>
              <a:spcBef>
                <a:spcPts val="1600"/>
              </a:spcBef>
              <a:spcAft>
                <a:spcPts val="0"/>
              </a:spcAft>
              <a:buSzPts val="1800"/>
              <a:buNone/>
            </a:pPr>
            <a:endParaRPr>
              <a:latin typeface="Proxima Nova Semibold"/>
              <a:ea typeface="Proxima Nova Semibold"/>
              <a:cs typeface="Proxima Nova Semibold"/>
              <a:sym typeface="Proxima Nova Semibold"/>
            </a:endParaRPr>
          </a:p>
          <a:p>
            <a:pPr marL="0" lvl="0" indent="0" algn="l" rtl="0">
              <a:lnSpc>
                <a:spcPct val="115000"/>
              </a:lnSpc>
              <a:spcBef>
                <a:spcPts val="1600"/>
              </a:spcBef>
              <a:spcAft>
                <a:spcPts val="0"/>
              </a:spcAft>
              <a:buSzPts val="1800"/>
              <a:buNone/>
            </a:pPr>
            <a:endParaRPr>
              <a:latin typeface="Proxima Nova Semibold"/>
              <a:ea typeface="Proxima Nova Semibold"/>
              <a:cs typeface="Proxima Nova Semibold"/>
              <a:sym typeface="Proxima Nova Semibold"/>
            </a:endParaRPr>
          </a:p>
          <a:p>
            <a:pPr marL="457200" lvl="0" indent="-342900" algn="l" rtl="0">
              <a:lnSpc>
                <a:spcPct val="115000"/>
              </a:lnSpc>
              <a:spcBef>
                <a:spcPts val="1600"/>
              </a:spcBef>
              <a:spcAft>
                <a:spcPts val="0"/>
              </a:spcAft>
              <a:buSzPts val="1800"/>
              <a:buFont typeface="Proxima Nova Semibold"/>
              <a:buAutoNum type="arabicPeriod"/>
            </a:pPr>
            <a:r>
              <a:rPr lang="en">
                <a:latin typeface="Proxima Nova Semibold"/>
                <a:ea typeface="Proxima Nova Semibold"/>
                <a:cs typeface="Proxima Nova Semibold"/>
                <a:sym typeface="Proxima Nova Semibold"/>
              </a:rPr>
              <a:t>Using the </a:t>
            </a:r>
            <a:r>
              <a:rPr lang="en"/>
              <a:t>i</a:t>
            </a:r>
            <a:r>
              <a:rPr lang="en">
                <a:latin typeface="Proxima Nova Semibold"/>
                <a:ea typeface="Proxima Nova Semibold"/>
                <a:cs typeface="Proxima Nova Semibold"/>
                <a:sym typeface="Proxima Nova Semibold"/>
              </a:rPr>
              <a:t>ssue </a:t>
            </a:r>
            <a:r>
              <a:rPr lang="en"/>
              <a:t>d</a:t>
            </a:r>
            <a:r>
              <a:rPr lang="en">
                <a:latin typeface="Proxima Nova Semibold"/>
                <a:ea typeface="Proxima Nova Semibold"/>
                <a:cs typeface="Proxima Nova Semibold"/>
                <a:sym typeface="Proxima Nova Semibold"/>
              </a:rPr>
              <a:t>escriptor </a:t>
            </a:r>
            <a:r>
              <a:rPr lang="en"/>
              <a:t>c</a:t>
            </a:r>
            <a:r>
              <a:rPr lang="en">
                <a:latin typeface="Proxima Nova Semibold"/>
                <a:ea typeface="Proxima Nova Semibold"/>
                <a:cs typeface="Proxima Nova Semibold"/>
                <a:sym typeface="Proxima Nova Semibold"/>
              </a:rPr>
              <a:t>ards, label each issue based on </a:t>
            </a:r>
            <a:r>
              <a:rPr lang="en"/>
              <a:t>n</a:t>
            </a:r>
            <a:r>
              <a:rPr lang="en">
                <a:latin typeface="Proxima Nova Semibold"/>
                <a:ea typeface="Proxima Nova Semibold"/>
                <a:cs typeface="Proxima Nova Semibold"/>
                <a:sym typeface="Proxima Nova Semibold"/>
              </a:rPr>
              <a:t>atural </a:t>
            </a:r>
            <a:r>
              <a:rPr lang="en"/>
              <a:t>s</a:t>
            </a:r>
            <a:r>
              <a:rPr lang="en">
                <a:latin typeface="Proxima Nova Semibold"/>
                <a:ea typeface="Proxima Nova Semibold"/>
                <a:cs typeface="Proxima Nova Semibold"/>
                <a:sym typeface="Proxima Nova Semibold"/>
              </a:rPr>
              <a:t>ystems, </a:t>
            </a:r>
            <a:r>
              <a:rPr lang="en"/>
              <a:t>h</a:t>
            </a:r>
            <a:r>
              <a:rPr lang="en">
                <a:latin typeface="Proxima Nova Semibold"/>
                <a:ea typeface="Proxima Nova Semibold"/>
                <a:cs typeface="Proxima Nova Semibold"/>
                <a:sym typeface="Proxima Nova Semibold"/>
              </a:rPr>
              <a:t>uman </a:t>
            </a:r>
            <a:r>
              <a:rPr lang="en"/>
              <a:t>s</a:t>
            </a:r>
            <a:r>
              <a:rPr lang="en">
                <a:latin typeface="Proxima Nova Semibold"/>
                <a:ea typeface="Proxima Nova Semibold"/>
                <a:cs typeface="Proxima Nova Semibold"/>
                <a:sym typeface="Proxima Nova Semibold"/>
              </a:rPr>
              <a:t>ystems and </a:t>
            </a:r>
            <a:r>
              <a:rPr lang="en"/>
              <a:t>v</a:t>
            </a:r>
            <a:r>
              <a:rPr lang="en">
                <a:latin typeface="Proxima Nova Semibold"/>
                <a:ea typeface="Proxima Nova Semibold"/>
                <a:cs typeface="Proxima Nova Semibold"/>
                <a:sym typeface="Proxima Nova Semibold"/>
              </a:rPr>
              <a:t>alues. Be prepared to defend your labels.</a:t>
            </a:r>
            <a:endParaRPr>
              <a:latin typeface="Proxima Nova Semibold"/>
              <a:ea typeface="Proxima Nova Semibold"/>
              <a:cs typeface="Proxima Nova Semibold"/>
              <a:sym typeface="Proxima Nova Semibold"/>
            </a:endParaRPr>
          </a:p>
          <a:p>
            <a:pPr marL="0" lvl="0" indent="0" algn="l" rtl="0">
              <a:lnSpc>
                <a:spcPct val="115000"/>
              </a:lnSpc>
              <a:spcBef>
                <a:spcPts val="1600"/>
              </a:spcBef>
              <a:spcAft>
                <a:spcPts val="1600"/>
              </a:spcAft>
              <a:buSzPts val="1800"/>
              <a:buNone/>
            </a:pPr>
            <a:endParaRPr/>
          </a:p>
        </p:txBody>
      </p:sp>
      <p:pic>
        <p:nvPicPr>
          <p:cNvPr id="67" name="Google Shape;67;p3"/>
          <p:cNvPicPr preferRelativeResize="0"/>
          <p:nvPr/>
        </p:nvPicPr>
        <p:blipFill rotWithShape="1">
          <a:blip r:embed="rId3">
            <a:alphaModFix/>
          </a:blip>
          <a:srcRect/>
          <a:stretch/>
        </p:blipFill>
        <p:spPr>
          <a:xfrm>
            <a:off x="4093993" y="190575"/>
            <a:ext cx="3984974" cy="827150"/>
          </a:xfrm>
          <a:prstGeom prst="rect">
            <a:avLst/>
          </a:prstGeom>
          <a:noFill/>
          <a:ln>
            <a:noFill/>
          </a:ln>
        </p:spPr>
      </p:pic>
      <p:pic>
        <p:nvPicPr>
          <p:cNvPr id="68" name="Google Shape;68;p3"/>
          <p:cNvPicPr preferRelativeResize="0"/>
          <p:nvPr/>
        </p:nvPicPr>
        <p:blipFill rotWithShape="1">
          <a:blip r:embed="rId4">
            <a:alphaModFix/>
          </a:blip>
          <a:srcRect b="31365"/>
          <a:stretch/>
        </p:blipFill>
        <p:spPr>
          <a:xfrm>
            <a:off x="894875" y="1944824"/>
            <a:ext cx="2531550" cy="1985675"/>
          </a:xfrm>
          <a:prstGeom prst="rect">
            <a:avLst/>
          </a:prstGeom>
          <a:noFill/>
          <a:ln w="9525" cap="flat" cmpd="sng">
            <a:solidFill>
              <a:srgbClr val="595959"/>
            </a:solidFill>
            <a:prstDash val="solid"/>
            <a:round/>
            <a:headEnd type="none" w="sm" len="sm"/>
            <a:tailEnd type="none" w="sm" len="sm"/>
          </a:ln>
        </p:spPr>
      </p:pic>
      <p:pic>
        <p:nvPicPr>
          <p:cNvPr id="69" name="Google Shape;69;p3"/>
          <p:cNvPicPr preferRelativeResize="0"/>
          <p:nvPr/>
        </p:nvPicPr>
        <p:blipFill rotWithShape="1">
          <a:blip r:embed="rId5">
            <a:alphaModFix/>
          </a:blip>
          <a:srcRect b="30433"/>
          <a:stretch/>
        </p:blipFill>
        <p:spPr>
          <a:xfrm>
            <a:off x="3521001" y="1944826"/>
            <a:ext cx="2497567" cy="1985676"/>
          </a:xfrm>
          <a:prstGeom prst="rect">
            <a:avLst/>
          </a:prstGeom>
          <a:noFill/>
          <a:ln w="9525" cap="flat" cmpd="sng">
            <a:solidFill>
              <a:srgbClr val="595959"/>
            </a:solidFill>
            <a:prstDash val="solid"/>
            <a:round/>
            <a:headEnd type="none" w="sm" len="sm"/>
            <a:tailEnd type="none" w="sm" len="sm"/>
          </a:ln>
        </p:spPr>
      </p:pic>
      <p:pic>
        <p:nvPicPr>
          <p:cNvPr id="70" name="Google Shape;70;p3"/>
          <p:cNvPicPr preferRelativeResize="0"/>
          <p:nvPr/>
        </p:nvPicPr>
        <p:blipFill rotWithShape="1">
          <a:blip r:embed="rId6">
            <a:alphaModFix/>
          </a:blip>
          <a:srcRect b="30861"/>
          <a:stretch/>
        </p:blipFill>
        <p:spPr>
          <a:xfrm>
            <a:off x="6113150" y="1944825"/>
            <a:ext cx="2497575" cy="1973421"/>
          </a:xfrm>
          <a:prstGeom prst="rect">
            <a:avLst/>
          </a:prstGeom>
          <a:noFill/>
          <a:ln w="9525" cap="flat" cmpd="sng">
            <a:solidFill>
              <a:srgbClr val="595959"/>
            </a:solidFill>
            <a:prstDash val="solid"/>
            <a:round/>
            <a:headEnd type="none" w="sm" len="sm"/>
            <a:tailEnd type="none" w="sm" len="sm"/>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74"/>
        <p:cNvGrpSpPr/>
        <p:nvPr/>
      </p:nvGrpSpPr>
      <p:grpSpPr>
        <a:xfrm>
          <a:off x="0" y="0"/>
          <a:ext cx="0" cy="0"/>
          <a:chOff x="0" y="0"/>
          <a:chExt cx="0" cy="0"/>
        </a:xfrm>
      </p:grpSpPr>
      <p:sp>
        <p:nvSpPr>
          <p:cNvPr id="75" name="Google Shape;75;p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Learn the Issues from </a:t>
            </a:r>
            <a:endParaRPr/>
          </a:p>
        </p:txBody>
      </p:sp>
      <p:sp>
        <p:nvSpPr>
          <p:cNvPr id="76" name="Google Shape;76;p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lvl="0" indent="-342900" algn="l" rtl="0">
              <a:lnSpc>
                <a:spcPct val="150000"/>
              </a:lnSpc>
              <a:spcBef>
                <a:spcPts val="0"/>
              </a:spcBef>
              <a:spcAft>
                <a:spcPts val="0"/>
              </a:spcAft>
              <a:buSzPts val="1800"/>
              <a:buFont typeface="Proxima Nova Semibold"/>
              <a:buAutoNum type="arabicPeriod"/>
            </a:pPr>
            <a:r>
              <a:rPr lang="en">
                <a:latin typeface="Proxima Nova Semibold"/>
                <a:ea typeface="Proxima Nova Semibold"/>
                <a:cs typeface="Proxima Nova Semibold"/>
                <a:sym typeface="Proxima Nova Semibold"/>
              </a:rPr>
              <a:t>What </a:t>
            </a:r>
            <a:r>
              <a:rPr lang="en"/>
              <a:t>i</a:t>
            </a:r>
            <a:r>
              <a:rPr lang="en">
                <a:latin typeface="Proxima Nova Semibold"/>
                <a:ea typeface="Proxima Nova Semibold"/>
                <a:cs typeface="Proxima Nova Semibold"/>
                <a:sym typeface="Proxima Nova Semibold"/>
              </a:rPr>
              <a:t>ssues discussed are relevant to where you work and live?</a:t>
            </a:r>
            <a:endParaRPr>
              <a:latin typeface="Proxima Nova Semibold"/>
              <a:ea typeface="Proxima Nova Semibold"/>
              <a:cs typeface="Proxima Nova Semibold"/>
              <a:sym typeface="Proxima Nova Semibold"/>
            </a:endParaRPr>
          </a:p>
          <a:p>
            <a:pPr marL="457200" lvl="0" indent="-342900" algn="l" rtl="0">
              <a:lnSpc>
                <a:spcPct val="150000"/>
              </a:lnSpc>
              <a:spcBef>
                <a:spcPts val="0"/>
              </a:spcBef>
              <a:spcAft>
                <a:spcPts val="0"/>
              </a:spcAft>
              <a:buSzPts val="1800"/>
              <a:buFont typeface="Proxima Nova Semibold"/>
              <a:buAutoNum type="arabicPeriod"/>
            </a:pPr>
            <a:r>
              <a:rPr lang="en">
                <a:latin typeface="Proxima Nova Semibold"/>
                <a:ea typeface="Proxima Nova Semibold"/>
                <a:cs typeface="Proxima Nova Semibold"/>
                <a:sym typeface="Proxima Nova Semibold"/>
              </a:rPr>
              <a:t>Are you surprised by any of the issues identified?</a:t>
            </a:r>
            <a:endParaRPr>
              <a:latin typeface="Proxima Nova Semibold"/>
              <a:ea typeface="Proxima Nova Semibold"/>
              <a:cs typeface="Proxima Nova Semibold"/>
              <a:sym typeface="Proxima Nova Semibold"/>
            </a:endParaRPr>
          </a:p>
          <a:p>
            <a:pPr marL="457200" lvl="0" indent="-342900" algn="l" rtl="0">
              <a:lnSpc>
                <a:spcPct val="150000"/>
              </a:lnSpc>
              <a:spcBef>
                <a:spcPts val="0"/>
              </a:spcBef>
              <a:spcAft>
                <a:spcPts val="0"/>
              </a:spcAft>
              <a:buSzPts val="1800"/>
              <a:buFont typeface="Proxima Nova Semibold"/>
              <a:buAutoNum type="arabicPeriod"/>
            </a:pPr>
            <a:r>
              <a:rPr lang="en">
                <a:latin typeface="Proxima Nova Semibold"/>
                <a:ea typeface="Proxima Nova Semibold"/>
                <a:cs typeface="Proxima Nova Semibold"/>
                <a:sym typeface="Proxima Nova Semibold"/>
              </a:rPr>
              <a:t>Are there any major issues missing that are relevant to your community?</a:t>
            </a:r>
            <a:endParaRPr>
              <a:latin typeface="Proxima Nova Semibold"/>
              <a:ea typeface="Proxima Nova Semibold"/>
              <a:cs typeface="Proxima Nova Semibold"/>
              <a:sym typeface="Proxima Nova Semibold"/>
            </a:endParaRPr>
          </a:p>
          <a:p>
            <a:pPr marL="457200" lvl="0" indent="-342900" algn="l" rtl="0">
              <a:lnSpc>
                <a:spcPct val="150000"/>
              </a:lnSpc>
              <a:spcBef>
                <a:spcPts val="0"/>
              </a:spcBef>
              <a:spcAft>
                <a:spcPts val="0"/>
              </a:spcAft>
              <a:buSzPts val="1800"/>
              <a:buFont typeface="Proxima Nova Semibold"/>
              <a:buAutoNum type="arabicPeriod"/>
            </a:pPr>
            <a:r>
              <a:rPr lang="en">
                <a:latin typeface="Proxima Nova Semibold"/>
                <a:ea typeface="Proxima Nova Semibold"/>
                <a:cs typeface="Proxima Nova Semibold"/>
                <a:sym typeface="Proxima Nova Semibold"/>
              </a:rPr>
              <a:t>How else would you have students research locally relevant issues?</a:t>
            </a:r>
            <a:endParaRPr>
              <a:latin typeface="Proxima Nova Semibold"/>
              <a:ea typeface="Proxima Nova Semibold"/>
              <a:cs typeface="Proxima Nova Semibold"/>
              <a:sym typeface="Proxima Nova Semibold"/>
            </a:endParaRPr>
          </a:p>
          <a:p>
            <a:pPr marL="0" lvl="0" indent="0" algn="l" rtl="0">
              <a:lnSpc>
                <a:spcPct val="115000"/>
              </a:lnSpc>
              <a:spcBef>
                <a:spcPts val="1600"/>
              </a:spcBef>
              <a:spcAft>
                <a:spcPts val="1600"/>
              </a:spcAft>
              <a:buSzPts val="1800"/>
              <a:buNone/>
            </a:pPr>
            <a:endParaRPr/>
          </a:p>
        </p:txBody>
      </p:sp>
      <p:pic>
        <p:nvPicPr>
          <p:cNvPr id="77" name="Google Shape;77;p4"/>
          <p:cNvPicPr preferRelativeResize="0"/>
          <p:nvPr/>
        </p:nvPicPr>
        <p:blipFill rotWithShape="1">
          <a:blip r:embed="rId3">
            <a:alphaModFix/>
          </a:blip>
          <a:srcRect/>
          <a:stretch/>
        </p:blipFill>
        <p:spPr>
          <a:xfrm>
            <a:off x="4093993" y="190575"/>
            <a:ext cx="3984974" cy="8271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81"/>
        <p:cNvGrpSpPr/>
        <p:nvPr/>
      </p:nvGrpSpPr>
      <p:grpSpPr>
        <a:xfrm>
          <a:off x="0" y="0"/>
          <a:ext cx="0" cy="0"/>
          <a:chOff x="0" y="0"/>
          <a:chExt cx="0" cy="0"/>
        </a:xfrm>
      </p:grpSpPr>
      <p:sp>
        <p:nvSpPr>
          <p:cNvPr id="82" name="Google Shape;82;p5"/>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200"/>
              <a:buNone/>
            </a:pPr>
            <a:r>
              <a:rPr lang="en"/>
              <a:t>Activity 2</a:t>
            </a:r>
            <a:endParaRPr/>
          </a:p>
        </p:txBody>
      </p:sp>
      <p:sp>
        <p:nvSpPr>
          <p:cNvPr id="83" name="Google Shape;83;p5"/>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1600"/>
              </a:spcAft>
              <a:buSzPts val="1800"/>
              <a:buNone/>
            </a:pPr>
            <a:r>
              <a:rPr lang="en" sz="3000"/>
              <a:t>Connecting Issues with Questions and Standards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87"/>
        <p:cNvGrpSpPr/>
        <p:nvPr/>
      </p:nvGrpSpPr>
      <p:grpSpPr>
        <a:xfrm>
          <a:off x="0" y="0"/>
          <a:ext cx="0" cy="0"/>
          <a:chOff x="0" y="0"/>
          <a:chExt cx="0" cy="0"/>
        </a:xfrm>
      </p:grpSpPr>
      <p:sp>
        <p:nvSpPr>
          <p:cNvPr id="88" name="Google Shape;88;p6"/>
          <p:cNvSpPr txBox="1">
            <a:spLocks noGrp="1"/>
          </p:cNvSpPr>
          <p:nvPr>
            <p:ph type="title"/>
          </p:nvPr>
        </p:nvSpPr>
        <p:spPr>
          <a:xfrm>
            <a:off x="311700" y="445025"/>
            <a:ext cx="5499300" cy="572700"/>
          </a:xfrm>
          <a:prstGeom prst="rect">
            <a:avLst/>
          </a:prstGeom>
          <a:solidFill>
            <a:srgbClr val="FFFFFF"/>
          </a:solid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solidFill>
                  <a:schemeClr val="dk2"/>
                </a:solidFill>
              </a:rPr>
              <a:t>SIDE NOTE - Workshop logistics</a:t>
            </a:r>
            <a:endParaRPr>
              <a:solidFill>
                <a:schemeClr val="dk2"/>
              </a:solidFill>
            </a:endParaRPr>
          </a:p>
        </p:txBody>
      </p:sp>
      <p:sp>
        <p:nvSpPr>
          <p:cNvPr id="89" name="Google Shape;89;p6"/>
          <p:cNvSpPr txBox="1">
            <a:spLocks noGrp="1"/>
          </p:cNvSpPr>
          <p:nvPr>
            <p:ph type="body" idx="1"/>
          </p:nvPr>
        </p:nvSpPr>
        <p:spPr>
          <a:xfrm>
            <a:off x="311700" y="1152475"/>
            <a:ext cx="8520600" cy="916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SzPts val="1800"/>
              <a:buNone/>
            </a:pPr>
            <a:r>
              <a:rPr lang="en">
                <a:latin typeface="Proxima Nova Semibold"/>
                <a:ea typeface="Proxima Nova Semibold"/>
                <a:cs typeface="Proxima Nova Semibold"/>
                <a:sym typeface="Proxima Nova Semibold"/>
              </a:rPr>
              <a:t>Throughout this workshop, to build understanding and confidence around MWEEs we will….</a:t>
            </a:r>
            <a:endParaRPr>
              <a:latin typeface="Proxima Nova Semibold"/>
              <a:ea typeface="Proxima Nova Semibold"/>
              <a:cs typeface="Proxima Nova Semibold"/>
              <a:sym typeface="Proxima Nova Semibold"/>
            </a:endParaRPr>
          </a:p>
        </p:txBody>
      </p:sp>
      <p:sp>
        <p:nvSpPr>
          <p:cNvPr id="90" name="Google Shape;90;p6"/>
          <p:cNvSpPr txBox="1"/>
          <p:nvPr/>
        </p:nvSpPr>
        <p:spPr>
          <a:xfrm>
            <a:off x="762675" y="2430075"/>
            <a:ext cx="2013600" cy="8211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 sz="1800" b="0" i="0" u="none" strike="noStrike" cap="none">
                <a:solidFill>
                  <a:schemeClr val="dk1"/>
                </a:solidFill>
                <a:latin typeface="Proxima Nova Semibold"/>
                <a:ea typeface="Proxima Nova Semibold"/>
                <a:cs typeface="Proxima Nova Semibold"/>
                <a:sym typeface="Proxima Nova Semibold"/>
              </a:rPr>
              <a:t>Model a shared </a:t>
            </a:r>
            <a:endParaRPr sz="1800" b="0" i="0" u="none" strike="noStrike" cap="none">
              <a:solidFill>
                <a:schemeClr val="dk1"/>
              </a:solidFill>
              <a:latin typeface="Proxima Nova Semibold"/>
              <a:ea typeface="Proxima Nova Semibold"/>
              <a:cs typeface="Proxima Nova Semibold"/>
              <a:sym typeface="Proxima Nova Semibold"/>
            </a:endParaRPr>
          </a:p>
          <a:p>
            <a:pPr marL="0" marR="0" lvl="0" indent="0" algn="ctr" rtl="0">
              <a:lnSpc>
                <a:spcPct val="100000"/>
              </a:lnSpc>
              <a:spcBef>
                <a:spcPts val="0"/>
              </a:spcBef>
              <a:spcAft>
                <a:spcPts val="0"/>
              </a:spcAft>
              <a:buClr>
                <a:srgbClr val="000000"/>
              </a:buClr>
              <a:buSzPts val="1800"/>
              <a:buFont typeface="Arial"/>
              <a:buNone/>
            </a:pPr>
            <a:r>
              <a:rPr lang="en" sz="1800" b="0" i="0" u="none" strike="noStrike" cap="none">
                <a:solidFill>
                  <a:schemeClr val="dk1"/>
                </a:solidFill>
                <a:latin typeface="Proxima Nova Semibold"/>
                <a:ea typeface="Proxima Nova Semibold"/>
                <a:cs typeface="Proxima Nova Semibold"/>
                <a:sym typeface="Proxima Nova Semibold"/>
              </a:rPr>
              <a:t>Workshop MWEE</a:t>
            </a:r>
            <a:endParaRPr sz="1800" b="0" i="0" u="none" strike="noStrike" cap="none">
              <a:solidFill>
                <a:schemeClr val="dk1"/>
              </a:solidFill>
              <a:latin typeface="Proxima Nova Semibold"/>
              <a:ea typeface="Proxima Nova Semibold"/>
              <a:cs typeface="Proxima Nova Semibold"/>
              <a:sym typeface="Proxima Nova Semibold"/>
            </a:endParaRPr>
          </a:p>
        </p:txBody>
      </p:sp>
      <p:sp>
        <p:nvSpPr>
          <p:cNvPr id="91" name="Google Shape;91;p6"/>
          <p:cNvSpPr txBox="1"/>
          <p:nvPr/>
        </p:nvSpPr>
        <p:spPr>
          <a:xfrm>
            <a:off x="3445875" y="2382525"/>
            <a:ext cx="2088000" cy="916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 sz="1800" b="0" i="0" u="none" strike="noStrike" cap="none">
                <a:solidFill>
                  <a:schemeClr val="dk1"/>
                </a:solidFill>
                <a:latin typeface="Proxima Nova Semibold"/>
                <a:ea typeface="Proxima Nova Semibold"/>
                <a:cs typeface="Proxima Nova Semibold"/>
                <a:sym typeface="Proxima Nova Semibold"/>
              </a:rPr>
              <a:t>Reference an Example MWEE from ShoreRivers</a:t>
            </a:r>
            <a:endParaRPr sz="1800" b="0" i="0" u="none" strike="noStrike" cap="none">
              <a:solidFill>
                <a:schemeClr val="dk1"/>
              </a:solidFill>
              <a:latin typeface="Proxima Nova Semibold"/>
              <a:ea typeface="Proxima Nova Semibold"/>
              <a:cs typeface="Proxima Nova Semibold"/>
              <a:sym typeface="Proxima Nova Semibold"/>
            </a:endParaRPr>
          </a:p>
        </p:txBody>
      </p:sp>
      <p:sp>
        <p:nvSpPr>
          <p:cNvPr id="92" name="Google Shape;92;p6"/>
          <p:cNvSpPr txBox="1"/>
          <p:nvPr/>
        </p:nvSpPr>
        <p:spPr>
          <a:xfrm>
            <a:off x="6039700" y="2060775"/>
            <a:ext cx="2433000" cy="11904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 sz="1800" b="0" i="0" u="none" strike="noStrike" cap="none">
                <a:solidFill>
                  <a:schemeClr val="dk1"/>
                </a:solidFill>
                <a:latin typeface="Proxima Nova Semibold"/>
                <a:ea typeface="Proxima Nova Semibold"/>
                <a:cs typeface="Proxima Nova Semibold"/>
                <a:sym typeface="Proxima Nova Semibold"/>
              </a:rPr>
              <a:t>Provide time for participants to develop their own MWEE or fine-tune an existing MWEE</a:t>
            </a:r>
            <a:endParaRPr sz="1800" b="0" i="0" u="none" strike="noStrike" cap="none">
              <a:solidFill>
                <a:schemeClr val="dk1"/>
              </a:solidFill>
              <a:latin typeface="Proxima Nova Semibold"/>
              <a:ea typeface="Proxima Nova Semibold"/>
              <a:cs typeface="Proxima Nova Semibold"/>
              <a:sym typeface="Proxima Nova Semibold"/>
            </a:endParaRPr>
          </a:p>
        </p:txBody>
      </p:sp>
      <p:pic>
        <p:nvPicPr>
          <p:cNvPr id="93" name="Google Shape;93;p6"/>
          <p:cNvPicPr preferRelativeResize="0"/>
          <p:nvPr/>
        </p:nvPicPr>
        <p:blipFill rotWithShape="1">
          <a:blip r:embed="rId3">
            <a:alphaModFix/>
          </a:blip>
          <a:srcRect/>
          <a:stretch/>
        </p:blipFill>
        <p:spPr>
          <a:xfrm>
            <a:off x="876188" y="3576475"/>
            <a:ext cx="1786574" cy="1004975"/>
          </a:xfrm>
          <a:prstGeom prst="rect">
            <a:avLst/>
          </a:prstGeom>
          <a:noFill/>
          <a:ln>
            <a:noFill/>
          </a:ln>
        </p:spPr>
      </p:pic>
      <p:pic>
        <p:nvPicPr>
          <p:cNvPr id="94" name="Google Shape;94;p6"/>
          <p:cNvPicPr preferRelativeResize="0"/>
          <p:nvPr/>
        </p:nvPicPr>
        <p:blipFill rotWithShape="1">
          <a:blip r:embed="rId4">
            <a:alphaModFix/>
          </a:blip>
          <a:srcRect/>
          <a:stretch/>
        </p:blipFill>
        <p:spPr>
          <a:xfrm>
            <a:off x="3596588" y="3576488"/>
            <a:ext cx="1786574" cy="1004945"/>
          </a:xfrm>
          <a:prstGeom prst="rect">
            <a:avLst/>
          </a:prstGeom>
          <a:noFill/>
          <a:ln>
            <a:noFill/>
          </a:ln>
        </p:spPr>
      </p:pic>
      <p:pic>
        <p:nvPicPr>
          <p:cNvPr id="95" name="Google Shape;95;p6"/>
          <p:cNvPicPr preferRelativeResize="0"/>
          <p:nvPr/>
        </p:nvPicPr>
        <p:blipFill rotWithShape="1">
          <a:blip r:embed="rId5">
            <a:alphaModFix/>
          </a:blip>
          <a:srcRect/>
          <a:stretch/>
        </p:blipFill>
        <p:spPr>
          <a:xfrm>
            <a:off x="6362875" y="3576475"/>
            <a:ext cx="1786646" cy="1004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99"/>
        <p:cNvGrpSpPr/>
        <p:nvPr/>
      </p:nvGrpSpPr>
      <p:grpSpPr>
        <a:xfrm>
          <a:off x="0" y="0"/>
          <a:ext cx="0" cy="0"/>
          <a:chOff x="0" y="0"/>
          <a:chExt cx="0" cy="0"/>
        </a:xfrm>
      </p:grpSpPr>
      <p:sp>
        <p:nvSpPr>
          <p:cNvPr id="100" name="Google Shape;100;p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Issue Investigation</a:t>
            </a:r>
            <a:endParaRPr/>
          </a:p>
        </p:txBody>
      </p:sp>
      <p:sp>
        <p:nvSpPr>
          <p:cNvPr id="101" name="Google Shape;101;p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SzPts val="1800"/>
              <a:buFont typeface="Proxima Nova Semibold"/>
              <a:buAutoNum type="arabicPeriod"/>
            </a:pPr>
            <a:r>
              <a:rPr lang="en"/>
              <a:t>Break into small groups and investigate [the CBP Issue you selected for this workshop - keep it locally relevant]</a:t>
            </a:r>
            <a:endParaRPr/>
          </a:p>
          <a:p>
            <a:pPr marL="457200" lvl="0" indent="-342900" algn="l" rtl="0">
              <a:lnSpc>
                <a:spcPct val="115000"/>
              </a:lnSpc>
              <a:spcBef>
                <a:spcPts val="0"/>
              </a:spcBef>
              <a:spcAft>
                <a:spcPts val="0"/>
              </a:spcAft>
              <a:buSzPts val="1800"/>
              <a:buAutoNum type="arabicPeriod"/>
            </a:pPr>
            <a:r>
              <a:rPr lang="en"/>
              <a:t>In your groups discuss…</a:t>
            </a:r>
            <a:endParaRPr/>
          </a:p>
          <a:p>
            <a:pPr marL="914400" lvl="1" indent="-317500" algn="l" rtl="0">
              <a:lnSpc>
                <a:spcPct val="100000"/>
              </a:lnSpc>
              <a:spcBef>
                <a:spcPts val="0"/>
              </a:spcBef>
              <a:spcAft>
                <a:spcPts val="0"/>
              </a:spcAft>
              <a:buSzPts val="1400"/>
              <a:buFont typeface="Proxima Nova Semibold"/>
              <a:buAutoNum type="alphaLcPeriod"/>
            </a:pPr>
            <a:r>
              <a:rPr lang="en">
                <a:latin typeface="Proxima Nova Semibold"/>
                <a:ea typeface="Proxima Nova Semibold"/>
                <a:cs typeface="Proxima Nova Semibold"/>
                <a:sym typeface="Proxima Nova Semibold"/>
              </a:rPr>
              <a:t>Why is this issue important and how does it impact the health of the Chesapeake Bay and the watershed?</a:t>
            </a:r>
            <a:endParaRPr>
              <a:latin typeface="Proxima Nova Semibold"/>
              <a:ea typeface="Proxima Nova Semibold"/>
              <a:cs typeface="Proxima Nova Semibold"/>
              <a:sym typeface="Proxima Nova Semibold"/>
            </a:endParaRPr>
          </a:p>
          <a:p>
            <a:pPr marL="914400" lvl="1" indent="-317500" algn="l" rtl="0">
              <a:lnSpc>
                <a:spcPct val="100000"/>
              </a:lnSpc>
              <a:spcBef>
                <a:spcPts val="0"/>
              </a:spcBef>
              <a:spcAft>
                <a:spcPts val="0"/>
              </a:spcAft>
              <a:buSzPts val="1400"/>
              <a:buFont typeface="Proxima Nova Semibold"/>
              <a:buAutoNum type="alphaLcPeriod"/>
            </a:pPr>
            <a:r>
              <a:rPr lang="en">
                <a:latin typeface="Proxima Nova Semibold"/>
                <a:ea typeface="Proxima Nova Semibold"/>
                <a:cs typeface="Proxima Nova Semibold"/>
                <a:sym typeface="Proxima Nova Semibold"/>
              </a:rPr>
              <a:t>How might this issue connect to your teaching standards? Where does it fit into the scope and sequence? The existing curriculum? Are there opportunities for interdisciplinary learning (social studies, language arts, math, art, reading)?</a:t>
            </a:r>
            <a:endParaRPr>
              <a:latin typeface="Proxima Nova Semibold"/>
              <a:ea typeface="Proxima Nova Semibold"/>
              <a:cs typeface="Proxima Nova Semibold"/>
              <a:sym typeface="Proxima Nova Semibold"/>
            </a:endParaRPr>
          </a:p>
          <a:p>
            <a:pPr marL="914400" lvl="1" indent="-317500" algn="l" rtl="0">
              <a:lnSpc>
                <a:spcPct val="100000"/>
              </a:lnSpc>
              <a:spcBef>
                <a:spcPts val="0"/>
              </a:spcBef>
              <a:spcAft>
                <a:spcPts val="0"/>
              </a:spcAft>
              <a:buSzPts val="1400"/>
              <a:buFont typeface="Proxima Nova Semibold"/>
              <a:buAutoNum type="alphaLcPeriod"/>
            </a:pPr>
            <a:r>
              <a:rPr lang="en">
                <a:latin typeface="Proxima Nova Semibold"/>
                <a:ea typeface="Proxima Nova Semibold"/>
                <a:cs typeface="Proxima Nova Semibold"/>
                <a:sym typeface="Proxima Nova Semibold"/>
              </a:rPr>
              <a:t>Does this issue provide an actionable opportunity for students? How can students help advance some of the solutions that you explored on the issue page?</a:t>
            </a:r>
            <a:endParaRPr>
              <a:latin typeface="Proxima Nova Semibold"/>
              <a:ea typeface="Proxima Nova Semibold"/>
              <a:cs typeface="Proxima Nova Semibold"/>
              <a:sym typeface="Proxima Nova Semibold"/>
            </a:endParaRPr>
          </a:p>
          <a:p>
            <a:pPr marL="457200" lvl="0" indent="-342900" algn="l" rtl="0">
              <a:lnSpc>
                <a:spcPct val="100000"/>
              </a:lnSpc>
              <a:spcBef>
                <a:spcPts val="0"/>
              </a:spcBef>
              <a:spcAft>
                <a:spcPts val="0"/>
              </a:spcAft>
              <a:buSzPts val="1800"/>
              <a:buFont typeface="Proxima Nova Semibold"/>
              <a:buAutoNum type="arabicPeriod"/>
            </a:pPr>
            <a:r>
              <a:rPr lang="en"/>
              <a:t>Let’s go outside!</a:t>
            </a:r>
            <a:endParaRPr>
              <a:latin typeface="Proxima Nova Semibold"/>
              <a:ea typeface="Proxima Nova Semibold"/>
              <a:cs typeface="Proxima Nova Semibold"/>
              <a:sym typeface="Proxima Nova Semibold"/>
            </a:endParaRPr>
          </a:p>
        </p:txBody>
      </p:sp>
      <p:pic>
        <p:nvPicPr>
          <p:cNvPr id="102" name="Google Shape;102;p7"/>
          <p:cNvPicPr preferRelativeResize="0"/>
          <p:nvPr/>
        </p:nvPicPr>
        <p:blipFill rotWithShape="1">
          <a:blip r:embed="rId3">
            <a:alphaModFix/>
          </a:blip>
          <a:srcRect/>
          <a:stretch/>
        </p:blipFill>
        <p:spPr>
          <a:xfrm>
            <a:off x="7045713" y="3947725"/>
            <a:ext cx="1786574" cy="1004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06"/>
        <p:cNvGrpSpPr/>
        <p:nvPr/>
      </p:nvGrpSpPr>
      <p:grpSpPr>
        <a:xfrm>
          <a:off x="0" y="0"/>
          <a:ext cx="0" cy="0"/>
          <a:chOff x="0" y="0"/>
          <a:chExt cx="0" cy="0"/>
        </a:xfrm>
      </p:grpSpPr>
      <p:sp>
        <p:nvSpPr>
          <p:cNvPr id="107" name="Google Shape;107;p8"/>
          <p:cNvSpPr txBox="1">
            <a:spLocks noGrp="1"/>
          </p:cNvSpPr>
          <p:nvPr>
            <p:ph type="ctrTitle"/>
          </p:nvPr>
        </p:nvSpPr>
        <p:spPr>
          <a:xfrm>
            <a:off x="311700" y="300275"/>
            <a:ext cx="8520600" cy="7926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5200"/>
              <a:buNone/>
            </a:pPr>
            <a:r>
              <a:rPr lang="en"/>
              <a:t>Driving Question</a:t>
            </a:r>
            <a:endParaRPr/>
          </a:p>
        </p:txBody>
      </p:sp>
      <p:sp>
        <p:nvSpPr>
          <p:cNvPr id="108" name="Google Shape;108;p8"/>
          <p:cNvSpPr txBox="1">
            <a:spLocks noGrp="1"/>
          </p:cNvSpPr>
          <p:nvPr>
            <p:ph type="subTitle" idx="1"/>
          </p:nvPr>
        </p:nvSpPr>
        <p:spPr>
          <a:xfrm>
            <a:off x="311700" y="1092875"/>
            <a:ext cx="8520600" cy="15159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How do my actions play a role in our changing climate?</a:t>
            </a:r>
            <a:endParaRPr/>
          </a:p>
          <a:p>
            <a:pPr marL="0" lvl="0" indent="0" algn="l" rtl="0">
              <a:lnSpc>
                <a:spcPct val="115000"/>
              </a:lnSpc>
              <a:spcBef>
                <a:spcPts val="0"/>
              </a:spcBef>
              <a:spcAft>
                <a:spcPts val="0"/>
              </a:spcAft>
              <a:buSzPts val="2800"/>
              <a:buNone/>
            </a:pPr>
            <a:endParaRPr b="1">
              <a:solidFill>
                <a:srgbClr val="000000"/>
              </a:solidFill>
              <a:latin typeface="Proxima Nova"/>
              <a:ea typeface="Proxima Nova"/>
              <a:cs typeface="Proxima Nova"/>
              <a:sym typeface="Proxima Nova"/>
            </a:endParaRPr>
          </a:p>
        </p:txBody>
      </p:sp>
      <p:sp>
        <p:nvSpPr>
          <p:cNvPr id="109" name="Google Shape;109;p8"/>
          <p:cNvSpPr txBox="1">
            <a:spLocks noGrp="1"/>
          </p:cNvSpPr>
          <p:nvPr>
            <p:ph type="subTitle" idx="1"/>
          </p:nvPr>
        </p:nvSpPr>
        <p:spPr>
          <a:xfrm>
            <a:off x="359250" y="2608863"/>
            <a:ext cx="8520600" cy="792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sz="1800"/>
              <a:t>Standards/Learning Objectives/Curriculum </a:t>
            </a:r>
            <a:endParaRPr sz="1800"/>
          </a:p>
        </p:txBody>
      </p:sp>
      <p:pic>
        <p:nvPicPr>
          <p:cNvPr id="110" name="Google Shape;110;p8"/>
          <p:cNvPicPr preferRelativeResize="0"/>
          <p:nvPr/>
        </p:nvPicPr>
        <p:blipFill rotWithShape="1">
          <a:blip r:embed="rId3">
            <a:alphaModFix/>
          </a:blip>
          <a:srcRect/>
          <a:stretch/>
        </p:blipFill>
        <p:spPr>
          <a:xfrm>
            <a:off x="7045713" y="3947725"/>
            <a:ext cx="1786574" cy="1004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B7ABF"/>
        </a:solidFill>
        <a:effectLst/>
      </p:bgPr>
    </p:bg>
    <p:spTree>
      <p:nvGrpSpPr>
        <p:cNvPr id="1" name="Shape 114"/>
        <p:cNvGrpSpPr/>
        <p:nvPr/>
      </p:nvGrpSpPr>
      <p:grpSpPr>
        <a:xfrm>
          <a:off x="0" y="0"/>
          <a:ext cx="0" cy="0"/>
          <a:chOff x="0" y="0"/>
          <a:chExt cx="0" cy="0"/>
        </a:xfrm>
      </p:grpSpPr>
      <p:pic>
        <p:nvPicPr>
          <p:cNvPr id="115" name="Google Shape;115;p9"/>
          <p:cNvPicPr preferRelativeResize="0"/>
          <p:nvPr/>
        </p:nvPicPr>
        <p:blipFill rotWithShape="1">
          <a:blip r:embed="rId3">
            <a:alphaModFix/>
          </a:blip>
          <a:srcRect/>
          <a:stretch/>
        </p:blipFill>
        <p:spPr>
          <a:xfrm>
            <a:off x="894275" y="162825"/>
            <a:ext cx="7208801" cy="4817850"/>
          </a:xfrm>
          <a:prstGeom prst="rect">
            <a:avLst/>
          </a:prstGeom>
          <a:noFill/>
          <a:ln>
            <a:noFill/>
          </a:ln>
        </p:spPr>
      </p:pic>
    </p:spTree>
  </p:cSld>
  <p:clrMapOvr>
    <a:masterClrMapping/>
  </p:clrMapOvr>
</p:sld>
</file>

<file path=ppt/theme/theme1.xml><?xml version="1.0" encoding="utf-8"?>
<a:theme xmlns:a="http://schemas.openxmlformats.org/drawingml/2006/main" name="MWEE">
  <a:themeElements>
    <a:clrScheme name="Simple Light">
      <a:dk1>
        <a:srgbClr val="FFFFFF"/>
      </a:dk1>
      <a:lt1>
        <a:srgbClr val="039BE5"/>
      </a:lt1>
      <a:dk2>
        <a:srgbClr val="404040"/>
      </a:dk2>
      <a:lt2>
        <a:srgbClr val="EEEEEE"/>
      </a:lt2>
      <a:accent1>
        <a:srgbClr val="FF791A"/>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680</Words>
  <Application>Microsoft Office PowerPoint</Application>
  <PresentationFormat>On-screen Show (16:9)</PresentationFormat>
  <Paragraphs>89</Paragraphs>
  <Slides>26</Slides>
  <Notes>26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Proxima Nova Semibold</vt:lpstr>
      <vt:lpstr>Proxima Nova</vt:lpstr>
      <vt:lpstr>Proxima Nova Extrabold</vt:lpstr>
      <vt:lpstr>MWEE</vt:lpstr>
      <vt:lpstr>Curriculum Anchor</vt:lpstr>
      <vt:lpstr>Activity 1</vt:lpstr>
      <vt:lpstr>Learn the Issues from </vt:lpstr>
      <vt:lpstr>Learn the Issues from </vt:lpstr>
      <vt:lpstr>Activity 2</vt:lpstr>
      <vt:lpstr>SIDE NOTE - Workshop logistics</vt:lpstr>
      <vt:lpstr>Issue Investigation</vt:lpstr>
      <vt:lpstr>Driving Question</vt:lpstr>
      <vt:lpstr>PowerPoint Presentation</vt:lpstr>
      <vt:lpstr>PowerPoint Presentation</vt:lpstr>
      <vt:lpstr>Driving Question - Refined</vt:lpstr>
      <vt:lpstr>PowerPoint Presentation</vt:lpstr>
      <vt:lpstr>Supporting Questions Brainstorming</vt:lpstr>
      <vt:lpstr>Supporting questions</vt:lpstr>
      <vt:lpstr>PowerPoint Presentation</vt:lpstr>
      <vt:lpstr>PowerPoint Presentation</vt:lpstr>
      <vt:lpstr>Activity 3</vt:lpstr>
      <vt:lpstr>PowerPoint Presentation</vt:lpstr>
      <vt:lpstr>How to achieve meaningful action</vt:lpstr>
      <vt:lpstr>Activity 4</vt:lpstr>
      <vt:lpstr>ShoreRivers + Dorchester &amp; Talbot County 3rd Grade </vt:lpstr>
      <vt:lpstr>Activity 5</vt:lpstr>
      <vt:lpstr>Start planning your MWEE!</vt:lpstr>
      <vt:lpstr>Additional Resources</vt:lpstr>
      <vt:lpstr>Policies and Practices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Curriculum Anchor</dc:title>
  <dc:creator>Krysta.Hougen</dc:creator>
  <cp:lastModifiedBy>Krysta.Hougen</cp:lastModifiedBy>
  <cp:revision>1</cp:revision>
  <dcterms:modified xsi:type="dcterms:W3CDTF">2025-04-22T13:50:22Z</dcterms:modified>
</cp:coreProperties>
</file>