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embeddedFontLst>
    <p:embeddedFont>
      <p:font typeface="Proxima Nova Extrabold" panose="020B0604020202020204" charset="0"/>
      <p:bold r:id="rId29"/>
    </p:embeddedFont>
    <p:embeddedFont>
      <p:font typeface="Proxima Nova Semibold" panose="020B0604020202020204" charset="0"/>
      <p:regular r:id="rId30"/>
      <p:bold r:id="rId31"/>
      <p:boldItalic r:id="rId32"/>
    </p:embeddedFont>
    <p:embeddedFont>
      <p:font typeface="Calibri" panose="020F0502020204030204" pitchFamily="34" charset="0"/>
      <p:regular r:id="rId33"/>
      <p:bold r:id="rId34"/>
      <p:italic r:id="rId35"/>
      <p:boldItalic r:id="rId36"/>
    </p:embeddedFont>
    <p:embeddedFont>
      <p:font typeface="Proxima Nova" panose="020B060402020202020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jUJFmwWMn7ViulkUojjbSqZjfts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198"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Font typeface="Proxima Nova Extrabold"/>
              <a:buNone/>
              <a:defRPr sz="52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Font typeface="Proxima Nova Semibold"/>
              <a:buNone/>
              <a:defRPr sz="2800">
                <a:latin typeface="Proxima Nova Semibold"/>
                <a:ea typeface="Proxima Nova Semibold"/>
                <a:cs typeface="Proxima Nova Semibold"/>
                <a:sym typeface="Proxima Nova Semibold"/>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3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
        <p:cNvGrpSpPr/>
        <p:nvPr/>
      </p:nvGrpSpPr>
      <p:grpSpPr>
        <a:xfrm>
          <a:off x="0" y="0"/>
          <a:ext cx="0" cy="0"/>
          <a:chOff x="0" y="0"/>
          <a:chExt cx="0" cy="0"/>
        </a:xfrm>
      </p:grpSpPr>
      <p:sp>
        <p:nvSpPr>
          <p:cNvPr id="14" name="Google Shape;14;p3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3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6" name="Google Shape;16;p3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7" name="Google Shape;17;p3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8" name="Google Shape;18;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3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3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Font typeface="Proxima Nova Semibold"/>
              <a:buChar char="●"/>
              <a:defRPr>
                <a:latin typeface="Proxima Nova Semibold"/>
                <a:ea typeface="Proxima Nova Semibold"/>
                <a:cs typeface="Proxima Nova Semibold"/>
                <a:sym typeface="Proxima Nova Semibold"/>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2" name="Google Shape;22;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3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3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Font typeface="Proxima Nova Extrabold"/>
              <a:buNone/>
              <a:defRPr sz="36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8" name="Google Shape;28;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3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3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3" name="Google Shape;33;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35"/>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6" name="Google Shape;36;p35"/>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8"/>
        <p:cNvGrpSpPr/>
        <p:nvPr/>
      </p:nvGrpSpPr>
      <p:grpSpPr>
        <a:xfrm>
          <a:off x="0" y="0"/>
          <a:ext cx="0" cy="0"/>
          <a:chOff x="0" y="0"/>
          <a:chExt cx="0" cy="0"/>
        </a:xfrm>
      </p:grpSpPr>
      <p:sp>
        <p:nvSpPr>
          <p:cNvPr id="39" name="Google Shape;39;p36"/>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0" name="Google Shape;40;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3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Proxima Nova Semibold"/>
              <a:buNone/>
              <a:defRPr sz="2800" b="0" i="0" u="none" strike="noStrike" cap="none">
                <a:solidFill>
                  <a:schemeClr val="dk1"/>
                </a:solidFill>
                <a:latin typeface="Proxima Nova Semibold"/>
                <a:ea typeface="Proxima Nova Semibold"/>
                <a:cs typeface="Proxima Nova Semibold"/>
                <a:sym typeface="Proxima Nova Semibol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Proxima Nova"/>
              <a:buChar char="●"/>
              <a:defRPr sz="1800" b="0" i="0" u="none" strike="noStrike" cap="none">
                <a:solidFill>
                  <a:schemeClr val="dk2"/>
                </a:solidFill>
                <a:latin typeface="Proxima Nova"/>
                <a:ea typeface="Proxima Nova"/>
                <a:cs typeface="Proxima Nova"/>
                <a:sym typeface="Proxima Nova"/>
              </a:defRPr>
            </a:lvl1pPr>
            <a:lvl2pPr marL="914400" marR="0" lvl="1"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2pPr>
            <a:lvl3pPr marL="1371600" marR="0" lvl="2"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3pPr>
            <a:lvl4pPr marL="1828800" marR="0" lvl="3"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4pPr>
            <a:lvl5pPr marL="2286000" marR="0" lvl="4"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5pPr>
            <a:lvl6pPr marL="2743200" marR="0" lvl="5"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6pPr>
            <a:lvl7pPr marL="3200400" marR="0" lvl="6"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7pPr>
            <a:lvl8pPr marL="3657600" marR="0" lvl="7"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8pPr>
            <a:lvl9pPr marL="4114800" marR="0" lvl="8" indent="-317500" algn="l" rtl="0">
              <a:lnSpc>
                <a:spcPct val="115000"/>
              </a:lnSpc>
              <a:spcBef>
                <a:spcPts val="1600"/>
              </a:spcBef>
              <a:spcAft>
                <a:spcPts val="160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9pPr>
          </a:lstStyle>
          <a:p>
            <a:endParaRPr/>
          </a:p>
        </p:txBody>
      </p:sp>
      <p:sp>
        <p:nvSpPr>
          <p:cNvPr id="8" name="Google Shape;8;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ww.chemedx.org/article/implementing-claim-evidence-reasoning-framework-chemistry-classro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Informed Action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16"/>
        <p:cNvGrpSpPr/>
        <p:nvPr/>
      </p:nvGrpSpPr>
      <p:grpSpPr>
        <a:xfrm>
          <a:off x="0" y="0"/>
          <a:ext cx="0" cy="0"/>
          <a:chOff x="0" y="0"/>
          <a:chExt cx="0" cy="0"/>
        </a:xfrm>
      </p:grpSpPr>
      <p:sp>
        <p:nvSpPr>
          <p:cNvPr id="117" name="Google Shape;117;p11"/>
          <p:cNvSpPr txBox="1">
            <a:spLocks noGrp="1"/>
          </p:cNvSpPr>
          <p:nvPr>
            <p:ph type="body" idx="2"/>
          </p:nvPr>
        </p:nvSpPr>
        <p:spPr>
          <a:xfrm>
            <a:off x="4939500" y="280175"/>
            <a:ext cx="3837000" cy="4436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was your experience of first thinking of projects on your own? </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did your ideas compare to others? </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Do you think this method would work with your students?</a:t>
            </a:r>
            <a:endParaRPr sz="2400">
              <a:latin typeface="Proxima Nova Semibold"/>
              <a:ea typeface="Proxima Nova Semibold"/>
              <a:cs typeface="Proxima Nova Semibold"/>
              <a:sym typeface="Proxima Nova Semibold"/>
            </a:endParaRPr>
          </a:p>
        </p:txBody>
      </p:sp>
      <p:pic>
        <p:nvPicPr>
          <p:cNvPr id="118" name="Google Shape;118;p11"/>
          <p:cNvPicPr preferRelativeResize="0"/>
          <p:nvPr/>
        </p:nvPicPr>
        <p:blipFill>
          <a:blip r:embed="rId3">
            <a:alphaModFix/>
          </a:blip>
          <a:stretch>
            <a:fillRect/>
          </a:stretch>
        </p:blipFill>
        <p:spPr>
          <a:xfrm>
            <a:off x="529451" y="789026"/>
            <a:ext cx="3565450" cy="3565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22"/>
        <p:cNvGrpSpPr/>
        <p:nvPr/>
      </p:nvGrpSpPr>
      <p:grpSpPr>
        <a:xfrm>
          <a:off x="0" y="0"/>
          <a:ext cx="0" cy="0"/>
          <a:chOff x="0" y="0"/>
          <a:chExt cx="0" cy="0"/>
        </a:xfrm>
      </p:grpSpPr>
      <p:sp>
        <p:nvSpPr>
          <p:cNvPr id="123" name="Google Shape;123;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Modeling Action throughout the MWEE</a:t>
            </a:r>
            <a:endParaRPr/>
          </a:p>
        </p:txBody>
      </p:sp>
      <p:pic>
        <p:nvPicPr>
          <p:cNvPr id="124" name="Google Shape;124;p12"/>
          <p:cNvPicPr preferRelativeResize="0"/>
          <p:nvPr/>
        </p:nvPicPr>
        <p:blipFill rotWithShape="1">
          <a:blip r:embed="rId3">
            <a:alphaModFix/>
          </a:blip>
          <a:srcRect/>
          <a:stretch/>
        </p:blipFill>
        <p:spPr>
          <a:xfrm>
            <a:off x="152400" y="1286925"/>
            <a:ext cx="8839207" cy="3415148"/>
          </a:xfrm>
          <a:prstGeom prst="rect">
            <a:avLst/>
          </a:prstGeom>
          <a:noFill/>
          <a:ln w="9525" cap="flat" cmpd="sng">
            <a:solidFill>
              <a:srgbClr val="595959"/>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28"/>
        <p:cNvGrpSpPr/>
        <p:nvPr/>
      </p:nvGrpSpPr>
      <p:grpSpPr>
        <a:xfrm>
          <a:off x="0" y="0"/>
          <a:ext cx="0" cy="0"/>
          <a:chOff x="0" y="0"/>
          <a:chExt cx="0" cy="0"/>
        </a:xfrm>
      </p:grpSpPr>
      <p:sp>
        <p:nvSpPr>
          <p:cNvPr id="129" name="Google Shape;129;p13"/>
          <p:cNvSpPr/>
          <p:nvPr/>
        </p:nvSpPr>
        <p:spPr>
          <a:xfrm>
            <a:off x="224850" y="13707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13"/>
          <p:cNvSpPr/>
          <p:nvPr/>
        </p:nvSpPr>
        <p:spPr>
          <a:xfrm>
            <a:off x="1978950" y="13692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13"/>
          <p:cNvSpPr/>
          <p:nvPr/>
        </p:nvSpPr>
        <p:spPr>
          <a:xfrm>
            <a:off x="7241250" y="143200"/>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13"/>
          <p:cNvSpPr/>
          <p:nvPr/>
        </p:nvSpPr>
        <p:spPr>
          <a:xfrm>
            <a:off x="5487150" y="143225"/>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13"/>
          <p:cNvSpPr/>
          <p:nvPr/>
        </p:nvSpPr>
        <p:spPr>
          <a:xfrm>
            <a:off x="3733050" y="136900"/>
            <a:ext cx="1677900" cy="35934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13"/>
          <p:cNvSpPr txBox="1">
            <a:spLocks noGrp="1"/>
          </p:cNvSpPr>
          <p:nvPr>
            <p:ph type="subTitle" idx="4294967295"/>
          </p:nvPr>
        </p:nvSpPr>
        <p:spPr>
          <a:xfrm>
            <a:off x="305250" y="143225"/>
            <a:ext cx="15171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1</a:t>
            </a:r>
            <a:endParaRPr sz="1600" b="1" i="0" u="none" strike="noStrike" cap="none">
              <a:solidFill>
                <a:schemeClr val="dk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Explore the prevalence of plastics and plastic waste in everyday life. Investigate issues about per-capita consumption and disposal of plastic and consider </a:t>
            </a:r>
            <a:r>
              <a:rPr lang="en" sz="1300" b="0" i="0" u="none" strike="noStrike" cap="none">
                <a:solidFill>
                  <a:schemeClr val="dk2"/>
                </a:solidFill>
                <a:latin typeface="Calibri"/>
                <a:ea typeface="Calibri"/>
                <a:cs typeface="Calibri"/>
                <a:sym typeface="Calibri"/>
              </a:rPr>
              <a:t>alternative choices.</a:t>
            </a:r>
            <a:endParaRPr sz="1300" b="0" i="0" u="none" strike="noStrike" cap="none">
              <a:solidFill>
                <a:schemeClr val="dk2"/>
              </a:solidFill>
              <a:latin typeface="Calibri"/>
              <a:ea typeface="Calibri"/>
              <a:cs typeface="Calibri"/>
              <a:sym typeface="Calibri"/>
            </a:endParaRPr>
          </a:p>
        </p:txBody>
      </p:sp>
      <p:sp>
        <p:nvSpPr>
          <p:cNvPr id="135" name="Google Shape;135;p13"/>
          <p:cNvSpPr txBox="1">
            <a:spLocks noGrp="1"/>
          </p:cNvSpPr>
          <p:nvPr>
            <p:ph type="subTitle" idx="4294967295"/>
          </p:nvPr>
        </p:nvSpPr>
        <p:spPr>
          <a:xfrm>
            <a:off x="1978950" y="143225"/>
            <a:ext cx="16779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2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Understand plastics as synthetic materials and explore the properties of plastic that have positive and negative impacts on the environment and society.</a:t>
            </a:r>
            <a:endParaRPr sz="1300" b="0" i="0" u="none" strike="noStrike" cap="none">
              <a:solidFill>
                <a:schemeClr val="dk2"/>
              </a:solidFill>
              <a:latin typeface="Proxima Nova"/>
              <a:ea typeface="Proxima Nova"/>
              <a:cs typeface="Proxima Nova"/>
              <a:sym typeface="Proxima Nova"/>
            </a:endParaRPr>
          </a:p>
        </p:txBody>
      </p:sp>
      <p:sp>
        <p:nvSpPr>
          <p:cNvPr id="136" name="Google Shape;136;p13"/>
          <p:cNvSpPr txBox="1">
            <a:spLocks noGrp="1"/>
          </p:cNvSpPr>
          <p:nvPr>
            <p:ph type="subTitle" idx="4294967295"/>
          </p:nvPr>
        </p:nvSpPr>
        <p:spPr>
          <a:xfrm>
            <a:off x="3733050" y="137075"/>
            <a:ext cx="1677900" cy="359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3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Investigate the properties of plastic that allow it to  move into waterways. Engage in outdoor field investigations to determine how runoff will move across surfaces and collect data about plastic pollution found in their local communities.</a:t>
            </a:r>
            <a:endParaRPr sz="1300" b="0" i="0" u="none" strike="noStrike" cap="none">
              <a:solidFill>
                <a:schemeClr val="dk2"/>
              </a:solidFill>
              <a:latin typeface="Proxima Nova"/>
              <a:ea typeface="Proxima Nova"/>
              <a:cs typeface="Proxima Nova"/>
              <a:sym typeface="Proxima Nova"/>
            </a:endParaRPr>
          </a:p>
        </p:txBody>
      </p:sp>
      <p:sp>
        <p:nvSpPr>
          <p:cNvPr id="137" name="Google Shape;137;p13"/>
          <p:cNvSpPr txBox="1">
            <a:spLocks noGrp="1"/>
          </p:cNvSpPr>
          <p:nvPr>
            <p:ph type="subTitle" idx="4294967295"/>
          </p:nvPr>
        </p:nvSpPr>
        <p:spPr>
          <a:xfrm>
            <a:off x="5567550" y="143225"/>
            <a:ext cx="1517100" cy="2787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4</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160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Investigate how plastic pollution disrupts elements of an ecosystem and/or affects organisms.</a:t>
            </a:r>
            <a:endParaRPr sz="1300" b="0" i="0" u="none" strike="noStrike" cap="none">
              <a:solidFill>
                <a:schemeClr val="dk2"/>
              </a:solidFill>
              <a:latin typeface="Proxima Nova"/>
              <a:ea typeface="Proxima Nova"/>
              <a:cs typeface="Proxima Nova"/>
              <a:sym typeface="Proxima Nova"/>
            </a:endParaRPr>
          </a:p>
        </p:txBody>
      </p:sp>
      <p:sp>
        <p:nvSpPr>
          <p:cNvPr id="138" name="Google Shape;138;p13"/>
          <p:cNvSpPr txBox="1">
            <a:spLocks noGrp="1"/>
          </p:cNvSpPr>
          <p:nvPr>
            <p:ph type="subTitle" idx="4294967295"/>
          </p:nvPr>
        </p:nvSpPr>
        <p:spPr>
          <a:xfrm>
            <a:off x="7321650" y="143200"/>
            <a:ext cx="1517100" cy="347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600" b="1" i="0" u="none" strike="noStrike" cap="none">
                <a:solidFill>
                  <a:schemeClr val="lt1"/>
                </a:solidFill>
                <a:latin typeface="Proxima Nova"/>
                <a:ea typeface="Proxima Nova"/>
                <a:cs typeface="Proxima Nova"/>
                <a:sym typeface="Proxima Nova"/>
              </a:rPr>
              <a:t>LESSON 5 </a:t>
            </a:r>
            <a:endParaRPr sz="1600" b="1" i="0" u="none" strike="noStrike" cap="none">
              <a:solidFill>
                <a:schemeClr val="lt1"/>
              </a:solidFill>
              <a:latin typeface="Proxima Nova"/>
              <a:ea typeface="Proxima Nova"/>
              <a:cs typeface="Proxima Nova"/>
              <a:sym typeface="Proxima Nova"/>
            </a:endParaRPr>
          </a:p>
          <a:p>
            <a:pPr marL="0" marR="0" lvl="0" indent="0" algn="l" rtl="0">
              <a:lnSpc>
                <a:spcPct val="100000"/>
              </a:lnSpc>
              <a:spcBef>
                <a:spcPts val="1600"/>
              </a:spcBef>
              <a:spcAft>
                <a:spcPts val="0"/>
              </a:spcAft>
              <a:buClr>
                <a:schemeClr val="dk2"/>
              </a:buClr>
              <a:buSzPts val="1800"/>
              <a:buFont typeface="Proxima Nova"/>
              <a:buNone/>
            </a:pPr>
            <a:r>
              <a:rPr lang="en" sz="1300" b="0" i="0" u="none" strike="noStrike" cap="none">
                <a:solidFill>
                  <a:schemeClr val="dk2"/>
                </a:solidFill>
                <a:latin typeface="Proxima Nova"/>
                <a:ea typeface="Proxima Nova"/>
                <a:cs typeface="Proxima Nova"/>
                <a:sym typeface="Proxima Nova"/>
              </a:rPr>
              <a:t>Reflect on the first 4 lessons. What are the big issues? What actions have we engaged in? What is a collective action that our class engage in that will make a measurable difference in this issue? </a:t>
            </a:r>
            <a:endParaRPr sz="1300" b="0" i="0" u="none" strike="noStrike" cap="none">
              <a:solidFill>
                <a:schemeClr val="dk2"/>
              </a:solidFill>
              <a:latin typeface="Proxima Nova"/>
              <a:ea typeface="Proxima Nova"/>
              <a:cs typeface="Proxima Nova"/>
              <a:sym typeface="Proxima Nova"/>
            </a:endParaRPr>
          </a:p>
          <a:p>
            <a:pPr marL="0" marR="0" lvl="0" indent="0" algn="l" rtl="0">
              <a:lnSpc>
                <a:spcPct val="115000"/>
              </a:lnSpc>
              <a:spcBef>
                <a:spcPts val="1600"/>
              </a:spcBef>
              <a:spcAft>
                <a:spcPts val="1600"/>
              </a:spcAft>
              <a:buClr>
                <a:schemeClr val="dk2"/>
              </a:buClr>
              <a:buSzPts val="1800"/>
              <a:buFont typeface="Proxima Nova"/>
              <a:buNone/>
            </a:pPr>
            <a:endParaRPr sz="1400" b="0" i="0" u="none" strike="noStrike" cap="none">
              <a:solidFill>
                <a:schemeClr val="accent5"/>
              </a:solidFill>
              <a:latin typeface="Calibri"/>
              <a:ea typeface="Calibri"/>
              <a:cs typeface="Calibri"/>
              <a:sym typeface="Calibri"/>
            </a:endParaRPr>
          </a:p>
        </p:txBody>
      </p:sp>
      <p:sp>
        <p:nvSpPr>
          <p:cNvPr id="139" name="Google Shape;139;p13"/>
          <p:cNvSpPr/>
          <p:nvPr/>
        </p:nvSpPr>
        <p:spPr>
          <a:xfrm>
            <a:off x="224850" y="3836175"/>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3"/>
          <p:cNvSpPr/>
          <p:nvPr/>
        </p:nvSpPr>
        <p:spPr>
          <a:xfrm>
            <a:off x="37330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13"/>
          <p:cNvSpPr/>
          <p:nvPr/>
        </p:nvSpPr>
        <p:spPr>
          <a:xfrm>
            <a:off x="19789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13"/>
          <p:cNvSpPr/>
          <p:nvPr/>
        </p:nvSpPr>
        <p:spPr>
          <a:xfrm>
            <a:off x="5487150" y="383620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3"/>
          <p:cNvSpPr txBox="1">
            <a:spLocks noGrp="1"/>
          </p:cNvSpPr>
          <p:nvPr>
            <p:ph type="subTitle" idx="4294967295"/>
          </p:nvPr>
        </p:nvSpPr>
        <p:spPr>
          <a:xfrm>
            <a:off x="224850" y="3836175"/>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Engage communities with public service announcements.</a:t>
            </a:r>
            <a:endParaRPr sz="1200" b="0" i="0" u="none" strike="noStrike" cap="none">
              <a:solidFill>
                <a:schemeClr val="dk2"/>
              </a:solidFill>
              <a:latin typeface="Proxima Nova"/>
              <a:ea typeface="Proxima Nova"/>
              <a:cs typeface="Proxima Nova"/>
              <a:sym typeface="Proxima Nova"/>
            </a:endParaRPr>
          </a:p>
        </p:txBody>
      </p:sp>
      <p:sp>
        <p:nvSpPr>
          <p:cNvPr id="144" name="Google Shape;144;p13"/>
          <p:cNvSpPr txBox="1">
            <a:spLocks noGrp="1"/>
          </p:cNvSpPr>
          <p:nvPr>
            <p:ph type="subTitle" idx="4294967295"/>
          </p:nvPr>
        </p:nvSpPr>
        <p:spPr>
          <a:xfrm>
            <a:off x="1978950" y="3836200"/>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Design/administer a plastic use survey for the school</a:t>
            </a:r>
            <a:endParaRPr sz="1200" b="0" i="0" u="none" strike="noStrike" cap="none">
              <a:solidFill>
                <a:schemeClr val="dk2"/>
              </a:solidFill>
              <a:latin typeface="Proxima Nova"/>
              <a:ea typeface="Proxima Nova"/>
              <a:cs typeface="Proxima Nova"/>
              <a:sym typeface="Proxima Nova"/>
            </a:endParaRPr>
          </a:p>
        </p:txBody>
      </p:sp>
      <p:sp>
        <p:nvSpPr>
          <p:cNvPr id="145" name="Google Shape;145;p13"/>
          <p:cNvSpPr txBox="1">
            <a:spLocks noGrp="1"/>
          </p:cNvSpPr>
          <p:nvPr>
            <p:ph type="subTitle" idx="4294967295"/>
          </p:nvPr>
        </p:nvSpPr>
        <p:spPr>
          <a:xfrm>
            <a:off x="3733050" y="3836200"/>
            <a:ext cx="1677900" cy="1132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Create an infographic to educate the public on plastic issues</a:t>
            </a:r>
            <a:endParaRPr sz="1200" b="0" i="0" u="none" strike="noStrike" cap="none">
              <a:solidFill>
                <a:schemeClr val="dk2"/>
              </a:solidFill>
              <a:latin typeface="Proxima Nova"/>
              <a:ea typeface="Proxima Nova"/>
              <a:cs typeface="Proxima Nova"/>
              <a:sym typeface="Proxima Nova"/>
            </a:endParaRPr>
          </a:p>
        </p:txBody>
      </p:sp>
      <p:sp>
        <p:nvSpPr>
          <p:cNvPr id="146" name="Google Shape;146;p13"/>
          <p:cNvSpPr txBox="1">
            <a:spLocks noGrp="1"/>
          </p:cNvSpPr>
          <p:nvPr>
            <p:ph type="subTitle" idx="4294967295"/>
          </p:nvPr>
        </p:nvSpPr>
        <p:spPr>
          <a:xfrm>
            <a:off x="5527350" y="3836200"/>
            <a:ext cx="1677900" cy="1146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Proxima Nova"/>
              <a:buNone/>
            </a:pPr>
            <a:r>
              <a:rPr lang="en" sz="1300" b="0" i="0" u="none" strike="noStrike" cap="none">
                <a:solidFill>
                  <a:schemeClr val="lt1"/>
                </a:solidFill>
                <a:latin typeface="Proxima Nova Semibold"/>
                <a:ea typeface="Proxima Nova Semibold"/>
                <a:cs typeface="Proxima Nova Semibold"/>
                <a:sym typeface="Proxima Nova Semibold"/>
              </a:rPr>
              <a:t>MODELED ACTION</a:t>
            </a:r>
            <a:endParaRPr sz="1300" b="0" i="0" u="none" strike="noStrike" cap="none">
              <a:solidFill>
                <a:schemeClr val="lt1"/>
              </a:solidFill>
              <a:latin typeface="Proxima Nova Semibold"/>
              <a:ea typeface="Proxima Nova Semibold"/>
              <a:cs typeface="Proxima Nova Semibold"/>
              <a:sym typeface="Proxima Nova Semibold"/>
            </a:endParaRPr>
          </a:p>
          <a:p>
            <a:pPr marL="0" marR="0" lvl="0" indent="0" algn="l" rtl="0">
              <a:lnSpc>
                <a:spcPct val="100000"/>
              </a:lnSpc>
              <a:spcBef>
                <a:spcPts val="1600"/>
              </a:spcBef>
              <a:spcAft>
                <a:spcPts val="1600"/>
              </a:spcAft>
              <a:buClr>
                <a:schemeClr val="dk2"/>
              </a:buClr>
              <a:buSzPts val="1800"/>
              <a:buFont typeface="Proxima Nova"/>
              <a:buNone/>
            </a:pPr>
            <a:r>
              <a:rPr lang="en" sz="1200" b="0" i="0" u="none" strike="noStrike" cap="none">
                <a:solidFill>
                  <a:schemeClr val="dk2"/>
                </a:solidFill>
                <a:latin typeface="Proxima Nova"/>
                <a:ea typeface="Proxima Nova"/>
                <a:cs typeface="Proxima Nova"/>
                <a:sym typeface="Proxima Nova"/>
              </a:rPr>
              <a:t>Participate in a personal or class pledge</a:t>
            </a:r>
            <a:endParaRPr sz="1200" b="0" i="0" u="none" strike="noStrike" cap="none">
              <a:solidFill>
                <a:schemeClr val="dk2"/>
              </a:solidFill>
              <a:latin typeface="Proxima Nova"/>
              <a:ea typeface="Proxima Nova"/>
              <a:cs typeface="Proxima Nova"/>
              <a:sym typeface="Proxima Nova"/>
            </a:endParaRPr>
          </a:p>
        </p:txBody>
      </p:sp>
      <p:sp>
        <p:nvSpPr>
          <p:cNvPr id="147" name="Google Shape;147;p13"/>
          <p:cNvSpPr/>
          <p:nvPr/>
        </p:nvSpPr>
        <p:spPr>
          <a:xfrm>
            <a:off x="7241250" y="3822150"/>
            <a:ext cx="1677900" cy="1146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3"/>
          <p:cNvSpPr txBox="1">
            <a:spLocks noGrp="1"/>
          </p:cNvSpPr>
          <p:nvPr>
            <p:ph type="subTitle" idx="4294967295"/>
          </p:nvPr>
        </p:nvSpPr>
        <p:spPr>
          <a:xfrm>
            <a:off x="7237050" y="4006000"/>
            <a:ext cx="1758300" cy="806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chemeClr val="dk2"/>
              </a:buClr>
              <a:buSzPts val="1800"/>
              <a:buFont typeface="Proxima Nova"/>
              <a:buNone/>
            </a:pPr>
            <a:r>
              <a:rPr lang="en" sz="1800" b="0" i="0" u="none" strike="noStrike" cap="none">
                <a:solidFill>
                  <a:schemeClr val="lt1"/>
                </a:solidFill>
                <a:latin typeface="Proxima Nova Semibold"/>
                <a:ea typeface="Proxima Nova Semibold"/>
                <a:cs typeface="Proxima Nova Semibold"/>
                <a:sym typeface="Proxima Nova Semibold"/>
              </a:rPr>
              <a:t>STUDENT LED ACTION!</a:t>
            </a:r>
            <a:endParaRPr sz="1800" b="0" i="0" u="none" strike="noStrike" cap="none">
              <a:solidFill>
                <a:schemeClr val="lt1"/>
              </a:solidFill>
              <a:latin typeface="Proxima Nova Semibold"/>
              <a:ea typeface="Proxima Nova Semibold"/>
              <a:cs typeface="Proxima Nova Semibold"/>
              <a:sym typeface="Proxima Nova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52"/>
        <p:cNvGrpSpPr/>
        <p:nvPr/>
      </p:nvGrpSpPr>
      <p:grpSpPr>
        <a:xfrm>
          <a:off x="0" y="0"/>
          <a:ext cx="0" cy="0"/>
          <a:chOff x="0" y="0"/>
          <a:chExt cx="0" cy="0"/>
        </a:xfrm>
      </p:grpSpPr>
      <p:sp>
        <p:nvSpPr>
          <p:cNvPr id="153" name="Google Shape;153;p14"/>
          <p:cNvSpPr txBox="1">
            <a:spLocks noGrp="1"/>
          </p:cNvSpPr>
          <p:nvPr>
            <p:ph type="body" idx="2"/>
          </p:nvPr>
        </p:nvSpPr>
        <p:spPr>
          <a:xfrm>
            <a:off x="4921900" y="1011000"/>
            <a:ext cx="3837000" cy="3135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Modeling action is completely optional…</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are the opportunities or challenges around employing this method?</a:t>
            </a:r>
            <a:endParaRPr sz="2400">
              <a:latin typeface="Proxima Nova Semibold"/>
              <a:ea typeface="Proxima Nova Semibold"/>
              <a:cs typeface="Proxima Nova Semibold"/>
              <a:sym typeface="Proxima Nova Semibold"/>
            </a:endParaRPr>
          </a:p>
        </p:txBody>
      </p:sp>
      <p:pic>
        <p:nvPicPr>
          <p:cNvPr id="154" name="Google Shape;154;p14"/>
          <p:cNvPicPr preferRelativeResize="0"/>
          <p:nvPr/>
        </p:nvPicPr>
        <p:blipFill>
          <a:blip r:embed="rId3">
            <a:alphaModFix/>
          </a:blip>
          <a:stretch>
            <a:fillRect/>
          </a:stretch>
        </p:blipFill>
        <p:spPr>
          <a:xfrm>
            <a:off x="560401" y="795926"/>
            <a:ext cx="3565450" cy="35654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58"/>
        <p:cNvGrpSpPr/>
        <p:nvPr/>
      </p:nvGrpSpPr>
      <p:grpSpPr>
        <a:xfrm>
          <a:off x="0" y="0"/>
          <a:ext cx="0" cy="0"/>
          <a:chOff x="0" y="0"/>
          <a:chExt cx="0" cy="0"/>
        </a:xfrm>
      </p:grpSpPr>
      <p:sp>
        <p:nvSpPr>
          <p:cNvPr id="159" name="Google Shape;159;p16"/>
          <p:cNvSpPr txBox="1">
            <a:spLocks noGrp="1"/>
          </p:cNvSpPr>
          <p:nvPr>
            <p:ph type="title"/>
          </p:nvPr>
        </p:nvSpPr>
        <p:spPr>
          <a:xfrm>
            <a:off x="311700" y="2459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Moving from Claims to Informed Action</a:t>
            </a:r>
            <a:endParaRPr/>
          </a:p>
        </p:txBody>
      </p:sp>
      <p:sp>
        <p:nvSpPr>
          <p:cNvPr id="160" name="Google Shape;160;p16"/>
          <p:cNvSpPr txBox="1">
            <a:spLocks noGrp="1"/>
          </p:cNvSpPr>
          <p:nvPr>
            <p:ph type="body" idx="1"/>
          </p:nvPr>
        </p:nvSpPr>
        <p:spPr>
          <a:xfrm>
            <a:off x="3585050" y="1728538"/>
            <a:ext cx="4068900" cy="1309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a:t>Complete the </a:t>
            </a:r>
            <a:r>
              <a:rPr lang="en" u="sng"/>
              <a:t>Moving from Claims to Informed Action</a:t>
            </a:r>
            <a:r>
              <a:rPr lang="en"/>
              <a:t> student worksheet with the claim you developed in your CER</a:t>
            </a:r>
            <a:endParaRPr sz="1200"/>
          </a:p>
        </p:txBody>
      </p:sp>
      <p:pic>
        <p:nvPicPr>
          <p:cNvPr id="161" name="Google Shape;161;p16"/>
          <p:cNvPicPr preferRelativeResize="0"/>
          <p:nvPr/>
        </p:nvPicPr>
        <p:blipFill>
          <a:blip r:embed="rId3">
            <a:alphaModFix/>
          </a:blip>
          <a:stretch>
            <a:fillRect/>
          </a:stretch>
        </p:blipFill>
        <p:spPr>
          <a:xfrm>
            <a:off x="436000" y="1692875"/>
            <a:ext cx="2962275" cy="1381125"/>
          </a:xfrm>
          <a:prstGeom prst="rect">
            <a:avLst/>
          </a:prstGeom>
          <a:noFill/>
          <a:ln>
            <a:noFill/>
          </a:ln>
        </p:spPr>
      </p:pic>
      <p:pic>
        <p:nvPicPr>
          <p:cNvPr id="162" name="Google Shape;162;p16"/>
          <p:cNvPicPr preferRelativeResize="0"/>
          <p:nvPr/>
        </p:nvPicPr>
        <p:blipFill rotWithShape="1">
          <a:blip r:embed="rId4">
            <a:alphaModFix/>
          </a:blip>
          <a:srcRect/>
          <a:stretch/>
        </p:blipFill>
        <p:spPr>
          <a:xfrm>
            <a:off x="7045713" y="3947725"/>
            <a:ext cx="1786574" cy="1004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66"/>
        <p:cNvGrpSpPr/>
        <p:nvPr/>
      </p:nvGrpSpPr>
      <p:grpSpPr>
        <a:xfrm>
          <a:off x="0" y="0"/>
          <a:ext cx="0" cy="0"/>
          <a:chOff x="0" y="0"/>
          <a:chExt cx="0" cy="0"/>
        </a:xfrm>
      </p:grpSpPr>
      <p:sp>
        <p:nvSpPr>
          <p:cNvPr id="167" name="Google Shape;167;p15"/>
          <p:cNvSpPr txBox="1">
            <a:spLocks noGrp="1"/>
          </p:cNvSpPr>
          <p:nvPr>
            <p:ph type="title"/>
          </p:nvPr>
        </p:nvSpPr>
        <p:spPr>
          <a:xfrm>
            <a:off x="294075" y="975450"/>
            <a:ext cx="1996200" cy="2450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Choose </a:t>
            </a:r>
            <a:r>
              <a:rPr lang="en" sz="1800" u="sng">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one</a:t>
            </a:r>
            <a:r>
              <a:rPr lang="en"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of the three action projects (solutions) you brainstormed to complete this strategy statement with.</a:t>
            </a:r>
            <a:endParaRPr sz="1800"/>
          </a:p>
        </p:txBody>
      </p:sp>
      <p:pic>
        <p:nvPicPr>
          <p:cNvPr id="168" name="Google Shape;168;p15"/>
          <p:cNvPicPr preferRelativeResize="0"/>
          <p:nvPr/>
        </p:nvPicPr>
        <p:blipFill rotWithShape="1">
          <a:blip r:embed="rId3">
            <a:alphaModFix/>
          </a:blip>
          <a:srcRect/>
          <a:stretch/>
        </p:blipFill>
        <p:spPr>
          <a:xfrm>
            <a:off x="2572024" y="386025"/>
            <a:ext cx="6397475" cy="4534600"/>
          </a:xfrm>
          <a:prstGeom prst="rect">
            <a:avLst/>
          </a:prstGeom>
          <a:noFill/>
          <a:ln>
            <a:noFill/>
          </a:ln>
        </p:spPr>
      </p:pic>
      <p:pic>
        <p:nvPicPr>
          <p:cNvPr id="169" name="Google Shape;169;p15"/>
          <p:cNvPicPr preferRelativeResize="0"/>
          <p:nvPr/>
        </p:nvPicPr>
        <p:blipFill rotWithShape="1">
          <a:blip r:embed="rId4">
            <a:alphaModFix/>
          </a:blip>
          <a:srcRect/>
          <a:stretch/>
        </p:blipFill>
        <p:spPr>
          <a:xfrm>
            <a:off x="263913" y="3947725"/>
            <a:ext cx="1786574" cy="1004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73"/>
        <p:cNvGrpSpPr/>
        <p:nvPr/>
      </p:nvGrpSpPr>
      <p:grpSpPr>
        <a:xfrm>
          <a:off x="0" y="0"/>
          <a:ext cx="0" cy="0"/>
          <a:chOff x="0" y="0"/>
          <a:chExt cx="0" cy="0"/>
        </a:xfrm>
      </p:grpSpPr>
      <p:sp>
        <p:nvSpPr>
          <p:cNvPr id="174" name="Google Shape;174;p17"/>
          <p:cNvSpPr txBox="1">
            <a:spLocks noGrp="1"/>
          </p:cNvSpPr>
          <p:nvPr>
            <p:ph type="body" idx="2"/>
          </p:nvPr>
        </p:nvSpPr>
        <p:spPr>
          <a:xfrm>
            <a:off x="4921900" y="1011000"/>
            <a:ext cx="3837000" cy="31353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Which method will you use to support youth voice during action project brainstorming?</a:t>
            </a:r>
            <a:endParaRPr sz="2400">
              <a:latin typeface="Proxima Nova Semibold"/>
              <a:ea typeface="Proxima Nova Semibold"/>
              <a:cs typeface="Proxima Nova Semibold"/>
              <a:sym typeface="Proxima Nova Semibold"/>
            </a:endParaRPr>
          </a:p>
        </p:txBody>
      </p:sp>
      <p:pic>
        <p:nvPicPr>
          <p:cNvPr id="175" name="Google Shape;175;p17"/>
          <p:cNvPicPr preferRelativeResize="0"/>
          <p:nvPr/>
        </p:nvPicPr>
        <p:blipFill>
          <a:blip r:embed="rId3">
            <a:alphaModFix/>
          </a:blip>
          <a:stretch>
            <a:fillRect/>
          </a:stretch>
        </p:blipFill>
        <p:spPr>
          <a:xfrm>
            <a:off x="575851" y="795926"/>
            <a:ext cx="3565450" cy="3565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79"/>
        <p:cNvGrpSpPr/>
        <p:nvPr/>
      </p:nvGrpSpPr>
      <p:grpSpPr>
        <a:xfrm>
          <a:off x="0" y="0"/>
          <a:ext cx="0" cy="0"/>
          <a:chOff x="0" y="0"/>
          <a:chExt cx="0" cy="0"/>
        </a:xfrm>
      </p:grpSpPr>
      <p:sp>
        <p:nvSpPr>
          <p:cNvPr id="180" name="Google Shape;180;p1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3</a:t>
            </a:r>
            <a:endParaRPr/>
          </a:p>
        </p:txBody>
      </p:sp>
      <p:sp>
        <p:nvSpPr>
          <p:cNvPr id="181" name="Google Shape;181;p18"/>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Choosing an Action Project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85"/>
        <p:cNvGrpSpPr/>
        <p:nvPr/>
      </p:nvGrpSpPr>
      <p:grpSpPr>
        <a:xfrm>
          <a:off x="0" y="0"/>
          <a:ext cx="0" cy="0"/>
          <a:chOff x="0" y="0"/>
          <a:chExt cx="0" cy="0"/>
        </a:xfrm>
      </p:grpSpPr>
      <p:sp>
        <p:nvSpPr>
          <p:cNvPr id="186" name="Google Shape;186;p19"/>
          <p:cNvSpPr txBox="1">
            <a:spLocks noGrp="1"/>
          </p:cNvSpPr>
          <p:nvPr>
            <p:ph type="title"/>
          </p:nvPr>
        </p:nvSpPr>
        <p:spPr>
          <a:xfrm>
            <a:off x="303750" y="656700"/>
            <a:ext cx="1814400" cy="1669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Deciding on an Action</a:t>
            </a:r>
            <a:endParaRPr/>
          </a:p>
        </p:txBody>
      </p:sp>
      <p:pic>
        <p:nvPicPr>
          <p:cNvPr id="187" name="Google Shape;187;p19"/>
          <p:cNvPicPr preferRelativeResize="0"/>
          <p:nvPr/>
        </p:nvPicPr>
        <p:blipFill>
          <a:blip r:embed="rId3">
            <a:alphaModFix/>
          </a:blip>
          <a:stretch>
            <a:fillRect/>
          </a:stretch>
        </p:blipFill>
        <p:spPr>
          <a:xfrm>
            <a:off x="2852050" y="123550"/>
            <a:ext cx="3950351" cy="4896401"/>
          </a:xfrm>
          <a:prstGeom prst="rect">
            <a:avLst/>
          </a:prstGeom>
          <a:noFill/>
          <a:ln>
            <a:noFill/>
          </a:ln>
        </p:spPr>
      </p:pic>
      <p:pic>
        <p:nvPicPr>
          <p:cNvPr id="188" name="Google Shape;188;p19"/>
          <p:cNvPicPr preferRelativeResize="0"/>
          <p:nvPr/>
        </p:nvPicPr>
        <p:blipFill rotWithShape="1">
          <a:blip r:embed="rId4">
            <a:alphaModFix/>
          </a:blip>
          <a:srcRect/>
          <a:stretch/>
        </p:blipFill>
        <p:spPr>
          <a:xfrm>
            <a:off x="7198113" y="4100125"/>
            <a:ext cx="1786574" cy="10049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92"/>
        <p:cNvGrpSpPr/>
        <p:nvPr/>
      </p:nvGrpSpPr>
      <p:grpSpPr>
        <a:xfrm>
          <a:off x="0" y="0"/>
          <a:ext cx="0" cy="0"/>
          <a:chOff x="0" y="0"/>
          <a:chExt cx="0" cy="0"/>
        </a:xfrm>
      </p:grpSpPr>
      <p:sp>
        <p:nvSpPr>
          <p:cNvPr id="193" name="Google Shape;193;p20"/>
          <p:cNvSpPr txBox="1">
            <a:spLocks noGrp="1"/>
          </p:cNvSpPr>
          <p:nvPr>
            <p:ph type="title"/>
          </p:nvPr>
        </p:nvSpPr>
        <p:spPr>
          <a:xfrm>
            <a:off x="311700" y="216025"/>
            <a:ext cx="8520600" cy="1105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When determining criteria for Action project selection...</a:t>
            </a:r>
            <a:endParaRPr/>
          </a:p>
        </p:txBody>
      </p:sp>
      <p:sp>
        <p:nvSpPr>
          <p:cNvPr id="194" name="Google Shape;194;p20"/>
          <p:cNvSpPr txBox="1">
            <a:spLocks noGrp="1"/>
          </p:cNvSpPr>
          <p:nvPr>
            <p:ph type="body" idx="1"/>
          </p:nvPr>
        </p:nvSpPr>
        <p:spPr>
          <a:xfrm>
            <a:off x="311700" y="1216150"/>
            <a:ext cx="8520600" cy="3018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1800"/>
              <a:buNone/>
            </a:pPr>
            <a:r>
              <a:rPr lang="en">
                <a:highlight>
                  <a:schemeClr val="dk1"/>
                </a:highlight>
              </a:rPr>
              <a:t>Realistic</a:t>
            </a:r>
            <a:r>
              <a:rPr lang="en"/>
              <a:t> - will students be able to carry out the strategy given the available resources?</a:t>
            </a:r>
            <a:endParaRPr/>
          </a:p>
          <a:p>
            <a:pPr marL="0" lvl="0" indent="0" algn="l" rtl="0">
              <a:lnSpc>
                <a:spcPct val="100000"/>
              </a:lnSpc>
              <a:spcBef>
                <a:spcPts val="1000"/>
              </a:spcBef>
              <a:spcAft>
                <a:spcPts val="0"/>
              </a:spcAft>
              <a:buSzPts val="1800"/>
              <a:buNone/>
            </a:pPr>
            <a:r>
              <a:rPr lang="en">
                <a:highlight>
                  <a:schemeClr val="dk1"/>
                </a:highlight>
              </a:rPr>
              <a:t>Precedent</a:t>
            </a:r>
            <a:r>
              <a:rPr lang="en"/>
              <a:t> - how have others used this strategy before, and how well did it work?</a:t>
            </a:r>
            <a:endParaRPr/>
          </a:p>
          <a:p>
            <a:pPr marL="0" lvl="0" indent="0" algn="l" rtl="0">
              <a:lnSpc>
                <a:spcPct val="100000"/>
              </a:lnSpc>
              <a:spcBef>
                <a:spcPts val="1000"/>
              </a:spcBef>
              <a:spcAft>
                <a:spcPts val="0"/>
              </a:spcAft>
              <a:buSzPts val="1800"/>
              <a:buNone/>
            </a:pPr>
            <a:r>
              <a:rPr lang="en">
                <a:highlight>
                  <a:schemeClr val="dk1"/>
                </a:highlight>
              </a:rPr>
              <a:t>Relevance</a:t>
            </a:r>
            <a:r>
              <a:rPr lang="en"/>
              <a:t> - how much does the strategy actually address the project goal?</a:t>
            </a:r>
            <a:endParaRPr/>
          </a:p>
          <a:p>
            <a:pPr marL="0" lvl="0" indent="0" algn="l" rtl="0">
              <a:lnSpc>
                <a:spcPct val="100000"/>
              </a:lnSpc>
              <a:spcBef>
                <a:spcPts val="1000"/>
              </a:spcBef>
              <a:spcAft>
                <a:spcPts val="0"/>
              </a:spcAft>
              <a:buSzPts val="1800"/>
              <a:buNone/>
            </a:pPr>
            <a:r>
              <a:rPr lang="en">
                <a:highlight>
                  <a:schemeClr val="dk1"/>
                </a:highlight>
              </a:rPr>
              <a:t>Simplicity</a:t>
            </a:r>
            <a:r>
              <a:rPr lang="en"/>
              <a:t> - how easy or difficult will the strategy be to carry out?</a:t>
            </a:r>
            <a:endParaRPr/>
          </a:p>
          <a:p>
            <a:pPr marL="0" lvl="0" indent="0" algn="l" rtl="0">
              <a:lnSpc>
                <a:spcPct val="100000"/>
              </a:lnSpc>
              <a:spcBef>
                <a:spcPts val="1000"/>
              </a:spcBef>
              <a:spcAft>
                <a:spcPts val="0"/>
              </a:spcAft>
              <a:buSzPts val="1800"/>
              <a:buNone/>
            </a:pPr>
            <a:r>
              <a:rPr lang="en">
                <a:highlight>
                  <a:schemeClr val="dk1"/>
                </a:highlight>
              </a:rPr>
              <a:t>Impact</a:t>
            </a:r>
            <a:r>
              <a:rPr lang="en"/>
              <a:t> - how likely is it that the strategy will have a lasting impact? Will it be sustainable?</a:t>
            </a:r>
            <a:endParaRPr/>
          </a:p>
          <a:p>
            <a:pPr marL="0" lvl="0" indent="0" algn="l" rtl="0">
              <a:lnSpc>
                <a:spcPct val="115000"/>
              </a:lnSpc>
              <a:spcBef>
                <a:spcPts val="0"/>
              </a:spcBef>
              <a:spcAft>
                <a:spcPts val="1600"/>
              </a:spcAft>
              <a:buSzPts val="1800"/>
              <a:buNone/>
            </a:pPr>
            <a:endParaRPr/>
          </a:p>
        </p:txBody>
      </p:sp>
      <p:sp>
        <p:nvSpPr>
          <p:cNvPr id="195" name="Google Shape;195;p20"/>
          <p:cNvSpPr txBox="1"/>
          <p:nvPr/>
        </p:nvSpPr>
        <p:spPr>
          <a:xfrm>
            <a:off x="2202100" y="4234150"/>
            <a:ext cx="6447000" cy="68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1" u="none" strike="noStrike" cap="none">
                <a:solidFill>
                  <a:schemeClr val="dk2"/>
                </a:solidFill>
                <a:latin typeface="Proxima Nova Semibold"/>
                <a:ea typeface="Proxima Nova Semibold"/>
                <a:cs typeface="Proxima Nova Semibold"/>
                <a:sym typeface="Proxima Nova Semibold"/>
              </a:rPr>
              <a:t>As the educator, you are aware of the limiting factors. What criteria would you need to list in the </a:t>
            </a:r>
            <a:r>
              <a:rPr lang="en" i="1">
                <a:solidFill>
                  <a:schemeClr val="dk2"/>
                </a:solidFill>
                <a:latin typeface="Proxima Nova Semibold"/>
                <a:ea typeface="Proxima Nova Semibold"/>
                <a:cs typeface="Proxima Nova Semibold"/>
                <a:sym typeface="Proxima Nova Semibold"/>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Choosing an Action Project worksheet</a:t>
            </a:r>
            <a:r>
              <a:rPr lang="en" sz="1400" b="0" i="1" u="none" strike="noStrike" cap="none">
                <a:solidFill>
                  <a:schemeClr val="dk2"/>
                </a:solidFill>
                <a:latin typeface="Proxima Nova Semibold"/>
                <a:ea typeface="Proxima Nova Semibold"/>
                <a:cs typeface="Proxima Nova Semibold"/>
                <a:sym typeface="Proxima Nova Semibold"/>
              </a:rPr>
              <a:t>?</a:t>
            </a:r>
            <a:endParaRPr sz="1400" b="0" i="1" u="none" strike="noStrike" cap="none">
              <a:solidFill>
                <a:schemeClr val="dk2"/>
              </a:solidFill>
              <a:latin typeface="Proxima Nova Semibold"/>
              <a:ea typeface="Proxima Nova Semibold"/>
              <a:cs typeface="Proxima Nova Semibold"/>
              <a:sym typeface="Proxima Nova Semibold"/>
            </a:endParaRPr>
          </a:p>
        </p:txBody>
      </p:sp>
      <p:pic>
        <p:nvPicPr>
          <p:cNvPr id="196" name="Google Shape;196;p20"/>
          <p:cNvPicPr preferRelativeResize="0"/>
          <p:nvPr/>
        </p:nvPicPr>
        <p:blipFill>
          <a:blip r:embed="rId3">
            <a:alphaModFix/>
          </a:blip>
          <a:stretch>
            <a:fillRect/>
          </a:stretch>
        </p:blipFill>
        <p:spPr>
          <a:xfrm>
            <a:off x="1203150" y="4104987"/>
            <a:ext cx="945325" cy="945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58"/>
        <p:cNvGrpSpPr/>
        <p:nvPr/>
      </p:nvGrpSpPr>
      <p:grpSpPr>
        <a:xfrm>
          <a:off x="0" y="0"/>
          <a:ext cx="0" cy="0"/>
          <a:chOff x="0" y="0"/>
          <a:chExt cx="0" cy="0"/>
        </a:xfrm>
      </p:grpSpPr>
      <p:sp>
        <p:nvSpPr>
          <p:cNvPr id="59" name="Google Shape;59;p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1</a:t>
            </a:r>
            <a:endParaRPr/>
          </a:p>
        </p:txBody>
      </p:sp>
      <p:sp>
        <p:nvSpPr>
          <p:cNvPr id="60" name="Google Shape;60;p2"/>
          <p:cNvSpPr txBox="1">
            <a:spLocks noGrp="1"/>
          </p:cNvSpPr>
          <p:nvPr>
            <p:ph type="body" idx="2"/>
          </p:nvPr>
        </p:nvSpPr>
        <p:spPr>
          <a:xfrm>
            <a:off x="5601750" y="724075"/>
            <a:ext cx="2343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Claim Evidence Reasoning</a:t>
            </a:r>
            <a:endParaRPr sz="3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00"/>
        <p:cNvGrpSpPr/>
        <p:nvPr/>
      </p:nvGrpSpPr>
      <p:grpSpPr>
        <a:xfrm>
          <a:off x="0" y="0"/>
          <a:ext cx="0" cy="0"/>
          <a:chOff x="0" y="0"/>
          <a:chExt cx="0" cy="0"/>
        </a:xfrm>
      </p:grpSpPr>
      <p:sp>
        <p:nvSpPr>
          <p:cNvPr id="201" name="Google Shape;201;p21"/>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well do you think this activity will work for selecting an action project?</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Have you used other methods?</a:t>
            </a:r>
            <a:endParaRPr sz="2400">
              <a:latin typeface="Proxima Nova Semibold"/>
              <a:ea typeface="Proxima Nova Semibold"/>
              <a:cs typeface="Proxima Nova Semibold"/>
              <a:sym typeface="Proxima Nova Semibold"/>
            </a:endParaRPr>
          </a:p>
        </p:txBody>
      </p:sp>
      <p:pic>
        <p:nvPicPr>
          <p:cNvPr id="202" name="Google Shape;202;p21"/>
          <p:cNvPicPr preferRelativeResize="0"/>
          <p:nvPr/>
        </p:nvPicPr>
        <p:blipFill>
          <a:blip r:embed="rId3">
            <a:alphaModFix/>
          </a:blip>
          <a:stretch>
            <a:fillRect/>
          </a:stretch>
        </p:blipFill>
        <p:spPr>
          <a:xfrm>
            <a:off x="583601" y="769801"/>
            <a:ext cx="3565450" cy="35654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06"/>
        <p:cNvGrpSpPr/>
        <p:nvPr/>
      </p:nvGrpSpPr>
      <p:grpSpPr>
        <a:xfrm>
          <a:off x="0" y="0"/>
          <a:ext cx="0" cy="0"/>
          <a:chOff x="0" y="0"/>
          <a:chExt cx="0" cy="0"/>
        </a:xfrm>
      </p:grpSpPr>
      <p:sp>
        <p:nvSpPr>
          <p:cNvPr id="207" name="Google Shape;207;p2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4</a:t>
            </a:r>
            <a:endParaRPr/>
          </a:p>
        </p:txBody>
      </p:sp>
      <p:sp>
        <p:nvSpPr>
          <p:cNvPr id="208" name="Google Shape;208;p2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Action Project Planning</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12"/>
        <p:cNvGrpSpPr/>
        <p:nvPr/>
      </p:nvGrpSpPr>
      <p:grpSpPr>
        <a:xfrm>
          <a:off x="0" y="0"/>
          <a:ext cx="0" cy="0"/>
          <a:chOff x="0" y="0"/>
          <a:chExt cx="0" cy="0"/>
        </a:xfrm>
      </p:grpSpPr>
      <p:sp>
        <p:nvSpPr>
          <p:cNvPr id="213" name="Google Shape;213;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Action Project Planning</a:t>
            </a:r>
            <a:endParaRPr/>
          </a:p>
        </p:txBody>
      </p:sp>
      <p:sp>
        <p:nvSpPr>
          <p:cNvPr id="214" name="Google Shape;214;p23"/>
          <p:cNvSpPr txBox="1">
            <a:spLocks noGrp="1"/>
          </p:cNvSpPr>
          <p:nvPr>
            <p:ph type="body" idx="1"/>
          </p:nvPr>
        </p:nvSpPr>
        <p:spPr>
          <a:xfrm>
            <a:off x="311700" y="1152475"/>
            <a:ext cx="81261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AutoNum type="arabicPeriod"/>
            </a:pPr>
            <a:r>
              <a:rPr lang="en"/>
              <a:t>Create a work plan for setting the action into motion</a:t>
            </a:r>
            <a:endParaRPr/>
          </a:p>
          <a:p>
            <a:pPr marL="914400" lvl="1" indent="-317500" algn="l" rtl="0">
              <a:lnSpc>
                <a:spcPct val="150000"/>
              </a:lnSpc>
              <a:spcBef>
                <a:spcPts val="0"/>
              </a:spcBef>
              <a:spcAft>
                <a:spcPts val="0"/>
              </a:spcAft>
              <a:buSzPts val="1400"/>
              <a:buChar char="○"/>
            </a:pPr>
            <a:r>
              <a:rPr lang="en"/>
              <a:t>Review the </a:t>
            </a:r>
            <a:r>
              <a:rPr lang="en" b="1"/>
              <a:t>Environmental Action Planning </a:t>
            </a:r>
            <a:r>
              <a:rPr lang="en"/>
              <a:t>student worksheets for ideas</a:t>
            </a:r>
            <a:endParaRPr/>
          </a:p>
          <a:p>
            <a:pPr marL="457200" lvl="0" indent="-342900" algn="l" rtl="0">
              <a:lnSpc>
                <a:spcPct val="150000"/>
              </a:lnSpc>
              <a:spcBef>
                <a:spcPts val="0"/>
              </a:spcBef>
              <a:spcAft>
                <a:spcPts val="0"/>
              </a:spcAft>
              <a:buSzPts val="1800"/>
              <a:buAutoNum type="arabicPeriod"/>
            </a:pPr>
            <a:r>
              <a:rPr lang="en"/>
              <a:t>Evaluate the action against the </a:t>
            </a:r>
            <a:r>
              <a:rPr lang="en" u="sng"/>
              <a:t>MWEE Audit Tool</a:t>
            </a:r>
            <a:endParaRPr u="sng"/>
          </a:p>
          <a:p>
            <a:pPr marL="0" lvl="0" indent="0" algn="l" rtl="0">
              <a:lnSpc>
                <a:spcPct val="150000"/>
              </a:lnSpc>
              <a:spcBef>
                <a:spcPts val="1600"/>
              </a:spcBef>
              <a:spcAft>
                <a:spcPts val="0"/>
              </a:spcAft>
              <a:buSzPts val="1800"/>
              <a:buNone/>
            </a:pPr>
            <a:endParaRPr u="sng"/>
          </a:p>
          <a:p>
            <a:pPr marL="0" lvl="0" indent="0" algn="l" rtl="0">
              <a:lnSpc>
                <a:spcPct val="150000"/>
              </a:lnSpc>
              <a:spcBef>
                <a:spcPts val="1600"/>
              </a:spcBef>
              <a:spcAft>
                <a:spcPts val="0"/>
              </a:spcAft>
              <a:buSzPts val="1800"/>
              <a:buNone/>
            </a:pPr>
            <a:endParaRPr u="sng"/>
          </a:p>
          <a:p>
            <a:pPr marL="457200" lvl="0" indent="-342900" algn="l" rtl="0">
              <a:lnSpc>
                <a:spcPct val="150000"/>
              </a:lnSpc>
              <a:spcBef>
                <a:spcPts val="1600"/>
              </a:spcBef>
              <a:spcAft>
                <a:spcPts val="0"/>
              </a:spcAft>
              <a:buSzPts val="1800"/>
              <a:buAutoNum type="arabicPeriod"/>
            </a:pPr>
            <a:r>
              <a:rPr lang="en"/>
              <a:t>Share how your group will engage all students in the planning and implementation of the action project</a:t>
            </a:r>
            <a:endParaRPr/>
          </a:p>
        </p:txBody>
      </p:sp>
      <p:sp>
        <p:nvSpPr>
          <p:cNvPr id="215" name="Google Shape;215;p23"/>
          <p:cNvSpPr txBox="1"/>
          <p:nvPr/>
        </p:nvSpPr>
        <p:spPr>
          <a:xfrm>
            <a:off x="2942375" y="2855426"/>
            <a:ext cx="1215300" cy="4050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160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a:t>
            </a:r>
            <a:r>
              <a:rPr lang="en" sz="1800">
                <a:solidFill>
                  <a:schemeClr val="dk2"/>
                </a:solidFill>
                <a:latin typeface="Proxima Nova Semibold"/>
                <a:ea typeface="Proxima Nova Semibold"/>
                <a:cs typeface="Proxima Nova Semibold"/>
                <a:sym typeface="Proxima Nova Semibold"/>
              </a:rPr>
              <a:t>45</a:t>
            </a:r>
            <a:endParaRPr sz="1400" b="0" i="0" u="none" strike="noStrike" cap="none">
              <a:solidFill>
                <a:srgbClr val="000000"/>
              </a:solidFill>
              <a:latin typeface="Proxima Nova"/>
              <a:ea typeface="Proxima Nova"/>
              <a:cs typeface="Proxima Nova"/>
              <a:sym typeface="Proxima Nova"/>
            </a:endParaRPr>
          </a:p>
        </p:txBody>
      </p:sp>
      <p:pic>
        <p:nvPicPr>
          <p:cNvPr id="216" name="Google Shape;216;p23"/>
          <p:cNvPicPr preferRelativeResize="0"/>
          <p:nvPr/>
        </p:nvPicPr>
        <p:blipFill rotWithShape="1">
          <a:blip r:embed="rId3">
            <a:alphaModFix/>
          </a:blip>
          <a:srcRect t="119" b="119"/>
          <a:stretch/>
        </p:blipFill>
        <p:spPr>
          <a:xfrm>
            <a:off x="1736375" y="2392150"/>
            <a:ext cx="1031752" cy="1331574"/>
          </a:xfrm>
          <a:prstGeom prst="rect">
            <a:avLst/>
          </a:prstGeom>
          <a:noFill/>
          <a:ln w="19050" cap="flat" cmpd="sng">
            <a:solidFill>
              <a:srgbClr val="FFFFFF"/>
            </a:solidFill>
            <a:prstDash val="solid"/>
            <a:round/>
            <a:headEnd type="none" w="sm" len="sm"/>
            <a:tailEnd type="none" w="sm" len="sm"/>
          </a:ln>
        </p:spPr>
      </p:pic>
      <p:pic>
        <p:nvPicPr>
          <p:cNvPr id="217" name="Google Shape;217;p23"/>
          <p:cNvPicPr preferRelativeResize="0"/>
          <p:nvPr/>
        </p:nvPicPr>
        <p:blipFill>
          <a:blip r:embed="rId4">
            <a:alphaModFix/>
          </a:blip>
          <a:stretch>
            <a:fillRect/>
          </a:stretch>
        </p:blipFill>
        <p:spPr>
          <a:xfrm>
            <a:off x="7098594" y="1562400"/>
            <a:ext cx="868656" cy="405000"/>
          </a:xfrm>
          <a:prstGeom prst="rect">
            <a:avLst/>
          </a:prstGeom>
          <a:noFill/>
          <a:ln>
            <a:noFill/>
          </a:ln>
        </p:spPr>
      </p:pic>
      <p:pic>
        <p:nvPicPr>
          <p:cNvPr id="218" name="Google Shape;218;p23"/>
          <p:cNvPicPr preferRelativeResize="0"/>
          <p:nvPr/>
        </p:nvPicPr>
        <p:blipFill rotWithShape="1">
          <a:blip r:embed="rId5">
            <a:alphaModFix/>
          </a:blip>
          <a:srcRect/>
          <a:stretch/>
        </p:blipFill>
        <p:spPr>
          <a:xfrm>
            <a:off x="7198113" y="4100125"/>
            <a:ext cx="1786574" cy="10049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22"/>
        <p:cNvGrpSpPr/>
        <p:nvPr/>
      </p:nvGrpSpPr>
      <p:grpSpPr>
        <a:xfrm>
          <a:off x="0" y="0"/>
          <a:ext cx="0" cy="0"/>
          <a:chOff x="0" y="0"/>
          <a:chExt cx="0" cy="0"/>
        </a:xfrm>
      </p:grpSpPr>
      <p:sp>
        <p:nvSpPr>
          <p:cNvPr id="223" name="Google Shape;223;p24"/>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u="sng">
                <a:latin typeface="Proxima Nova Semibold"/>
                <a:ea typeface="Proxima Nova Semibold"/>
                <a:cs typeface="Proxima Nova Semibold"/>
                <a:sym typeface="Proxima Nova Semibold"/>
              </a:rPr>
              <a:t>Evaluating Action</a:t>
            </a:r>
            <a:endParaRPr sz="2400" u="sng">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u="sng">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would you assess a student’s involvement in the action project?</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would you guide reflection of the action project and MWEE experience?</a:t>
            </a:r>
            <a:endParaRPr sz="2400">
              <a:latin typeface="Proxima Nova Semibold"/>
              <a:ea typeface="Proxima Nova Semibold"/>
              <a:cs typeface="Proxima Nova Semibold"/>
              <a:sym typeface="Proxima Nova Semibold"/>
            </a:endParaRPr>
          </a:p>
        </p:txBody>
      </p:sp>
      <p:pic>
        <p:nvPicPr>
          <p:cNvPr id="224" name="Google Shape;224;p24"/>
          <p:cNvPicPr preferRelativeResize="0"/>
          <p:nvPr/>
        </p:nvPicPr>
        <p:blipFill>
          <a:blip r:embed="rId3">
            <a:alphaModFix/>
          </a:blip>
          <a:stretch>
            <a:fillRect/>
          </a:stretch>
        </p:blipFill>
        <p:spPr>
          <a:xfrm>
            <a:off x="575851" y="789026"/>
            <a:ext cx="3565450" cy="35654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28"/>
        <p:cNvGrpSpPr/>
        <p:nvPr/>
      </p:nvGrpSpPr>
      <p:grpSpPr>
        <a:xfrm>
          <a:off x="0" y="0"/>
          <a:ext cx="0" cy="0"/>
          <a:chOff x="0" y="0"/>
          <a:chExt cx="0" cy="0"/>
        </a:xfrm>
      </p:grpSpPr>
      <p:sp>
        <p:nvSpPr>
          <p:cNvPr id="229" name="Google Shape;229;p25"/>
          <p:cNvSpPr txBox="1">
            <a:spLocks noGrp="1"/>
          </p:cNvSpPr>
          <p:nvPr>
            <p:ph type="title"/>
          </p:nvPr>
        </p:nvSpPr>
        <p:spPr>
          <a:xfrm>
            <a:off x="311700" y="445025"/>
            <a:ext cx="86865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ShoreRivers + Dorchester &amp; Talbot County 3rd Grade</a:t>
            </a:r>
            <a:endParaRPr/>
          </a:p>
          <a:p>
            <a:pPr marL="0" lvl="0" indent="0" algn="l" rtl="0">
              <a:lnSpc>
                <a:spcPct val="100000"/>
              </a:lnSpc>
              <a:spcBef>
                <a:spcPts val="0"/>
              </a:spcBef>
              <a:spcAft>
                <a:spcPts val="0"/>
              </a:spcAft>
              <a:buSzPts val="2800"/>
              <a:buNone/>
            </a:pPr>
            <a:endParaRPr/>
          </a:p>
        </p:txBody>
      </p:sp>
      <p:sp>
        <p:nvSpPr>
          <p:cNvPr id="230" name="Google Shape;230;p25"/>
          <p:cNvSpPr txBox="1">
            <a:spLocks noGrp="1"/>
          </p:cNvSpPr>
          <p:nvPr>
            <p:ph type="body" idx="1"/>
          </p:nvPr>
        </p:nvSpPr>
        <p:spPr>
          <a:xfrm>
            <a:off x="311700" y="1152475"/>
            <a:ext cx="81261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AutoNum type="arabicPeriod"/>
            </a:pPr>
            <a:r>
              <a:rPr lang="en"/>
              <a:t>Review the last page of the ELM - Informed Action</a:t>
            </a:r>
            <a:endParaRPr/>
          </a:p>
          <a:p>
            <a:pPr marL="457200" lvl="0" indent="-342900" algn="l" rtl="0">
              <a:lnSpc>
                <a:spcPct val="150000"/>
              </a:lnSpc>
              <a:spcBef>
                <a:spcPts val="0"/>
              </a:spcBef>
              <a:spcAft>
                <a:spcPts val="0"/>
              </a:spcAft>
              <a:buSzPts val="1800"/>
              <a:buAutoNum type="arabicPeriod"/>
            </a:pPr>
            <a:r>
              <a:rPr lang="en"/>
              <a:t>Take note how this section does not list out an action project but rather sketches out a plan for how the educator will guide action project selection, design and implementation.</a:t>
            </a:r>
            <a:endParaRPr/>
          </a:p>
          <a:p>
            <a:pPr marL="457200" lvl="0" indent="-342900" algn="l" rtl="0">
              <a:lnSpc>
                <a:spcPct val="150000"/>
              </a:lnSpc>
              <a:spcBef>
                <a:spcPts val="0"/>
              </a:spcBef>
              <a:spcAft>
                <a:spcPts val="0"/>
              </a:spcAft>
              <a:buSzPts val="1800"/>
              <a:buAutoNum type="arabicPeriod"/>
            </a:pPr>
            <a:r>
              <a:rPr lang="en"/>
              <a:t>Evaluate the action against the </a:t>
            </a:r>
            <a:r>
              <a:rPr lang="en" u="sng"/>
              <a:t>MWEE Audit Tool</a:t>
            </a:r>
            <a:endParaRPr u="sng"/>
          </a:p>
          <a:p>
            <a:pPr marL="0" lvl="0" indent="0" algn="l" rtl="0">
              <a:lnSpc>
                <a:spcPct val="150000"/>
              </a:lnSpc>
              <a:spcBef>
                <a:spcPts val="1600"/>
              </a:spcBef>
              <a:spcAft>
                <a:spcPts val="1600"/>
              </a:spcAft>
              <a:buSzPts val="1800"/>
              <a:buNone/>
            </a:pPr>
            <a:endParaRPr/>
          </a:p>
        </p:txBody>
      </p:sp>
      <p:sp>
        <p:nvSpPr>
          <p:cNvPr id="231" name="Google Shape;231;p25"/>
          <p:cNvSpPr txBox="1"/>
          <p:nvPr/>
        </p:nvSpPr>
        <p:spPr>
          <a:xfrm>
            <a:off x="7098600" y="2862738"/>
            <a:ext cx="1215300" cy="4050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160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a:t>
            </a:r>
            <a:r>
              <a:rPr lang="en" sz="1800">
                <a:solidFill>
                  <a:schemeClr val="dk2"/>
                </a:solidFill>
                <a:latin typeface="Proxima Nova Semibold"/>
                <a:ea typeface="Proxima Nova Semibold"/>
                <a:cs typeface="Proxima Nova Semibold"/>
                <a:sym typeface="Proxima Nova Semibold"/>
              </a:rPr>
              <a:t>45</a:t>
            </a:r>
            <a:endParaRPr sz="1400" b="0" i="0" u="none" strike="noStrike" cap="none">
              <a:solidFill>
                <a:srgbClr val="000000"/>
              </a:solidFill>
              <a:latin typeface="Proxima Nova"/>
              <a:ea typeface="Proxima Nova"/>
              <a:cs typeface="Proxima Nova"/>
              <a:sym typeface="Proxima Nova"/>
            </a:endParaRPr>
          </a:p>
        </p:txBody>
      </p:sp>
      <p:pic>
        <p:nvPicPr>
          <p:cNvPr id="232" name="Google Shape;232;p25"/>
          <p:cNvPicPr preferRelativeResize="0"/>
          <p:nvPr/>
        </p:nvPicPr>
        <p:blipFill rotWithShape="1">
          <a:blip r:embed="rId3">
            <a:alphaModFix/>
          </a:blip>
          <a:srcRect t="119" b="119"/>
          <a:stretch/>
        </p:blipFill>
        <p:spPr>
          <a:xfrm>
            <a:off x="5987625" y="2460025"/>
            <a:ext cx="1031752" cy="1331574"/>
          </a:xfrm>
          <a:prstGeom prst="rect">
            <a:avLst/>
          </a:prstGeom>
          <a:noFill/>
          <a:ln w="19050" cap="flat" cmpd="sng">
            <a:solidFill>
              <a:srgbClr val="FFFFFF"/>
            </a:solidFill>
            <a:prstDash val="solid"/>
            <a:round/>
            <a:headEnd type="none" w="sm" len="sm"/>
            <a:tailEnd type="none" w="sm" len="sm"/>
          </a:ln>
        </p:spPr>
      </p:pic>
      <p:pic>
        <p:nvPicPr>
          <p:cNvPr id="233" name="Google Shape;233;p25"/>
          <p:cNvPicPr preferRelativeResize="0"/>
          <p:nvPr/>
        </p:nvPicPr>
        <p:blipFill>
          <a:blip r:embed="rId4">
            <a:alphaModFix/>
          </a:blip>
          <a:stretch>
            <a:fillRect/>
          </a:stretch>
        </p:blipFill>
        <p:spPr>
          <a:xfrm>
            <a:off x="7208638" y="3932263"/>
            <a:ext cx="1786574" cy="100494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28D35"/>
        </a:solidFill>
        <a:effectLst/>
      </p:bgPr>
    </p:bg>
    <p:spTree>
      <p:nvGrpSpPr>
        <p:cNvPr id="1" name="Shape 237"/>
        <p:cNvGrpSpPr/>
        <p:nvPr/>
      </p:nvGrpSpPr>
      <p:grpSpPr>
        <a:xfrm>
          <a:off x="0" y="0"/>
          <a:ext cx="0" cy="0"/>
          <a:chOff x="0" y="0"/>
          <a:chExt cx="0" cy="0"/>
        </a:xfrm>
      </p:grpSpPr>
      <p:sp>
        <p:nvSpPr>
          <p:cNvPr id="238" name="Google Shape;238;p2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5</a:t>
            </a:r>
            <a:endParaRPr/>
          </a:p>
        </p:txBody>
      </p:sp>
      <p:sp>
        <p:nvSpPr>
          <p:cNvPr id="239" name="Google Shape;239;p2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Plan it!</a:t>
            </a:r>
            <a:endParaRPr sz="3000"/>
          </a:p>
        </p:txBody>
      </p:sp>
      <p:pic>
        <p:nvPicPr>
          <p:cNvPr id="240" name="Google Shape;240;p26"/>
          <p:cNvPicPr preferRelativeResize="0"/>
          <p:nvPr/>
        </p:nvPicPr>
        <p:blipFill>
          <a:blip r:embed="rId3">
            <a:alphaModFix/>
          </a:blip>
          <a:stretch>
            <a:fillRect/>
          </a:stretch>
        </p:blipFill>
        <p:spPr>
          <a:xfrm>
            <a:off x="7151800" y="3986400"/>
            <a:ext cx="1786646" cy="10049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244"/>
        <p:cNvGrpSpPr/>
        <p:nvPr/>
      </p:nvGrpSpPr>
      <p:grpSpPr>
        <a:xfrm>
          <a:off x="0" y="0"/>
          <a:ext cx="0" cy="0"/>
          <a:chOff x="0" y="0"/>
          <a:chExt cx="0" cy="0"/>
        </a:xfrm>
      </p:grpSpPr>
      <p:sp>
        <p:nvSpPr>
          <p:cNvPr id="245" name="Google Shape;245;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Planning your MWEE!</a:t>
            </a:r>
            <a:endParaRPr/>
          </a:p>
        </p:txBody>
      </p:sp>
      <p:sp>
        <p:nvSpPr>
          <p:cNvPr id="246" name="Google Shape;246;p27"/>
          <p:cNvSpPr txBox="1">
            <a:spLocks noGrp="1"/>
          </p:cNvSpPr>
          <p:nvPr>
            <p:ph type="body" idx="1"/>
          </p:nvPr>
        </p:nvSpPr>
        <p:spPr>
          <a:xfrm>
            <a:off x="2484000" y="1344750"/>
            <a:ext cx="6348300" cy="17688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endParaRPr/>
          </a:p>
          <a:p>
            <a:pPr marL="0" lvl="0" indent="0" algn="l" rtl="0">
              <a:lnSpc>
                <a:spcPct val="150000"/>
              </a:lnSpc>
              <a:spcBef>
                <a:spcPts val="0"/>
              </a:spcBef>
              <a:spcAft>
                <a:spcPts val="0"/>
              </a:spcAft>
              <a:buNone/>
            </a:pPr>
            <a:r>
              <a:rPr lang="en"/>
              <a:t>Complete the </a:t>
            </a:r>
            <a:r>
              <a:rPr lang="en" u="sng"/>
              <a:t>Informed Action</a:t>
            </a:r>
            <a:r>
              <a:rPr lang="en"/>
              <a:t> section (page 26) of the Environmental Literacy Model (ELM)</a:t>
            </a:r>
            <a:endParaRPr/>
          </a:p>
        </p:txBody>
      </p:sp>
      <p:sp>
        <p:nvSpPr>
          <p:cNvPr id="247" name="Google Shape;247;p27"/>
          <p:cNvSpPr txBox="1">
            <a:spLocks noGrp="1"/>
          </p:cNvSpPr>
          <p:nvPr>
            <p:ph type="body" idx="1"/>
          </p:nvPr>
        </p:nvSpPr>
        <p:spPr>
          <a:xfrm>
            <a:off x="311700" y="3440575"/>
            <a:ext cx="8520600" cy="1128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t>Reference the MWEE Audit Tool (pages 37-54) for additional guidance</a:t>
            </a:r>
            <a:endParaRPr/>
          </a:p>
          <a:p>
            <a:pPr marL="0" lvl="0" indent="0" algn="l" rtl="0">
              <a:lnSpc>
                <a:spcPct val="115000"/>
              </a:lnSpc>
              <a:spcBef>
                <a:spcPts val="1600"/>
              </a:spcBef>
              <a:spcAft>
                <a:spcPts val="1600"/>
              </a:spcAft>
              <a:buSzPts val="1800"/>
              <a:buNone/>
            </a:pPr>
            <a:r>
              <a:rPr lang="en"/>
              <a:t>Use each other to bounce off ideas!</a:t>
            </a:r>
            <a:endParaRPr/>
          </a:p>
        </p:txBody>
      </p:sp>
      <p:pic>
        <p:nvPicPr>
          <p:cNvPr id="248" name="Google Shape;248;p27"/>
          <p:cNvPicPr preferRelativeResize="0"/>
          <p:nvPr/>
        </p:nvPicPr>
        <p:blipFill rotWithShape="1">
          <a:blip r:embed="rId3">
            <a:alphaModFix/>
          </a:blip>
          <a:srcRect t="119" b="119"/>
          <a:stretch/>
        </p:blipFill>
        <p:spPr>
          <a:xfrm>
            <a:off x="750300" y="1148100"/>
            <a:ext cx="1733702" cy="2237527"/>
          </a:xfrm>
          <a:prstGeom prst="rect">
            <a:avLst/>
          </a:prstGeom>
          <a:noFill/>
          <a:ln w="19050" cap="flat" cmpd="sng">
            <a:solidFill>
              <a:srgbClr val="FFFFFF"/>
            </a:solidFill>
            <a:prstDash val="solid"/>
            <a:round/>
            <a:headEnd type="none" w="sm" len="sm"/>
            <a:tailEnd type="none" w="sm" len="sm"/>
          </a:ln>
        </p:spPr>
      </p:pic>
      <p:pic>
        <p:nvPicPr>
          <p:cNvPr id="249" name="Google Shape;249;p27"/>
          <p:cNvPicPr preferRelativeResize="0"/>
          <p:nvPr/>
        </p:nvPicPr>
        <p:blipFill>
          <a:blip r:embed="rId4">
            <a:alphaModFix/>
          </a:blip>
          <a:stretch>
            <a:fillRect/>
          </a:stretch>
        </p:blipFill>
        <p:spPr>
          <a:xfrm>
            <a:off x="7151800" y="3986400"/>
            <a:ext cx="1786646" cy="10049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64"/>
        <p:cNvGrpSpPr/>
        <p:nvPr/>
      </p:nvGrpSpPr>
      <p:grpSpPr>
        <a:xfrm>
          <a:off x="0" y="0"/>
          <a:ext cx="0" cy="0"/>
          <a:chOff x="0" y="0"/>
          <a:chExt cx="0" cy="0"/>
        </a:xfrm>
      </p:grpSpPr>
      <p:sp>
        <p:nvSpPr>
          <p:cNvPr id="65" name="Google Shape;65;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Connecting Issue Investigation to Action</a:t>
            </a:r>
            <a:endParaRPr/>
          </a:p>
        </p:txBody>
      </p:sp>
      <p:sp>
        <p:nvSpPr>
          <p:cNvPr id="66" name="Google Shape;66;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2400">
                <a:highlight>
                  <a:schemeClr val="dk1"/>
                </a:highlight>
              </a:rPr>
              <a:t>CLAIM:</a:t>
            </a:r>
            <a:r>
              <a:rPr lang="en" sz="2400"/>
              <a:t> A statement of a student’s understanding about a phenomenon or about the results of an investigation.</a:t>
            </a:r>
            <a:endParaRPr sz="2400"/>
          </a:p>
          <a:p>
            <a:pPr marL="0" lvl="0" indent="0" algn="l" rtl="0">
              <a:lnSpc>
                <a:spcPct val="100000"/>
              </a:lnSpc>
              <a:spcBef>
                <a:spcPts val="0"/>
              </a:spcBef>
              <a:spcAft>
                <a:spcPts val="0"/>
              </a:spcAft>
              <a:buSzPts val="1800"/>
              <a:buNone/>
            </a:pPr>
            <a:endParaRPr sz="2400"/>
          </a:p>
          <a:p>
            <a:pPr marL="0" lvl="0" indent="0" algn="l" rtl="0">
              <a:lnSpc>
                <a:spcPct val="100000"/>
              </a:lnSpc>
              <a:spcBef>
                <a:spcPts val="0"/>
              </a:spcBef>
              <a:spcAft>
                <a:spcPts val="0"/>
              </a:spcAft>
              <a:buSzPts val="1800"/>
              <a:buNone/>
            </a:pPr>
            <a:r>
              <a:rPr lang="en" sz="2400">
                <a:highlight>
                  <a:schemeClr val="dk1"/>
                </a:highlight>
              </a:rPr>
              <a:t>EVIDENCE:</a:t>
            </a:r>
            <a:r>
              <a:rPr lang="en" sz="2400"/>
              <a:t> Scientific data used to support the claim.</a:t>
            </a:r>
            <a:endParaRPr sz="2400"/>
          </a:p>
          <a:p>
            <a:pPr marL="0" lvl="0" indent="0" algn="l" rtl="0">
              <a:lnSpc>
                <a:spcPct val="100000"/>
              </a:lnSpc>
              <a:spcBef>
                <a:spcPts val="0"/>
              </a:spcBef>
              <a:spcAft>
                <a:spcPts val="0"/>
              </a:spcAft>
              <a:buSzPts val="1800"/>
              <a:buNone/>
            </a:pPr>
            <a:endParaRPr sz="2400"/>
          </a:p>
          <a:p>
            <a:pPr marL="0" lvl="0" indent="0" algn="l" rtl="0">
              <a:lnSpc>
                <a:spcPct val="100000"/>
              </a:lnSpc>
              <a:spcBef>
                <a:spcPts val="0"/>
              </a:spcBef>
              <a:spcAft>
                <a:spcPts val="0"/>
              </a:spcAft>
              <a:buSzPts val="1800"/>
              <a:buNone/>
            </a:pPr>
            <a:r>
              <a:rPr lang="en" sz="2400">
                <a:highlight>
                  <a:schemeClr val="dk1"/>
                </a:highlight>
              </a:rPr>
              <a:t>REASONING:</a:t>
            </a:r>
            <a:r>
              <a:rPr lang="en" sz="2400"/>
              <a:t> Ties together the claim and the evidence. </a:t>
            </a:r>
            <a:endParaRPr/>
          </a:p>
        </p:txBody>
      </p:sp>
      <p:pic>
        <p:nvPicPr>
          <p:cNvPr id="67" name="Google Shape;67;p3"/>
          <p:cNvPicPr preferRelativeResize="0"/>
          <p:nvPr/>
        </p:nvPicPr>
        <p:blipFill>
          <a:blip r:embed="rId3">
            <a:alphaModFix/>
          </a:blip>
          <a:stretch>
            <a:fillRect/>
          </a:stretch>
        </p:blipFill>
        <p:spPr>
          <a:xfrm>
            <a:off x="180219" y="4085544"/>
            <a:ext cx="1490450" cy="694900"/>
          </a:xfrm>
          <a:prstGeom prst="rect">
            <a:avLst/>
          </a:prstGeom>
          <a:noFill/>
          <a:ln>
            <a:noFill/>
          </a:ln>
        </p:spPr>
      </p:pic>
      <p:sp>
        <p:nvSpPr>
          <p:cNvPr id="68" name="Google Shape;68;p3"/>
          <p:cNvSpPr txBox="1">
            <a:spLocks noGrp="1"/>
          </p:cNvSpPr>
          <p:nvPr>
            <p:ph type="body" idx="1"/>
          </p:nvPr>
        </p:nvSpPr>
        <p:spPr>
          <a:xfrm>
            <a:off x="1670675" y="4171850"/>
            <a:ext cx="5112600" cy="522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600"/>
              </a:spcBef>
              <a:spcAft>
                <a:spcPts val="1600"/>
              </a:spcAft>
              <a:buSzPts val="1800"/>
              <a:buNone/>
            </a:pPr>
            <a:r>
              <a:rPr lang="en" b="1">
                <a:latin typeface="Proxima Nova"/>
                <a:ea typeface="Proxima Nova"/>
                <a:cs typeface="Proxima Nova"/>
                <a:sym typeface="Proxima Nova"/>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Claim, Evidence, Reasoning</a:t>
            </a:r>
            <a:r>
              <a:rPr lang="e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student worksheet</a:t>
            </a:r>
            <a:endParaRPr/>
          </a:p>
        </p:txBody>
      </p:sp>
      <p:pic>
        <p:nvPicPr>
          <p:cNvPr id="69" name="Google Shape;69;p3"/>
          <p:cNvPicPr preferRelativeResize="0"/>
          <p:nvPr/>
        </p:nvPicPr>
        <p:blipFill rotWithShape="1">
          <a:blip r:embed="rId4">
            <a:alphaModFix/>
          </a:blip>
          <a:srcRect/>
          <a:stretch/>
        </p:blipFill>
        <p:spPr>
          <a:xfrm>
            <a:off x="7045713" y="3947725"/>
            <a:ext cx="1786574" cy="1004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73"/>
        <p:cNvGrpSpPr/>
        <p:nvPr/>
      </p:nvGrpSpPr>
      <p:grpSpPr>
        <a:xfrm>
          <a:off x="0" y="0"/>
          <a:ext cx="0" cy="0"/>
          <a:chOff x="0" y="0"/>
          <a:chExt cx="0" cy="0"/>
        </a:xfrm>
      </p:grpSpPr>
      <p:sp>
        <p:nvSpPr>
          <p:cNvPr id="74" name="Google Shape;74;p4"/>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Has anyone used CER with students?</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other approaches have you used to develop evidence-based claims?</a:t>
            </a:r>
            <a:endParaRPr sz="2400">
              <a:latin typeface="Proxima Nova Semibold"/>
              <a:ea typeface="Proxima Nova Semibold"/>
              <a:cs typeface="Proxima Nova Semibold"/>
              <a:sym typeface="Proxima Nova Semibold"/>
            </a:endParaRPr>
          </a:p>
        </p:txBody>
      </p:sp>
      <p:pic>
        <p:nvPicPr>
          <p:cNvPr id="75" name="Google Shape;75;p4"/>
          <p:cNvPicPr preferRelativeResize="0"/>
          <p:nvPr/>
        </p:nvPicPr>
        <p:blipFill>
          <a:blip r:embed="rId3">
            <a:alphaModFix/>
          </a:blip>
          <a:stretch>
            <a:fillRect/>
          </a:stretch>
        </p:blipFill>
        <p:spPr>
          <a:xfrm>
            <a:off x="568101" y="769801"/>
            <a:ext cx="3565450" cy="3565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79"/>
        <p:cNvGrpSpPr/>
        <p:nvPr/>
      </p:nvGrpSpPr>
      <p:grpSpPr>
        <a:xfrm>
          <a:off x="0" y="0"/>
          <a:ext cx="0" cy="0"/>
          <a:chOff x="0" y="0"/>
          <a:chExt cx="0" cy="0"/>
        </a:xfrm>
      </p:grpSpPr>
      <p:sp>
        <p:nvSpPr>
          <p:cNvPr id="80" name="Google Shape;80;p5"/>
          <p:cNvSpPr txBox="1">
            <a:spLocks noGrp="1"/>
          </p:cNvSpPr>
          <p:nvPr>
            <p:ph type="title"/>
          </p:nvPr>
        </p:nvSpPr>
        <p:spPr>
          <a:xfrm>
            <a:off x="311700" y="1071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Assessment - CER Rubric</a:t>
            </a:r>
            <a:endParaRPr/>
          </a:p>
        </p:txBody>
      </p:sp>
      <p:pic>
        <p:nvPicPr>
          <p:cNvPr id="81" name="Google Shape;81;p5"/>
          <p:cNvPicPr preferRelativeResize="0"/>
          <p:nvPr/>
        </p:nvPicPr>
        <p:blipFill rotWithShape="1">
          <a:blip r:embed="rId3">
            <a:alphaModFix/>
          </a:blip>
          <a:srcRect t="1555"/>
          <a:stretch/>
        </p:blipFill>
        <p:spPr>
          <a:xfrm>
            <a:off x="480963" y="652238"/>
            <a:ext cx="8442874" cy="3991436"/>
          </a:xfrm>
          <a:prstGeom prst="rect">
            <a:avLst/>
          </a:prstGeom>
          <a:noFill/>
          <a:ln>
            <a:noFill/>
          </a:ln>
        </p:spPr>
      </p:pic>
      <p:sp>
        <p:nvSpPr>
          <p:cNvPr id="82" name="Google Shape;82;p5"/>
          <p:cNvSpPr txBox="1"/>
          <p:nvPr/>
        </p:nvSpPr>
        <p:spPr>
          <a:xfrm>
            <a:off x="888338" y="4552500"/>
            <a:ext cx="7628100" cy="473700"/>
          </a:xfrm>
          <a:prstGeom prst="rect">
            <a:avLst/>
          </a:prstGeom>
          <a:noFill/>
          <a:ln>
            <a:noFill/>
          </a:ln>
        </p:spPr>
        <p:txBody>
          <a:bodyPr spcFirstLastPara="1" wrap="square" lIns="91425" tIns="91425" rIns="91425" bIns="91425" anchor="t" anchorCtr="0">
            <a:noAutofit/>
          </a:bodyPr>
          <a:lstStyle/>
          <a:p>
            <a:pPr marL="0" marR="0" lvl="0" indent="0" algn="l" rtl="0">
              <a:lnSpc>
                <a:spcPct val="125000"/>
              </a:lnSpc>
              <a:spcBef>
                <a:spcPts val="1000"/>
              </a:spcBef>
              <a:spcAft>
                <a:spcPts val="0"/>
              </a:spcAft>
              <a:buClr>
                <a:srgbClr val="000000"/>
              </a:buClr>
              <a:buSzPts val="1100"/>
              <a:buFont typeface="Arial"/>
              <a:buNone/>
            </a:pPr>
            <a:r>
              <a:rPr lang="en" sz="1000" b="0" i="1" u="none" strike="noStrike" cap="none">
                <a:solidFill>
                  <a:schemeClr val="dk2"/>
                </a:solidFill>
                <a:latin typeface="Proxima Nova"/>
                <a:ea typeface="Proxima Nova"/>
                <a:cs typeface="Proxima Nova"/>
                <a:sym typeface="Proxima Nova"/>
              </a:rPr>
              <a:t>Source: </a:t>
            </a:r>
            <a:r>
              <a:rPr lang="en" sz="1000" b="0" i="1" u="sng" strike="noStrike" cap="none">
                <a:solidFill>
                  <a:schemeClr val="dk2"/>
                </a:solidFill>
                <a:latin typeface="Proxima Nova"/>
                <a:ea typeface="Proxima Nova"/>
                <a:cs typeface="Proxima Nova"/>
                <a:sym typeface="Proxima Nova"/>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https://www.chemedx.org/article/implementing-claim-evidence-reasoning-framework-chemistry-classroom</a:t>
            </a:r>
            <a:endParaRPr sz="1000" b="0" i="0" u="none" strike="noStrike" cap="none">
              <a:solidFill>
                <a:schemeClr val="dk2"/>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86"/>
        <p:cNvGrpSpPr/>
        <p:nvPr/>
      </p:nvGrpSpPr>
      <p:grpSpPr>
        <a:xfrm>
          <a:off x="0" y="0"/>
          <a:ext cx="0" cy="0"/>
          <a:chOff x="0" y="0"/>
          <a:chExt cx="0" cy="0"/>
        </a:xfrm>
      </p:grpSpPr>
      <p:sp>
        <p:nvSpPr>
          <p:cNvPr id="87" name="Google Shape;87;p6"/>
          <p:cNvSpPr txBox="1">
            <a:spLocks noGrp="1"/>
          </p:cNvSpPr>
          <p:nvPr>
            <p:ph type="body" idx="2"/>
          </p:nvPr>
        </p:nvSpPr>
        <p:spPr>
          <a:xfrm>
            <a:off x="4939500" y="280175"/>
            <a:ext cx="3837000" cy="4544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do you think of this rubric? Would you make changes?</a:t>
            </a: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endParaRPr sz="2400">
              <a:latin typeface="Proxima Nova Semibold"/>
              <a:ea typeface="Proxima Nova Semibold"/>
              <a:cs typeface="Proxima Nova Semibold"/>
              <a:sym typeface="Proxima Nova Semibold"/>
            </a:endParaRPr>
          </a:p>
          <a:p>
            <a:pPr marL="0" lvl="0" indent="0" algn="l" rtl="0">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have others assessed CER work?</a:t>
            </a:r>
            <a:endParaRPr sz="2400">
              <a:latin typeface="Proxima Nova Semibold"/>
              <a:ea typeface="Proxima Nova Semibold"/>
              <a:cs typeface="Proxima Nova Semibold"/>
              <a:sym typeface="Proxima Nova Semibold"/>
            </a:endParaRPr>
          </a:p>
        </p:txBody>
      </p:sp>
      <p:pic>
        <p:nvPicPr>
          <p:cNvPr id="88" name="Google Shape;88;p6"/>
          <p:cNvPicPr preferRelativeResize="0"/>
          <p:nvPr/>
        </p:nvPicPr>
        <p:blipFill>
          <a:blip r:embed="rId3">
            <a:alphaModFix/>
          </a:blip>
          <a:stretch>
            <a:fillRect/>
          </a:stretch>
        </p:blipFill>
        <p:spPr>
          <a:xfrm>
            <a:off x="583601" y="769801"/>
            <a:ext cx="3565450" cy="3565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92"/>
        <p:cNvGrpSpPr/>
        <p:nvPr/>
      </p:nvGrpSpPr>
      <p:grpSpPr>
        <a:xfrm>
          <a:off x="0" y="0"/>
          <a:ext cx="0" cy="0"/>
          <a:chOff x="0" y="0"/>
          <a:chExt cx="0" cy="0"/>
        </a:xfrm>
      </p:grpSpPr>
      <p:sp>
        <p:nvSpPr>
          <p:cNvPr id="93" name="Google Shape;93;p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t>Activity 2</a:t>
            </a:r>
            <a:endParaRPr/>
          </a:p>
        </p:txBody>
      </p:sp>
      <p:sp>
        <p:nvSpPr>
          <p:cNvPr id="94" name="Google Shape;94;p8"/>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1600"/>
              </a:spcAft>
              <a:buSzPts val="1800"/>
              <a:buNone/>
            </a:pPr>
            <a:r>
              <a:rPr lang="en" sz="3000"/>
              <a:t>Bolstering Youth Voice in Action</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98"/>
        <p:cNvGrpSpPr/>
        <p:nvPr/>
      </p:nvGrpSpPr>
      <p:grpSpPr>
        <a:xfrm>
          <a:off x="0" y="0"/>
          <a:ext cx="0" cy="0"/>
          <a:chOff x="0" y="0"/>
          <a:chExt cx="0" cy="0"/>
        </a:xfrm>
      </p:grpSpPr>
      <p:sp>
        <p:nvSpPr>
          <p:cNvPr id="99" name="Google Shape;99;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Divergent / Convergent Thinking</a:t>
            </a:r>
            <a:endParaRPr/>
          </a:p>
        </p:txBody>
      </p:sp>
      <p:sp>
        <p:nvSpPr>
          <p:cNvPr id="100" name="Google Shape;100;p9"/>
          <p:cNvSpPr txBox="1"/>
          <p:nvPr/>
        </p:nvSpPr>
        <p:spPr>
          <a:xfrm>
            <a:off x="329200" y="1640550"/>
            <a:ext cx="2378100" cy="1862400"/>
          </a:xfrm>
          <a:prstGeom prst="rect">
            <a:avLst/>
          </a:prstGeom>
          <a:solidFill>
            <a:srgbClr val="FFFFFF"/>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Divergent Process</a:t>
            </a:r>
            <a:endParaRPr sz="1800" b="0" i="0" u="none" strike="noStrike" cap="none">
              <a:solidFill>
                <a:srgbClr val="000000"/>
              </a:solidFill>
              <a:latin typeface="Proxima Nova Semibold"/>
              <a:ea typeface="Proxima Nova Semibold"/>
              <a:cs typeface="Proxima Nova Semibold"/>
              <a:sym typeface="Proxima Nova Semibold"/>
            </a:endParaRPr>
          </a:p>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(Solo-Storming)</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1" name="Google Shape;101;p9"/>
          <p:cNvSpPr txBox="1"/>
          <p:nvPr/>
        </p:nvSpPr>
        <p:spPr>
          <a:xfrm>
            <a:off x="3397500" y="1640550"/>
            <a:ext cx="2378100" cy="1862400"/>
          </a:xfrm>
          <a:prstGeom prst="rect">
            <a:avLst/>
          </a:pr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Group Storming (every idea counts!)</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2" name="Google Shape;102;p9"/>
          <p:cNvSpPr txBox="1"/>
          <p:nvPr/>
        </p:nvSpPr>
        <p:spPr>
          <a:xfrm>
            <a:off x="6454200" y="1640550"/>
            <a:ext cx="2564700" cy="1862400"/>
          </a:xfrm>
          <a:prstGeom prst="rect">
            <a:avLst/>
          </a:pr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Proxima Nova Semibold"/>
                <a:ea typeface="Proxima Nova Semibold"/>
                <a:cs typeface="Proxima Nova Semibold"/>
                <a:sym typeface="Proxima Nova Semibold"/>
              </a:rPr>
              <a:t>Convergent Process (planning &amp; designing)</a:t>
            </a:r>
            <a:endParaRPr sz="1800" b="0" i="0" u="none" strike="noStrike" cap="none">
              <a:solidFill>
                <a:srgbClr val="000000"/>
              </a:solidFill>
              <a:latin typeface="Proxima Nova Semibold"/>
              <a:ea typeface="Proxima Nova Semibold"/>
              <a:cs typeface="Proxima Nova Semibold"/>
              <a:sym typeface="Proxima Nova Semibold"/>
            </a:endParaRPr>
          </a:p>
        </p:txBody>
      </p:sp>
      <p:sp>
        <p:nvSpPr>
          <p:cNvPr id="103" name="Google Shape;103;p9"/>
          <p:cNvSpPr/>
          <p:nvPr/>
        </p:nvSpPr>
        <p:spPr>
          <a:xfrm>
            <a:off x="5833050" y="2285400"/>
            <a:ext cx="563700" cy="572700"/>
          </a:xfrm>
          <a:prstGeom prst="rightArrow">
            <a:avLst>
              <a:gd name="adj1" fmla="val 50000"/>
              <a:gd name="adj2" fmla="val 50000"/>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9"/>
          <p:cNvSpPr/>
          <p:nvPr/>
        </p:nvSpPr>
        <p:spPr>
          <a:xfrm>
            <a:off x="2808650" y="2285400"/>
            <a:ext cx="563700" cy="572700"/>
          </a:xfrm>
          <a:prstGeom prst="rightArrow">
            <a:avLst>
              <a:gd name="adj1" fmla="val 50000"/>
              <a:gd name="adj2" fmla="val 50000"/>
            </a:avLst>
          </a:pr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B7ABF"/>
        </a:solidFill>
        <a:effectLst/>
      </p:bgPr>
    </p:bg>
    <p:spTree>
      <p:nvGrpSpPr>
        <p:cNvPr id="1" name="Shape 108"/>
        <p:cNvGrpSpPr/>
        <p:nvPr/>
      </p:nvGrpSpPr>
      <p:grpSpPr>
        <a:xfrm>
          <a:off x="0" y="0"/>
          <a:ext cx="0" cy="0"/>
          <a:chOff x="0" y="0"/>
          <a:chExt cx="0" cy="0"/>
        </a:xfrm>
      </p:grpSpPr>
      <p:sp>
        <p:nvSpPr>
          <p:cNvPr id="109" name="Google Shape;109;p10"/>
          <p:cNvSpPr txBox="1">
            <a:spLocks noGrp="1"/>
          </p:cNvSpPr>
          <p:nvPr>
            <p:ph type="ctrTitle"/>
          </p:nvPr>
        </p:nvSpPr>
        <p:spPr>
          <a:xfrm>
            <a:off x="311700" y="784650"/>
            <a:ext cx="8520600" cy="79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sz="4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Environmental Phenomenon </a:t>
            </a:r>
            <a:endParaRPr sz="4800"/>
          </a:p>
        </p:txBody>
      </p:sp>
      <p:sp>
        <p:nvSpPr>
          <p:cNvPr id="110" name="Google Shape;110;p10"/>
          <p:cNvSpPr txBox="1">
            <a:spLocks noGrp="1"/>
          </p:cNvSpPr>
          <p:nvPr>
            <p:ph type="subTitle" idx="1"/>
          </p:nvPr>
        </p:nvSpPr>
        <p:spPr>
          <a:xfrm>
            <a:off x="311700" y="1577250"/>
            <a:ext cx="8520600" cy="1542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2400"/>
              <a:t>[Insert a CER statement from Activity 1]</a:t>
            </a:r>
            <a:endParaRPr sz="2400"/>
          </a:p>
        </p:txBody>
      </p:sp>
      <p:sp>
        <p:nvSpPr>
          <p:cNvPr id="111" name="Google Shape;111;p10"/>
          <p:cNvSpPr txBox="1"/>
          <p:nvPr/>
        </p:nvSpPr>
        <p:spPr>
          <a:xfrm>
            <a:off x="2078800" y="3876075"/>
            <a:ext cx="4472400" cy="79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sng" strike="noStrike" cap="none">
                <a:solidFill>
                  <a:schemeClr val="dk2"/>
                </a:solidFill>
                <a:latin typeface="Proxima Nova Semibold"/>
                <a:ea typeface="Proxima Nova Semibold"/>
                <a:cs typeface="Proxima Nova Semibold"/>
                <a:sym typeface="Proxima Nova Semibold"/>
              </a:rPr>
              <a:t>Types of Environmental Action Projects</a:t>
            </a:r>
            <a:endParaRPr sz="1800" b="0" i="0" u="none" strike="noStrike" cap="none">
              <a:solidFill>
                <a:schemeClr val="dk2"/>
              </a:solidFill>
              <a:latin typeface="Proxima Nova Semibold"/>
              <a:ea typeface="Proxima Nova Semibold"/>
              <a:cs typeface="Proxima Nova Semibold"/>
              <a:sym typeface="Proxima Nova Semibold"/>
            </a:endParaRPr>
          </a:p>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chemeClr val="dk2"/>
                </a:solidFill>
                <a:latin typeface="Proxima Nova Semibold"/>
                <a:ea typeface="Proxima Nova Semibold"/>
                <a:cs typeface="Proxima Nova Semibold"/>
                <a:sym typeface="Proxima Nova Semibold"/>
              </a:rPr>
              <a:t>Page </a:t>
            </a:r>
            <a:r>
              <a:rPr lang="en" sz="1800">
                <a:solidFill>
                  <a:schemeClr val="dk2"/>
                </a:solidFill>
                <a:latin typeface="Proxima Nova Semibold"/>
                <a:ea typeface="Proxima Nova Semibold"/>
                <a:cs typeface="Proxima Nova Semibold"/>
                <a:sym typeface="Proxima Nova Semibold"/>
              </a:rPr>
              <a:t>10</a:t>
            </a:r>
            <a:endParaRPr sz="1800" b="0" i="0" u="none" strike="noStrike" cap="none">
              <a:solidFill>
                <a:schemeClr val="dk2"/>
              </a:solidFill>
              <a:latin typeface="Proxima Nova Semibold"/>
              <a:ea typeface="Proxima Nova Semibold"/>
              <a:cs typeface="Proxima Nova Semibold"/>
              <a:sym typeface="Proxima Nova Semibold"/>
            </a:endParaRPr>
          </a:p>
        </p:txBody>
      </p:sp>
      <p:pic>
        <p:nvPicPr>
          <p:cNvPr id="112" name="Google Shape;112;p10"/>
          <p:cNvPicPr preferRelativeResize="0"/>
          <p:nvPr/>
        </p:nvPicPr>
        <p:blipFill rotWithShape="1">
          <a:blip r:embed="rId3">
            <a:alphaModFix/>
          </a:blip>
          <a:srcRect t="119" b="119"/>
          <a:stretch/>
        </p:blipFill>
        <p:spPr>
          <a:xfrm>
            <a:off x="581550" y="3119250"/>
            <a:ext cx="1374000" cy="1773302"/>
          </a:xfrm>
          <a:prstGeom prst="rect">
            <a:avLst/>
          </a:prstGeom>
          <a:noFill/>
          <a:ln w="19050" cap="flat" cmpd="sng">
            <a:solidFill>
              <a:srgbClr val="FFFFFF"/>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MWEE">
  <a:themeElements>
    <a:clrScheme name="Simple Light">
      <a:dk1>
        <a:srgbClr val="FFFFFF"/>
      </a:dk1>
      <a:lt1>
        <a:srgbClr val="039BE5"/>
      </a:lt1>
      <a:dk2>
        <a:srgbClr val="404040"/>
      </a:dk2>
      <a:lt2>
        <a:srgbClr val="EEEEEE"/>
      </a:lt2>
      <a:accent1>
        <a:srgbClr val="FF791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791</Words>
  <Application>Microsoft Office PowerPoint</Application>
  <PresentationFormat>On-screen Show (16:9)</PresentationFormat>
  <Paragraphs>98</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Proxima Nova Extrabold</vt:lpstr>
      <vt:lpstr>Proxima Nova Semibold</vt:lpstr>
      <vt:lpstr>Calibri</vt:lpstr>
      <vt:lpstr>Proxima Nova</vt:lpstr>
      <vt:lpstr>MWEE</vt:lpstr>
      <vt:lpstr>Informed Action</vt:lpstr>
      <vt:lpstr>Activity 1</vt:lpstr>
      <vt:lpstr>Connecting Issue Investigation to Action</vt:lpstr>
      <vt:lpstr>PowerPoint Presentation</vt:lpstr>
      <vt:lpstr>Assessment - CER Rubric</vt:lpstr>
      <vt:lpstr>PowerPoint Presentation</vt:lpstr>
      <vt:lpstr>Activity 2</vt:lpstr>
      <vt:lpstr>Divergent / Convergent Thinking</vt:lpstr>
      <vt:lpstr>Environmental Phenomenon </vt:lpstr>
      <vt:lpstr>PowerPoint Presentation</vt:lpstr>
      <vt:lpstr>Modeling Action throughout the MWEE</vt:lpstr>
      <vt:lpstr>PowerPoint Presentation</vt:lpstr>
      <vt:lpstr>PowerPoint Presentation</vt:lpstr>
      <vt:lpstr>Moving from Claims to Informed Action</vt:lpstr>
      <vt:lpstr>Choose one of the three action projects (solutions) you brainstormed to complete this strategy statement with.</vt:lpstr>
      <vt:lpstr>PowerPoint Presentation</vt:lpstr>
      <vt:lpstr>Activity 3</vt:lpstr>
      <vt:lpstr>Deciding on an Action</vt:lpstr>
      <vt:lpstr>When determining criteria for Action project selection...</vt:lpstr>
      <vt:lpstr>PowerPoint Presentation</vt:lpstr>
      <vt:lpstr>Activity 4</vt:lpstr>
      <vt:lpstr>Action Project Planning</vt:lpstr>
      <vt:lpstr>PowerPoint Presentation</vt:lpstr>
      <vt:lpstr>ShoreRivers + Dorchester &amp; Talbot County 3rd Grade </vt:lpstr>
      <vt:lpstr>Activity 5</vt:lpstr>
      <vt:lpstr>Planning your MWEE!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Informed Action</dc:title>
  <dc:creator>Krysta.Hougen</dc:creator>
  <cp:lastModifiedBy>Krysta.Hougen</cp:lastModifiedBy>
  <cp:revision>1</cp:revision>
  <dcterms:modified xsi:type="dcterms:W3CDTF">2025-04-22T13:50:50Z</dcterms:modified>
</cp:coreProperties>
</file>