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5143500" cx="9144000"/>
  <p:notesSz cx="6858000" cy="9144000"/>
  <p:embeddedFontLst>
    <p:embeddedFont>
      <p:font typeface="Proxima Nova"/>
      <p:regular r:id="rId7"/>
      <p:bold r:id="rId8"/>
      <p:italic r:id="rId9"/>
      <p:boldItalic r:id="rId10"/>
    </p:embeddedFont>
    <p:embeddedFont>
      <p:font typeface="Proxima Nova Extrabold"/>
      <p:bold r:id="rId11"/>
    </p:embeddedFont>
    <p:embeddedFont>
      <p:font typeface="Proxima Nova Semibold"/>
      <p:regular r:id="rId12"/>
      <p:bold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5" roundtripDataSignature="AMtx7mjIwT5Ifd2AtBtFTIAREkpDNxrl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ProximaNovaExtrabold-bold.fntdata"/><Relationship Id="rId10" Type="http://schemas.openxmlformats.org/officeDocument/2006/relationships/font" Target="fonts/ProximaNova-boldItalic.fntdata"/><Relationship Id="rId13" Type="http://schemas.openxmlformats.org/officeDocument/2006/relationships/font" Target="fonts/ProximaNovaSemibold-bold.fntdata"/><Relationship Id="rId12" Type="http://schemas.openxmlformats.org/officeDocument/2006/relationships/font" Target="fonts/ProximaNovaSemibo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ProximaNova-italic.fntdata"/><Relationship Id="rId15" Type="http://customschemas.google.com/relationships/presentationmetadata" Target="metadata"/><Relationship Id="rId14" Type="http://schemas.openxmlformats.org/officeDocument/2006/relationships/font" Target="fonts/ProximaNovaSemibol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ProximaNova-regular.fntdata"/><Relationship Id="rId8" Type="http://schemas.openxmlformats.org/officeDocument/2006/relationships/font" Target="fonts/ProximaNova-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16a670450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216a670450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Font typeface="Proxima Nova Extrabold"/>
              <a:buNone/>
              <a:defRPr sz="5200">
                <a:latin typeface="Proxima Nova Extrabold"/>
                <a:ea typeface="Proxima Nova Extrabold"/>
                <a:cs typeface="Proxima Nova Extrabold"/>
                <a:sym typeface="Proxima Nova Extrabo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Proxima Nova Semibold"/>
              <a:buNone/>
              <a:defRPr sz="2800">
                <a:latin typeface="Proxima Nova Semibold"/>
                <a:ea typeface="Proxima Nova Semibold"/>
                <a:cs typeface="Proxima Nova Semibold"/>
                <a:sym typeface="Proxima Nova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Font typeface="Proxima Nova Extrabold"/>
              <a:buNone/>
              <a:defRPr sz="3600">
                <a:latin typeface="Proxima Nova Extrabold"/>
                <a:ea typeface="Proxima Nova Extrabold"/>
                <a:cs typeface="Proxima Nova Extrabold"/>
                <a:sym typeface="Proxima Nova Extrabol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Font typeface="Proxima Nova Semibold"/>
              <a:buChar char="●"/>
              <a:defRPr>
                <a:latin typeface="Proxima Nova Semibold"/>
                <a:ea typeface="Proxima Nova Semibold"/>
                <a:cs typeface="Proxima Nova Semibold"/>
                <a:sym typeface="Proxima Nova Semibold"/>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Proxima Nova Semibold"/>
              <a:buNone/>
              <a:defRPr b="0" i="0" sz="2800" u="none" cap="none" strike="noStrike">
                <a:solidFill>
                  <a:schemeClr val="dk1"/>
                </a:solidFill>
                <a:latin typeface="Proxima Nova Semibold"/>
                <a:ea typeface="Proxima Nova Semibold"/>
                <a:cs typeface="Proxima Nova Semibold"/>
                <a:sym typeface="Proxima Nova Semibold"/>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1600"/>
              </a:spcBef>
              <a:spcAft>
                <a:spcPts val="160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8" name="Google Shape;8;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6.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3" name="Shape 53"/>
        <p:cNvGrpSpPr/>
        <p:nvPr/>
      </p:nvGrpSpPr>
      <p:grpSpPr>
        <a:xfrm>
          <a:off x="0" y="0"/>
          <a:ext cx="0" cy="0"/>
          <a:chOff x="0" y="0"/>
          <a:chExt cx="0" cy="0"/>
        </a:xfrm>
      </p:grpSpPr>
      <p:sp>
        <p:nvSpPr>
          <p:cNvPr id="54" name="Google Shape;54;g216a670450f_0_0"/>
          <p:cNvSpPr txBox="1"/>
          <p:nvPr>
            <p:ph idx="1" type="subTitle"/>
          </p:nvPr>
        </p:nvSpPr>
        <p:spPr>
          <a:xfrm>
            <a:off x="1989750" y="417075"/>
            <a:ext cx="6341400" cy="400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i="1" lang="en" sz="1400">
                <a:solidFill>
                  <a:srgbClr val="F28D35"/>
                </a:solidFill>
                <a:extLst>
                  <a:ext uri="http://customooxmlschemas.google.com/">
                    <go:slidesCustomData xmlns:go="http://customooxmlschemas.google.com/" textRoundtripDataId="0"/>
                  </a:ext>
                </a:extLst>
              </a:rPr>
              <a:t>Engagement Questions</a:t>
            </a:r>
            <a:r>
              <a:rPr lang="en" sz="1400">
                <a:extLst>
                  <a:ext uri="http://customooxmlschemas.google.com/">
                    <go:slidesCustomData xmlns:go="http://customooxmlschemas.google.com/" textRoundtripDataId="1"/>
                  </a:ext>
                </a:extLst>
              </a:rPr>
              <a:t> when participants have on their “educator-hat”.</a:t>
            </a:r>
            <a:endParaRPr sz="1400"/>
          </a:p>
          <a:p>
            <a:pPr indent="0" lvl="0" marL="0" rtl="0" algn="l">
              <a:lnSpc>
                <a:spcPct val="100000"/>
              </a:lnSpc>
              <a:spcBef>
                <a:spcPts val="0"/>
              </a:spcBef>
              <a:spcAft>
                <a:spcPts val="0"/>
              </a:spcAft>
              <a:buSzPts val="2800"/>
              <a:buNone/>
            </a:pPr>
            <a:r>
              <a:t/>
            </a:r>
            <a:endParaRPr sz="1800"/>
          </a:p>
        </p:txBody>
      </p:sp>
      <p:pic>
        <p:nvPicPr>
          <p:cNvPr id="55" name="Google Shape;55;g216a670450f_0_0"/>
          <p:cNvPicPr preferRelativeResize="0"/>
          <p:nvPr/>
        </p:nvPicPr>
        <p:blipFill rotWithShape="1">
          <a:blip r:embed="rId3">
            <a:alphaModFix/>
          </a:blip>
          <a:srcRect b="119" l="0" r="0" t="118"/>
          <a:stretch/>
        </p:blipFill>
        <p:spPr>
          <a:xfrm>
            <a:off x="553661" y="3730800"/>
            <a:ext cx="989351" cy="1276872"/>
          </a:xfrm>
          <a:prstGeom prst="rect">
            <a:avLst/>
          </a:prstGeom>
          <a:noFill/>
          <a:ln>
            <a:noFill/>
          </a:ln>
        </p:spPr>
      </p:pic>
      <p:pic>
        <p:nvPicPr>
          <p:cNvPr id="56" name="Google Shape;56;g216a670450f_0_0"/>
          <p:cNvPicPr preferRelativeResize="0"/>
          <p:nvPr/>
        </p:nvPicPr>
        <p:blipFill rotWithShape="1">
          <a:blip r:embed="rId4">
            <a:alphaModFix/>
          </a:blip>
          <a:srcRect b="0" l="0" r="0" t="0"/>
          <a:stretch/>
        </p:blipFill>
        <p:spPr>
          <a:xfrm>
            <a:off x="553651" y="3183572"/>
            <a:ext cx="989350" cy="461266"/>
          </a:xfrm>
          <a:prstGeom prst="rect">
            <a:avLst/>
          </a:prstGeom>
          <a:noFill/>
          <a:ln cap="flat" cmpd="sng" w="9525">
            <a:solidFill>
              <a:srgbClr val="404040"/>
            </a:solidFill>
            <a:prstDash val="solid"/>
            <a:round/>
            <a:headEnd len="sm" w="sm" type="none"/>
            <a:tailEnd len="sm" w="sm" type="none"/>
          </a:ln>
        </p:spPr>
      </p:pic>
      <p:sp>
        <p:nvSpPr>
          <p:cNvPr id="57" name="Google Shape;57;g216a670450f_0_0"/>
          <p:cNvSpPr txBox="1"/>
          <p:nvPr/>
        </p:nvSpPr>
        <p:spPr>
          <a:xfrm>
            <a:off x="1989750" y="3953588"/>
            <a:ext cx="68940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Proxima Nova Semibold"/>
                <a:ea typeface="Proxima Nova Semibold"/>
                <a:cs typeface="Proxima Nova Semibold"/>
                <a:sym typeface="Proxima Nova Semibold"/>
              </a:rPr>
              <a:t>Work on your workshop’s modeled MWEE. You will develop the Driving Question and the participants will work together to develop the supporting questions and take it through to the action project.</a:t>
            </a:r>
            <a:endParaRPr b="0" i="0" sz="1400" u="none" cap="none" strike="noStrike">
              <a:solidFill>
                <a:srgbClr val="000000"/>
              </a:solidFill>
              <a:latin typeface="Proxima Nova"/>
              <a:ea typeface="Proxima Nova"/>
              <a:cs typeface="Proxima Nova"/>
              <a:sym typeface="Proxima Nova"/>
            </a:endParaRPr>
          </a:p>
        </p:txBody>
      </p:sp>
      <p:sp>
        <p:nvSpPr>
          <p:cNvPr id="58" name="Google Shape;58;g216a670450f_0_0"/>
          <p:cNvSpPr txBox="1"/>
          <p:nvPr/>
        </p:nvSpPr>
        <p:spPr>
          <a:xfrm>
            <a:off x="1989750" y="1853688"/>
            <a:ext cx="6894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Proxima Nova Semibold"/>
                <a:ea typeface="Proxima Nova Semibold"/>
                <a:cs typeface="Proxima Nova Semibold"/>
                <a:sym typeface="Proxima Nova Semibold"/>
              </a:rPr>
              <a:t>Review an example MWEE from ShoreRivers.</a:t>
            </a:r>
            <a:endParaRPr b="0" i="0" sz="1400" u="none" cap="none" strike="noStrike">
              <a:solidFill>
                <a:srgbClr val="000000"/>
              </a:solidFill>
              <a:latin typeface="Proxima Nova"/>
              <a:ea typeface="Proxima Nova"/>
              <a:cs typeface="Proxima Nova"/>
              <a:sym typeface="Proxima Nova"/>
            </a:endParaRPr>
          </a:p>
        </p:txBody>
      </p:sp>
      <p:sp>
        <p:nvSpPr>
          <p:cNvPr id="59" name="Google Shape;59;g216a670450f_0_0"/>
          <p:cNvSpPr txBox="1"/>
          <p:nvPr/>
        </p:nvSpPr>
        <p:spPr>
          <a:xfrm>
            <a:off x="1989750" y="2524113"/>
            <a:ext cx="6894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Proxima Nova Semibold"/>
                <a:ea typeface="Proxima Nova Semibold"/>
                <a:cs typeface="Proxima Nova Semibold"/>
                <a:sym typeface="Proxima Nova Semibold"/>
              </a:rPr>
              <a:t>Participants working on their own MWEE.</a:t>
            </a:r>
            <a:endParaRPr b="0" i="0" sz="1400" u="none" cap="none" strike="noStrike">
              <a:solidFill>
                <a:srgbClr val="000000"/>
              </a:solidFill>
              <a:latin typeface="Proxima Nova"/>
              <a:ea typeface="Proxima Nova"/>
              <a:cs typeface="Proxima Nova"/>
              <a:sym typeface="Proxima Nova"/>
            </a:endParaRPr>
          </a:p>
        </p:txBody>
      </p:sp>
      <p:sp>
        <p:nvSpPr>
          <p:cNvPr id="60" name="Google Shape;60;g216a670450f_0_0"/>
          <p:cNvSpPr txBox="1"/>
          <p:nvPr/>
        </p:nvSpPr>
        <p:spPr>
          <a:xfrm>
            <a:off x="1989750" y="1122738"/>
            <a:ext cx="68940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Proxima Nova Semibold"/>
                <a:ea typeface="Proxima Nova Semibold"/>
                <a:cs typeface="Proxima Nova Semibold"/>
                <a:sym typeface="Proxima Nova Semibold"/>
              </a:rPr>
              <a:t>Referencing text and worksheets in “An Educator’s Guide to the Meaningful Watershed Educational Experience” Guide (October 202</a:t>
            </a:r>
            <a:r>
              <a:rPr lang="en">
                <a:solidFill>
                  <a:schemeClr val="dk2"/>
                </a:solidFill>
                <a:latin typeface="Proxima Nova Semibold"/>
                <a:ea typeface="Proxima Nova Semibold"/>
                <a:cs typeface="Proxima Nova Semibold"/>
                <a:sym typeface="Proxima Nova Semibold"/>
              </a:rPr>
              <a:t>5</a:t>
            </a:r>
            <a:r>
              <a:rPr b="0" i="0" lang="en" sz="1400" u="none" cap="none" strike="noStrike">
                <a:solidFill>
                  <a:schemeClr val="dk2"/>
                </a:solidFill>
                <a:latin typeface="Proxima Nova Semibold"/>
                <a:ea typeface="Proxima Nova Semibold"/>
                <a:cs typeface="Proxima Nova Semibold"/>
                <a:sym typeface="Proxima Nova Semibold"/>
              </a:rPr>
              <a:t> update).</a:t>
            </a:r>
            <a:endParaRPr b="0" i="0" sz="1400" u="none" cap="none" strike="noStrike">
              <a:solidFill>
                <a:srgbClr val="000000"/>
              </a:solidFill>
              <a:latin typeface="Proxima Nova"/>
              <a:ea typeface="Proxima Nova"/>
              <a:cs typeface="Proxima Nova"/>
              <a:sym typeface="Proxima Nova"/>
            </a:endParaRPr>
          </a:p>
        </p:txBody>
      </p:sp>
      <p:sp>
        <p:nvSpPr>
          <p:cNvPr id="61" name="Google Shape;61;g216a670450f_0_0"/>
          <p:cNvSpPr txBox="1"/>
          <p:nvPr/>
        </p:nvSpPr>
        <p:spPr>
          <a:xfrm>
            <a:off x="1989750" y="3214113"/>
            <a:ext cx="6894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Proxima Nova Semibold"/>
                <a:ea typeface="Proxima Nova Semibold"/>
                <a:cs typeface="Proxima Nova Semibold"/>
                <a:sym typeface="Proxima Nova Semibold"/>
              </a:rPr>
              <a:t>Student Worksheets from the MWEE Toolbox</a:t>
            </a:r>
            <a:endParaRPr b="0" i="0" sz="1400" u="none" cap="none" strike="noStrike">
              <a:solidFill>
                <a:srgbClr val="000000"/>
              </a:solidFill>
              <a:latin typeface="Proxima Nova"/>
              <a:ea typeface="Proxima Nova"/>
              <a:cs typeface="Proxima Nova"/>
              <a:sym typeface="Proxima Nova"/>
            </a:endParaRPr>
          </a:p>
        </p:txBody>
      </p:sp>
      <p:pic>
        <p:nvPicPr>
          <p:cNvPr id="62" name="Google Shape;62;g216a670450f_0_0"/>
          <p:cNvPicPr preferRelativeResize="0"/>
          <p:nvPr/>
        </p:nvPicPr>
        <p:blipFill rotWithShape="1">
          <a:blip r:embed="rId5">
            <a:alphaModFix/>
          </a:blip>
          <a:srcRect b="0" l="0" r="0" t="0"/>
          <a:stretch/>
        </p:blipFill>
        <p:spPr>
          <a:xfrm>
            <a:off x="658477" y="236377"/>
            <a:ext cx="767400" cy="767400"/>
          </a:xfrm>
          <a:prstGeom prst="rect">
            <a:avLst/>
          </a:prstGeom>
          <a:noFill/>
          <a:ln>
            <a:noFill/>
          </a:ln>
        </p:spPr>
      </p:pic>
      <p:pic>
        <p:nvPicPr>
          <p:cNvPr id="63" name="Google Shape;63;g216a670450f_0_0"/>
          <p:cNvPicPr preferRelativeResize="0"/>
          <p:nvPr/>
        </p:nvPicPr>
        <p:blipFill rotWithShape="1">
          <a:blip r:embed="rId6">
            <a:alphaModFix/>
          </a:blip>
          <a:srcRect b="0" l="0" r="0" t="0"/>
          <a:stretch/>
        </p:blipFill>
        <p:spPr>
          <a:xfrm>
            <a:off x="473674" y="1091850"/>
            <a:ext cx="1149300" cy="646500"/>
          </a:xfrm>
          <a:prstGeom prst="rect">
            <a:avLst/>
          </a:prstGeom>
          <a:noFill/>
          <a:ln>
            <a:noFill/>
          </a:ln>
        </p:spPr>
      </p:pic>
      <p:pic>
        <p:nvPicPr>
          <p:cNvPr id="64" name="Google Shape;64;g216a670450f_0_0"/>
          <p:cNvPicPr preferRelativeResize="0"/>
          <p:nvPr/>
        </p:nvPicPr>
        <p:blipFill rotWithShape="1">
          <a:blip r:embed="rId7">
            <a:alphaModFix/>
          </a:blip>
          <a:srcRect b="0" l="0" r="0" t="0"/>
          <a:stretch/>
        </p:blipFill>
        <p:spPr>
          <a:xfrm>
            <a:off x="473675" y="1738350"/>
            <a:ext cx="1149300" cy="646481"/>
          </a:xfrm>
          <a:prstGeom prst="rect">
            <a:avLst/>
          </a:prstGeom>
          <a:noFill/>
          <a:ln>
            <a:noFill/>
          </a:ln>
        </p:spPr>
      </p:pic>
      <p:pic>
        <p:nvPicPr>
          <p:cNvPr id="65" name="Google Shape;65;g216a670450f_0_0"/>
          <p:cNvPicPr preferRelativeResize="0"/>
          <p:nvPr/>
        </p:nvPicPr>
        <p:blipFill rotWithShape="1">
          <a:blip r:embed="rId8">
            <a:alphaModFix/>
          </a:blip>
          <a:srcRect b="0" l="0" r="0" t="0"/>
          <a:stretch/>
        </p:blipFill>
        <p:spPr>
          <a:xfrm>
            <a:off x="467525" y="2411338"/>
            <a:ext cx="1149300" cy="64647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WEE">
  <a:themeElements>
    <a:clrScheme name="Simple Light">
      <a:dk1>
        <a:srgbClr val="FFFFFF"/>
      </a:dk1>
      <a:lt1>
        <a:srgbClr val="039BE5"/>
      </a:lt1>
      <a:dk2>
        <a:srgbClr val="404040"/>
      </a:dk2>
      <a:lt2>
        <a:srgbClr val="EEEEEE"/>
      </a:lt2>
      <a:accent1>
        <a:srgbClr val="FF791A"/>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