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77BE656-0F2B-4058-AF3D-63BD3A73EF4E}">
  <a:tblStyle styleId="{E77BE656-0F2B-4058-AF3D-63BD3A73EF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1c3793d90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1c3793d90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1c3793d90d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1c3793d90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1c3793d90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1c3793d90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1c3793d90d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1c3793d90d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1c3793d90d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1c3793d90d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1c3793d90d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1c3793d90d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1c3793d90d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1c3793d90d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09326e0e2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09326e0e2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1c3793d90d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1c3793d90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1c3793d90d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1c3793d90d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094cccb91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094cccb91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1c3793d90d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1c3793d90d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1c3793d90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1c3793d90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1c3793d90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1c3793d90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1c3793d90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1c3793d90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c3793d90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1c3793d90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c3793d90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c3793d90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1c3793d90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1c3793d90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1c3793d90d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1c3793d90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100" y="1058688"/>
            <a:ext cx="2647850" cy="3026125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3950" y="1058697"/>
            <a:ext cx="2647849" cy="3026103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2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0375" y="1056737"/>
            <a:ext cx="2651275" cy="3030025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9" name="Google Shape;12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2238" y="1056735"/>
            <a:ext cx="2651276" cy="3030039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3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5037" y="1084900"/>
            <a:ext cx="2601975" cy="2973699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7" name="Google Shape;13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6888" y="998276"/>
            <a:ext cx="2601976" cy="2973699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4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4"/>
          <p:cNvPicPr preferRelativeResize="0"/>
          <p:nvPr/>
        </p:nvPicPr>
        <p:blipFill rotWithShape="1">
          <a:blip r:embed="rId3">
            <a:alphaModFix/>
          </a:blip>
          <a:srcRect b="10370" l="0" r="0" t="0"/>
          <a:stretch/>
        </p:blipFill>
        <p:spPr>
          <a:xfrm>
            <a:off x="966812" y="1064050"/>
            <a:ext cx="2638425" cy="3015375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5" name="Google Shape;14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8663" y="1064060"/>
            <a:ext cx="2638425" cy="3015377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5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1525" y="1046600"/>
            <a:ext cx="2669001" cy="3050299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3" name="Google Shape;15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35037" y="1094225"/>
            <a:ext cx="2585663" cy="2955049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6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463" y="1041963"/>
            <a:ext cx="2677126" cy="3059576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1" name="Google Shape;16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7825" y="1108825"/>
            <a:ext cx="2560100" cy="2925851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7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68" name="Google Shape;168;p27"/>
          <p:cNvGraphicFramePr/>
          <p:nvPr/>
        </p:nvGraphicFramePr>
        <p:xfrm>
          <a:off x="893563" y="877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{E77BE656-0F2B-4058-AF3D-63BD3A73EF4E}</a:tableStyleId>
              </a:tblPr>
              <a:tblGrid>
                <a:gridCol w="2883425"/>
              </a:tblGrid>
              <a:tr h="1513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44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1155CC"/>
                          </a:solidFill>
                        </a:rPr>
                        <a:t>Spotted Lantern Fly</a:t>
                      </a:r>
                      <a:endParaRPr b="1" sz="1200">
                        <a:solidFill>
                          <a:srgbClr val="1155CC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They feed on Tree of heaven, black walnut, maples (they will preferentially feed on silver maple, then red maple), willow, river birch, black cherry, tulip poplar, and other trees.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They impact grape and fruit trees, plant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nurseries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 and timber industries, billions of dollars each year to PA's economy.A 2019 economic impact study estimates that, uncontrolled, this insect could cost the state $324 million annually and more than 2,800 jobs.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69" name="Google Shape;169;p27"/>
          <p:cNvGraphicFramePr/>
          <p:nvPr/>
        </p:nvGraphicFramePr>
        <p:xfrm>
          <a:off x="5384675" y="1118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{E77BE656-0F2B-4058-AF3D-63BD3A73EF4E}</a:tableStyleId>
              </a:tblPr>
              <a:tblGrid>
                <a:gridCol w="2883425"/>
              </a:tblGrid>
              <a:tr h="1367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161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1155CC"/>
                          </a:solidFill>
                        </a:rPr>
                        <a:t>Fracking</a:t>
                      </a:r>
                      <a:endParaRPr b="1" sz="1200">
                        <a:solidFill>
                          <a:srgbClr val="1155CC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A mining process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where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 water is injected into dense underground rock using pressure to fracture the rock allowing natural gas and/or oil to flow into a wellbore (see picture). Next the fuels are pumped to the surface.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Concerns regarding the effects of fracking include high levels of arsenic in water causing severe illnesses and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flammables in water sources, including drinking water.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  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0861" y="921275"/>
            <a:ext cx="1490325" cy="141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8888" y="1118273"/>
            <a:ext cx="1615000" cy="132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150" y="1082600"/>
            <a:ext cx="401955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3725" y="895213"/>
            <a:ext cx="3498974" cy="3498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9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84" name="Google Shape;184;p29"/>
          <p:cNvGraphicFramePr/>
          <p:nvPr/>
        </p:nvGraphicFramePr>
        <p:xfrm>
          <a:off x="624200" y="2190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{E77BE656-0F2B-4058-AF3D-63BD3A73EF4E}</a:tableStyleId>
              </a:tblPr>
              <a:tblGrid>
                <a:gridCol w="33211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185" name="Google Shape;185;p29"/>
          <p:cNvGraphicFramePr/>
          <p:nvPr/>
        </p:nvGraphicFramePr>
        <p:xfrm>
          <a:off x="5298600" y="2190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{E77BE656-0F2B-4058-AF3D-63BD3A73EF4E}</a:tableStyleId>
              </a:tblPr>
              <a:tblGrid>
                <a:gridCol w="32336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0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5538" y="1051625"/>
            <a:ext cx="2660974" cy="304025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7225" y="1051625"/>
            <a:ext cx="2601299" cy="29729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2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0050" y="989400"/>
            <a:ext cx="2611950" cy="2985075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1900" y="989389"/>
            <a:ext cx="2611951" cy="2985086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6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150" y="1049613"/>
            <a:ext cx="2663750" cy="3044274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6000" y="1006247"/>
            <a:ext cx="2663750" cy="3044304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875" y="1052712"/>
            <a:ext cx="2658300" cy="3038075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8725" y="987550"/>
            <a:ext cx="2658299" cy="3038072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8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3763" y="1072013"/>
            <a:ext cx="2624525" cy="2999474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2300" y="1045400"/>
            <a:ext cx="2671152" cy="30527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9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6562" y="1075200"/>
            <a:ext cx="2618926" cy="29931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6225" y="1009055"/>
            <a:ext cx="2618950" cy="2994271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0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3700" y="1037663"/>
            <a:ext cx="2684650" cy="3068175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3" name="Google Shape;11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5550" y="1037663"/>
            <a:ext cx="2684650" cy="3068175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/>
          <p:nvPr/>
        </p:nvSpPr>
        <p:spPr>
          <a:xfrm>
            <a:off x="9047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1"/>
          <p:cNvSpPr/>
          <p:nvPr/>
        </p:nvSpPr>
        <p:spPr>
          <a:xfrm>
            <a:off x="4632325" y="808200"/>
            <a:ext cx="4391100" cy="35271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2237" y="1019150"/>
            <a:ext cx="2607575" cy="2980124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1" name="Google Shape;12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4087" y="1019189"/>
            <a:ext cx="2607576" cy="2980049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