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roxima Nova"/>
      <p:regular r:id="rId11"/>
      <p:bold r:id="rId12"/>
      <p:italic r:id="rId13"/>
      <p:boldItalic r:id="rId14"/>
    </p:embeddedFont>
    <p:embeddedFont>
      <p:font typeface="Proxima Nova Extrabold"/>
      <p:bold r:id="rId15"/>
    </p:embeddedFont>
    <p:embeddedFont>
      <p:font typeface="Proxima Nova Semibold"/>
      <p:regular r:id="rId16"/>
      <p:bold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h8RbR9H4UVZDGPWFhYk4zLcoyz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regular.fntdata"/><Relationship Id="rId10" Type="http://schemas.openxmlformats.org/officeDocument/2006/relationships/slide" Target="slides/slide5.xml"/><Relationship Id="rId13" Type="http://schemas.openxmlformats.org/officeDocument/2006/relationships/font" Target="fonts/ProximaNova-italic.fntdata"/><Relationship Id="rId12" Type="http://schemas.openxmlformats.org/officeDocument/2006/relationships/font" Target="fonts/ProximaNov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Extrabold-bold.fntdata"/><Relationship Id="rId14" Type="http://schemas.openxmlformats.org/officeDocument/2006/relationships/font" Target="fonts/ProximaNova-boldItalic.fntdata"/><Relationship Id="rId17" Type="http://schemas.openxmlformats.org/officeDocument/2006/relationships/font" Target="fonts/ProximaNovaSemibold-bold.fntdata"/><Relationship Id="rId16" Type="http://schemas.openxmlformats.org/officeDocument/2006/relationships/font" Target="fonts/ProximaNovaSemibold-regular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ProximaNovaSemibold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6" name="Google Shape;16;p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7" name="Google Shape;17;p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1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1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b="0" i="0" sz="2800" u="none" cap="none" strike="noStrik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b="0" i="0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Auditing your MWEE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"/>
          <p:cNvSpPr txBox="1"/>
          <p:nvPr>
            <p:ph type="title"/>
          </p:nvPr>
        </p:nvSpPr>
        <p:spPr>
          <a:xfrm>
            <a:off x="265500" y="175975"/>
            <a:ext cx="4045200" cy="54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2400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Auditing your MWEE</a:t>
            </a:r>
            <a:endParaRPr sz="2400"/>
          </a:p>
        </p:txBody>
      </p:sp>
      <p:sp>
        <p:nvSpPr>
          <p:cNvPr id="60" name="Google Shape;60;p2"/>
          <p:cNvSpPr txBox="1"/>
          <p:nvPr>
            <p:ph idx="2" type="body"/>
          </p:nvPr>
        </p:nvSpPr>
        <p:spPr>
          <a:xfrm>
            <a:off x="4939500" y="1268250"/>
            <a:ext cx="3837000" cy="334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Use the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MWEE Audit Tool</a:t>
            </a: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(pages 37-54) to evaluate your completed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ELM.</a:t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Exchange your ELM with someone else. Audit each other’s ELM and share feedback.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1" name="Google Shape;61;p2"/>
          <p:cNvPicPr preferRelativeResize="0"/>
          <p:nvPr/>
        </p:nvPicPr>
        <p:blipFill rotWithShape="1">
          <a:blip r:embed="rId3">
            <a:alphaModFix/>
          </a:blip>
          <a:srcRect b="119" l="0" r="0" t="119"/>
          <a:stretch/>
        </p:blipFill>
        <p:spPr>
          <a:xfrm>
            <a:off x="676350" y="861512"/>
            <a:ext cx="3223499" cy="4160276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2" name="Google Shape;62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4950" y="4093025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"/>
          <p:cNvSpPr txBox="1"/>
          <p:nvPr>
            <p:ph idx="2" type="body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was your experience working with the Audit Tool?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8" name="Google Shape;6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3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B7ABF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Share your MWEE!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8D35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79" name="Google Shape;79;p5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 Semibold"/>
                <a:ea typeface="Proxima Nova Semibold"/>
                <a:cs typeface="Proxima Nova Semibold"/>
                <a:sym typeface="Proxima Nova Semibold"/>
              </a:rPr>
              <a:t>Refine, refine, refine!</a:t>
            </a:r>
            <a:endParaRPr sz="30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Incorporate feedback and new ideas into your ELM.</a:t>
            </a:r>
            <a:endParaRPr sz="3000"/>
          </a:p>
        </p:txBody>
      </p:sp>
      <p:pic>
        <p:nvPicPr>
          <p:cNvPr id="80" name="Google Shape;80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